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2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799BF493-BFB1-4118-A06A-8D3F0C9EA5E8}">
          <p14:sldIdLst>
            <p14:sldId id="256"/>
            <p14:sldId id="257"/>
            <p14:sldId id="259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  <p14:sldId id="271"/>
            <p14:sldId id="272"/>
            <p14:sldId id="273"/>
            <p14:sldId id="27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5489E-67A9-4523-8BE1-C33A088C5959}" type="datetimeFigureOut">
              <a:rPr lang="es-EC" smtClean="0"/>
              <a:t>9/7/2022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F4472-0B31-4B5A-8BA7-90C2ACF23FE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452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0511AB1-EA57-A745-CDDF-D8AD464992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10363200" cy="704850"/>
          </a:xfrm>
          <a:effectLst>
            <a:outerShdw algn="ctr" rotWithShape="0">
              <a:schemeClr val="bg1"/>
            </a:outerShdw>
          </a:effectLst>
        </p:spPr>
        <p:txBody>
          <a:bodyPr/>
          <a:lstStyle>
            <a:lvl1pPr>
              <a:defRPr sz="3600">
                <a:solidFill>
                  <a:schemeClr val="hlink"/>
                </a:solidFill>
              </a:defRPr>
            </a:lvl1pPr>
          </a:lstStyle>
          <a:p>
            <a:pPr lvl="0"/>
            <a:r>
              <a:rPr lang="es-ES" altLang="es-EC" noProof="0"/>
              <a:t>Haga clic para modificar el estilo de título del patrón</a:t>
            </a:r>
            <a:endParaRPr lang="en-US" altLang="es-EC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0243E9A-7511-C50E-76D3-6E9A2C43A06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09600" y="1143000"/>
            <a:ext cx="10363200" cy="685800"/>
          </a:xfrm>
          <a:effectLst>
            <a:outerShdw algn="ctr" rotWithShape="0">
              <a:schemeClr val="bg1"/>
            </a:outerShdw>
          </a:effec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hlink"/>
                </a:solidFill>
              </a:defRPr>
            </a:lvl1pPr>
          </a:lstStyle>
          <a:p>
            <a:pPr lvl="0"/>
            <a:r>
              <a:rPr lang="es-ES" altLang="es-EC" noProof="0"/>
              <a:t>Haga clic para modificar el estilo de subtítulo del patrón</a:t>
            </a:r>
            <a:endParaRPr lang="en-US" altLang="es-EC" noProof="0"/>
          </a:p>
        </p:txBody>
      </p:sp>
    </p:spTree>
    <p:extLst>
      <p:ext uri="{BB962C8B-B14F-4D97-AF65-F5344CB8AC3E}">
        <p14:creationId xmlns:p14="http://schemas.microsoft.com/office/powerpoint/2010/main" val="211529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D20E7-8B10-8B76-4BB3-73FBC85A8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9685D52-330C-FA2D-2A27-DDCC0CE82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214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923191-097D-B506-2B87-CDFC4E9F8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37600" y="1905000"/>
            <a:ext cx="2438400" cy="4495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5AD1F7-C5E2-465F-8CA4-32C8C56C0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2400" y="1905000"/>
            <a:ext cx="7112000" cy="4495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516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DFDFF-C289-EE7A-46E4-23C75A82C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8D0DC7-DE9D-FC57-FB4F-A628B3625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506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238A9-1852-B413-1DD7-857DE7F9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9B69A9-328A-30ED-B917-B32761C61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4925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6D9F78-DCEF-8C2C-03B8-2610A85D2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D90BA7-9522-63D5-40E9-F524E67A0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2400" y="2667000"/>
            <a:ext cx="4775200" cy="3733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ABBFC8-CA87-801D-0C27-C6A2BF6C1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2667000"/>
            <a:ext cx="4775200" cy="3733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38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07F72-38EF-EC7F-3B87-E5E8D5FA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15888-7766-B757-9894-9B9447BB6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D16B15-DAFE-9A9B-8939-AA2C71123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F5D6E24-CCD5-9FF1-414E-7CD4CD0CC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E91C180-A45E-E3F3-4F5B-4F6384A100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5617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BA2B5A-87DF-B754-7731-6CDF7CDE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3523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79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23F16-A7ED-8917-4AD9-88BA86425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DD38F4-6347-19D2-FA1D-096E5E104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A60539-DFB0-3B82-1CE8-AF58F26C3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282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70CD0-BD40-7700-FA9A-C495968C5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65D6B0A-8A84-7E2C-AA46-23839B3CD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DF3626-12A9-4791-D516-18C870F19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5947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E42B368-ED96-0550-BFE0-E141064994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1905001"/>
            <a:ext cx="9753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/>
              <a:t>Haga clic para modificar el estilo de título del patrón</a:t>
            </a:r>
            <a:endParaRPr lang="en-US" altLang="es-EC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0F0DCAB-BDE1-C0F5-F6F3-164E07FCF8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2667000"/>
            <a:ext cx="9753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/>
              <a:t>Haga clic para modificar los estilos de texto del patrón</a:t>
            </a:r>
          </a:p>
          <a:p>
            <a:pPr lvl="1"/>
            <a:r>
              <a:rPr lang="es-ES" altLang="es-EC"/>
              <a:t>Segundo nivel</a:t>
            </a:r>
          </a:p>
          <a:p>
            <a:pPr lvl="2"/>
            <a:r>
              <a:rPr lang="es-ES" altLang="es-EC"/>
              <a:t>Tercer nivel</a:t>
            </a:r>
          </a:p>
          <a:p>
            <a:pPr lvl="3"/>
            <a:r>
              <a:rPr lang="es-ES" altLang="es-EC"/>
              <a:t>Cuarto nivel</a:t>
            </a:r>
          </a:p>
          <a:p>
            <a:pPr lvl="4"/>
            <a:r>
              <a:rPr lang="es-ES" altLang="es-EC"/>
              <a:t>Quinto nivel</a:t>
            </a:r>
            <a:endParaRPr lang="en-US" altLang="es-EC"/>
          </a:p>
        </p:txBody>
      </p:sp>
    </p:spTree>
    <p:extLst>
      <p:ext uri="{BB962C8B-B14F-4D97-AF65-F5344CB8AC3E}">
        <p14:creationId xmlns:p14="http://schemas.microsoft.com/office/powerpoint/2010/main" val="28975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FE4AD91-35A7-871D-3AD8-7511D075B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206" y="800115"/>
            <a:ext cx="9144000" cy="1655762"/>
          </a:xfrm>
        </p:spPr>
        <p:txBody>
          <a:bodyPr>
            <a:normAutofit/>
          </a:bodyPr>
          <a:lstStyle/>
          <a:p>
            <a:r>
              <a:rPr lang="es-ES" sz="6000" dirty="0">
                <a:solidFill>
                  <a:schemeClr val="accent5">
                    <a:lumMod val="10000"/>
                  </a:schemeClr>
                </a:solidFill>
                <a:latin typeface="Colonna MT" panose="04020805060202030203" pitchFamily="82" charset="0"/>
              </a:rPr>
              <a:t>RESOLUCION DE FALLAS</a:t>
            </a:r>
            <a:endParaRPr lang="es-EC" sz="6000" dirty="0">
              <a:solidFill>
                <a:schemeClr val="accent5">
                  <a:lumMod val="10000"/>
                </a:schemeClr>
              </a:solidFill>
              <a:latin typeface="Colonna MT" panose="04020805060202030203" pitchFamily="8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3940D6-BCE7-EAE2-A0B9-10BCB642B573}"/>
              </a:ext>
            </a:extLst>
          </p:cNvPr>
          <p:cNvSpPr txBox="1"/>
          <p:nvPr/>
        </p:nvSpPr>
        <p:spPr>
          <a:xfrm>
            <a:off x="8498071" y="5201174"/>
            <a:ext cx="1770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dirty="0"/>
              <a:t>Elaborado por: </a:t>
            </a:r>
          </a:p>
          <a:p>
            <a:pPr algn="l"/>
            <a:r>
              <a:rPr lang="es-ES" dirty="0"/>
              <a:t>Ing. </a:t>
            </a:r>
            <a:r>
              <a:rPr lang="es-ES" dirty="0" err="1"/>
              <a:t>Jose</a:t>
            </a:r>
            <a:r>
              <a:rPr lang="es-ES" dirty="0"/>
              <a:t> Nunes</a:t>
            </a:r>
          </a:p>
          <a:p>
            <a:pPr algn="l"/>
            <a:r>
              <a:rPr lang="es-ES" dirty="0"/>
              <a:t>Jefe </a:t>
            </a:r>
            <a:r>
              <a:rPr lang="es-ES" dirty="0" err="1"/>
              <a:t>deProyectos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90363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867C4E-9399-4B30-EC44-211BD060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9753600" cy="715963"/>
          </a:xfrm>
        </p:spPr>
        <p:txBody>
          <a:bodyPr/>
          <a:lstStyle/>
          <a:p>
            <a:r>
              <a:rPr lang="es-ES" sz="2800" dirty="0">
                <a:solidFill>
                  <a:schemeClr val="tx1">
                    <a:lumMod val="50000"/>
                  </a:schemeClr>
                </a:solidFill>
              </a:rPr>
              <a:t>¿Qué debemos decir al cliente al momento de una falla?</a:t>
            </a:r>
            <a:endParaRPr lang="es-EC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7AB67E-04E2-6266-39F4-CC6D8BE11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904301"/>
            <a:ext cx="9753600" cy="4496499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1800" u="sng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Tomando en cuenta los hechos mencionados anteriormente en una falla a nivel de domicilio podemos considerar que es poco improbable que el cliente tenga anomalías en el servicio, por ejemplo: una lentitud en el servicio de internet.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C" sz="1800" dirty="0">
              <a:solidFill>
                <a:schemeClr val="tx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Dentro del rango de preguntas debemos considerar:</a:t>
            </a:r>
          </a:p>
          <a:p>
            <a:pPr algn="just">
              <a:lnSpc>
                <a:spcPct val="107000"/>
              </a:lnSpc>
            </a:pP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Cantidad de equipos conectados a la red wifi.</a:t>
            </a:r>
          </a:p>
          <a:p>
            <a:pPr algn="just">
              <a:lnSpc>
                <a:spcPct val="107000"/>
              </a:lnSpc>
            </a:pP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Consultar al cliente los horarios en los cuales se presenta la falla.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si la prueba de velocidad la realiza a través de un dispositivo que esté conectado de manera alámbrica.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C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9590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8A92C7-A045-ACAF-3573-C9DD48475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669409"/>
            <a:ext cx="9753600" cy="4731391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1800" u="sng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Consideración a tomar en fallas a nivel de redes externas:</a:t>
            </a: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C" sz="18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 manejamos dos escenarios. Los preventivos y los correctivos.  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C" sz="18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800" i="1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Eventos preventivos</a:t>
            </a: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estos los conocemos como </a:t>
            </a: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highlight>
                  <a:srgbClr val="00FF00"/>
                </a:highligh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VENTANA DE MANTENIMIETO PREVENTIVA</a:t>
            </a: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tiene un rango de duración de 30 minutos, aplican con previa notificación del departamento de proyectos, esta se ejecuta en labores de redes externas y no tendrá una afectación mayor a mas de 100 clientes. </a:t>
            </a:r>
            <a:endParaRPr lang="es-EC" sz="18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800" u="sng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Indicaciones al cliente: </a:t>
            </a: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Estimado usuario en este momento tendremos una caída parcial del servicio por un tiempo estimado de 30 minutos. El personal técnico se encuentra laborando en dicho mantenimiento.</a:t>
            </a:r>
            <a:endParaRPr lang="es-EC" sz="18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C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55340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031DE1-50F4-772C-13C1-0FA3108FB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627464"/>
            <a:ext cx="9753600" cy="4773336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800" i="1" spc="75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Eventos correctivos:</a:t>
            </a:r>
            <a:r>
              <a:rPr lang="es-EC" sz="1800" spc="75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estos eventos los conocemos como </a:t>
            </a:r>
            <a:r>
              <a:rPr lang="es-EC" sz="1800" spc="75" dirty="0">
                <a:solidFill>
                  <a:schemeClr val="tx1">
                    <a:lumMod val="50000"/>
                  </a:schemeClr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VENTANA DE MANTENIMIENTO CORRECTIVA</a:t>
            </a:r>
            <a:r>
              <a:rPr lang="es-EC" sz="1800" spc="75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esta tiene una duración de 1 hora aplican solo bajo la autorización del departamento de proyectos y se ejecutan en labores de redes externas y </a:t>
            </a:r>
            <a:r>
              <a:rPr lang="es-EC" sz="1800" spc="75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datacenter</a:t>
            </a:r>
            <a:r>
              <a:rPr lang="es-EC" sz="1800" spc="75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Puede tener afectación total a un nodo.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s-EC" sz="1800" u="sng" dirty="0">
              <a:solidFill>
                <a:schemeClr val="tx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1800" u="sng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Indicaciones al cliente:  : </a:t>
            </a: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Estimado usuario en este momento tendremos una caída total del servicio por un tiempo estimado de 1 hora. El personal técnico se encuentra laborando en dicho mantenimiento.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73090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6C8532-8EB6-A721-86FA-03FCB06B6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3153562"/>
            <a:ext cx="9753600" cy="1267437"/>
          </a:xfrm>
        </p:spPr>
        <p:txBody>
          <a:bodyPr/>
          <a:lstStyle/>
          <a:p>
            <a:pPr marL="0" indent="0" algn="ctr">
              <a:buNone/>
            </a:pPr>
            <a:r>
              <a:rPr lang="es-EC" sz="2400" dirty="0">
                <a:solidFill>
                  <a:schemeClr val="tx1">
                    <a:lumMod val="50000"/>
                  </a:schemeClr>
                </a:solidFill>
                <a:latin typeface="Bahnschrift Light SemiCondensed" panose="020B0502040204020203" pitchFamily="34" charset="0"/>
              </a:rPr>
              <a:t>¿Como está compuesto nuestro mapa de coberturas?</a:t>
            </a:r>
          </a:p>
        </p:txBody>
      </p:sp>
    </p:spTree>
    <p:extLst>
      <p:ext uri="{BB962C8B-B14F-4D97-AF65-F5344CB8AC3E}">
        <p14:creationId xmlns:p14="http://schemas.microsoft.com/office/powerpoint/2010/main" val="372281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260FEB6-E2BB-FEE5-20FF-CDFDFA4A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070" cy="659374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8CBA09C-B12C-3802-BA0D-1A6EE41C32FB}"/>
              </a:ext>
            </a:extLst>
          </p:cNvPr>
          <p:cNvSpPr/>
          <p:nvPr/>
        </p:nvSpPr>
        <p:spPr bwMode="auto">
          <a:xfrm>
            <a:off x="18930" y="1652631"/>
            <a:ext cx="1862356" cy="578841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85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C9049E1-B40F-900A-651E-1A69BAF99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0785" cy="665247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03E898D-68F5-1E9A-A372-E7478EEC8B29}"/>
              </a:ext>
            </a:extLst>
          </p:cNvPr>
          <p:cNvSpPr/>
          <p:nvPr/>
        </p:nvSpPr>
        <p:spPr bwMode="auto">
          <a:xfrm>
            <a:off x="0" y="360727"/>
            <a:ext cx="1652631" cy="411060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20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87743B-DC75-C472-D46D-95EF713D9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3782" cy="6610525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164AB286-DA33-B77D-0A7B-D8ABD674C81F}"/>
              </a:ext>
            </a:extLst>
          </p:cNvPr>
          <p:cNvSpPr/>
          <p:nvPr/>
        </p:nvSpPr>
        <p:spPr bwMode="auto">
          <a:xfrm>
            <a:off x="6003721" y="2634143"/>
            <a:ext cx="883640" cy="794857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899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FA8B8F5-C507-124D-C8B7-496C3DC14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" y="1417740"/>
            <a:ext cx="12185495" cy="402467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9CA3C0AF-ECA8-4C5C-15BB-FD9426241B2E}"/>
              </a:ext>
            </a:extLst>
          </p:cNvPr>
          <p:cNvSpPr/>
          <p:nvPr/>
        </p:nvSpPr>
        <p:spPr bwMode="auto">
          <a:xfrm>
            <a:off x="7667538" y="1669409"/>
            <a:ext cx="822121" cy="847288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657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7B96ED-D37D-1669-61DA-D038B0954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72" y="0"/>
            <a:ext cx="9693391" cy="6887656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9FE2AD3D-768D-D995-5F44-57A0CFC87510}"/>
              </a:ext>
            </a:extLst>
          </p:cNvPr>
          <p:cNvSpPr/>
          <p:nvPr/>
        </p:nvSpPr>
        <p:spPr bwMode="auto">
          <a:xfrm>
            <a:off x="2595418" y="2917355"/>
            <a:ext cx="1043710" cy="1052946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48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913CE88-D83B-1172-F37E-78B3384B7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466" y="1545372"/>
            <a:ext cx="8903451" cy="5152595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9CB978C-4A36-F2EB-BAE0-9F6615276CF8}"/>
              </a:ext>
            </a:extLst>
          </p:cNvPr>
          <p:cNvSpPr/>
          <p:nvPr/>
        </p:nvSpPr>
        <p:spPr bwMode="auto">
          <a:xfrm>
            <a:off x="4202884" y="4723002"/>
            <a:ext cx="864066" cy="589626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53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3EA2C-F7B0-5020-4930-E9E70ECC3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178" y="2306973"/>
            <a:ext cx="9753600" cy="2877424"/>
          </a:xfrm>
        </p:spPr>
        <p:txBody>
          <a:bodyPr/>
          <a:lstStyle/>
          <a:p>
            <a:pPr marL="0" indent="0" algn="ctr">
              <a:buNone/>
            </a:pPr>
            <a:r>
              <a:rPr lang="es-EC" sz="2800" u="sng" dirty="0">
                <a:solidFill>
                  <a:schemeClr val="tx1">
                    <a:lumMod val="50000"/>
                  </a:schemeClr>
                </a:solidFill>
              </a:rPr>
              <a:t>CONTENIDO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s-EC" sz="1800" dirty="0">
              <a:solidFill>
                <a:schemeClr val="tx1">
                  <a:lumMod val="50000"/>
                </a:schemeClr>
              </a:solidFill>
              <a:effectLst/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debe ser la atención al cliente desde el punto de vista técnico?</a:t>
            </a:r>
            <a:endParaRPr lang="es-EC" sz="18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¿Bajo qué parámetros técnicos se debe orientar a un cliente?</a:t>
            </a:r>
            <a:endParaRPr lang="es-EC" sz="18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debemos decir al cliente al momento de una falla?</a:t>
            </a:r>
            <a:endParaRPr lang="es-EC" sz="18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¿Como está compuesto nuestro mapa de coberturas?</a:t>
            </a:r>
            <a:endParaRPr lang="es-EC" sz="18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2800" u="sng" dirty="0"/>
          </a:p>
        </p:txBody>
      </p:sp>
    </p:spTree>
    <p:extLst>
      <p:ext uri="{BB962C8B-B14F-4D97-AF65-F5344CB8AC3E}">
        <p14:creationId xmlns:p14="http://schemas.microsoft.com/office/powerpoint/2010/main" val="1575794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739B3E8-4EBB-8F83-A85B-9453A975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47" y="1572607"/>
            <a:ext cx="3822523" cy="37127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B20CD1-567F-A815-4580-34005E3C9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076" y="1572607"/>
            <a:ext cx="3779848" cy="30482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ACB8DF-5EE5-9ED8-A198-A43B2C924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0" y="1572607"/>
            <a:ext cx="3834716" cy="44687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63238F9-9B64-18D7-A873-70A53D8F7194}"/>
              </a:ext>
            </a:extLst>
          </p:cNvPr>
          <p:cNvSpPr txBox="1"/>
          <p:nvPr/>
        </p:nvSpPr>
        <p:spPr>
          <a:xfrm>
            <a:off x="5111484" y="544945"/>
            <a:ext cx="1276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tx1">
                    <a:lumMod val="50000"/>
                  </a:schemeClr>
                </a:solidFill>
                <a:latin typeface="Bahnschrift SemiLight SemiConde" panose="020B0502040204020203" pitchFamily="34" charset="0"/>
              </a:rPr>
              <a:t>En el celular: </a:t>
            </a:r>
          </a:p>
        </p:txBody>
      </p:sp>
    </p:spTree>
    <p:extLst>
      <p:ext uri="{BB962C8B-B14F-4D97-AF65-F5344CB8AC3E}">
        <p14:creationId xmlns:p14="http://schemas.microsoft.com/office/powerpoint/2010/main" val="61753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26463E-D71F-5135-CAE9-A23380C3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138" y="806043"/>
            <a:ext cx="9753600" cy="715963"/>
          </a:xfrm>
        </p:spPr>
        <p:txBody>
          <a:bodyPr/>
          <a:lstStyle/>
          <a:p>
            <a:br>
              <a:rPr lang="es-ES" dirty="0"/>
            </a:br>
            <a:br>
              <a:rPr lang="es-ES" dirty="0"/>
            </a:b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170728-0824-B4AA-483A-6EED16426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321" y="2214824"/>
            <a:ext cx="2143125" cy="21431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71AA125-2044-C310-D106-2726AED673A3}"/>
              </a:ext>
            </a:extLst>
          </p:cNvPr>
          <p:cNvSpPr txBox="1"/>
          <p:nvPr/>
        </p:nvSpPr>
        <p:spPr>
          <a:xfrm>
            <a:off x="1529317" y="4790113"/>
            <a:ext cx="3544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tx1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INTERNET POR FIBRA OPTICA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554CC9-FCE3-9FC9-72DE-6631C126AD80}"/>
              </a:ext>
            </a:extLst>
          </p:cNvPr>
          <p:cNvSpPr txBox="1"/>
          <p:nvPr/>
        </p:nvSpPr>
        <p:spPr>
          <a:xfrm>
            <a:off x="4838830" y="4790113"/>
            <a:ext cx="2055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tx1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INTERNET POR RADIOENLACE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E68F02-8FED-A5DE-1276-36AFE874B3AA}"/>
              </a:ext>
            </a:extLst>
          </p:cNvPr>
          <p:cNvSpPr txBox="1"/>
          <p:nvPr/>
        </p:nvSpPr>
        <p:spPr>
          <a:xfrm>
            <a:off x="8011511" y="4790113"/>
            <a:ext cx="130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>
                <a:solidFill>
                  <a:schemeClr val="tx1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SERVICIO DE IPTV</a:t>
            </a:r>
          </a:p>
        </p:txBody>
      </p:sp>
    </p:spTree>
    <p:extLst>
      <p:ext uri="{BB962C8B-B14F-4D97-AF65-F5344CB8AC3E}">
        <p14:creationId xmlns:p14="http://schemas.microsoft.com/office/powerpoint/2010/main" val="1403886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08911-9B26-F749-48C2-5D8E7AA58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673" y="1195370"/>
            <a:ext cx="9753600" cy="715963"/>
          </a:xfrm>
        </p:spPr>
        <p:txBody>
          <a:bodyPr/>
          <a:lstStyle/>
          <a:p>
            <a:br>
              <a:rPr lang="es-EC" sz="4400" dirty="0"/>
            </a:br>
            <a:br>
              <a:rPr lang="es-ES" dirty="0"/>
            </a:b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DC7695-B203-13F5-4B67-3F6EB6EB2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5" t="14727" r="11431" b="2898"/>
          <a:stretch/>
        </p:blipFill>
        <p:spPr>
          <a:xfrm>
            <a:off x="1040236" y="2332140"/>
            <a:ext cx="4160940" cy="39813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C1CC103-7B5B-7A11-CA95-FA181433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176" y="2206489"/>
            <a:ext cx="6699937" cy="426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6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C88E2-D18D-1808-9CEE-5906861E1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569" y="1435217"/>
            <a:ext cx="10271853" cy="715963"/>
          </a:xfrm>
        </p:spPr>
        <p:txBody>
          <a:bodyPr/>
          <a:lstStyle/>
          <a:p>
            <a:r>
              <a:rPr lang="es-EC" sz="2800" dirty="0">
                <a:solidFill>
                  <a:schemeClr val="tx1">
                    <a:lumMod val="50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debe ser la atención al cliente desde el punto de vista técnico?</a:t>
            </a:r>
            <a:br>
              <a:rPr lang="es-EC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ES" dirty="0"/>
            </a:br>
            <a:endParaRPr lang="es-EC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3FE582-0D80-6569-C6AB-1FB5BABBBB41}"/>
              </a:ext>
            </a:extLst>
          </p:cNvPr>
          <p:cNvSpPr txBox="1"/>
          <p:nvPr/>
        </p:nvSpPr>
        <p:spPr>
          <a:xfrm>
            <a:off x="857773" y="1950197"/>
            <a:ext cx="10559643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tx1">
                    <a:lumMod val="50000"/>
                  </a:schemeClr>
                </a:solidFill>
              </a:rPr>
              <a:t>Lo primero a considerar es el área de cobertura, una vez corroborado que el cliente esta dentro de nuestra área de cobertura, consultamos el plan a elegir. </a:t>
            </a:r>
          </a:p>
          <a:p>
            <a:pPr algn="just"/>
            <a:endParaRPr lang="es-ES" dirty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</a:schemeClr>
                </a:solidFill>
              </a:rPr>
              <a:t>PLAN JUNIOR: 40 Mbps </a:t>
            </a:r>
            <a:r>
              <a:rPr lang="es-EC" sz="1800" i="1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8 a 10 dispositivos)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</a:schemeClr>
                </a:solidFill>
              </a:rPr>
              <a:t>PLAN SOLTERO: 80 Mbps </a:t>
            </a:r>
            <a:r>
              <a:rPr lang="pt-BR" sz="1800" i="1" dirty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(De 10 a 15 dispositivos)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 CALETA: 120 Mbps </a:t>
            </a:r>
            <a:r>
              <a:rPr lang="es-EC" sz="1800" i="1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15 a 20 dispositivos)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 FAMILIA: 160 Mbps </a:t>
            </a:r>
            <a:r>
              <a:rPr lang="es-EC" sz="18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s-EC" sz="1800" i="1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20 a 25 dispositivos)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PLAN CHEVERE: 200Mpbs </a:t>
            </a:r>
            <a:r>
              <a:rPr lang="es-EC" sz="1800" i="1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25 a 30 dispositivos)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 BACAN</a:t>
            </a:r>
            <a:r>
              <a:rPr lang="es-EC" sz="2400" b="1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s-EC" sz="2400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250 Mbps </a:t>
            </a:r>
            <a:r>
              <a:rPr lang="es-EC" sz="1800" i="1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30 a 35 dispositivos)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 COOL: 300Mbps </a:t>
            </a:r>
            <a:r>
              <a:rPr lang="es-EC" sz="1800" i="1" dirty="0">
                <a:solidFill>
                  <a:schemeClr val="tx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35 a 40 dispositivos)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1800" i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just"/>
            <a:endParaRPr lang="es-EC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11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A3015F-6188-FC74-E9BA-0CF228865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0" y="3429000"/>
            <a:ext cx="9753600" cy="671120"/>
          </a:xfrm>
        </p:spPr>
        <p:txBody>
          <a:bodyPr/>
          <a:lstStyle/>
          <a:p>
            <a:pPr marL="0" indent="0">
              <a:buNone/>
            </a:pPr>
            <a:r>
              <a:rPr lang="es-EC" sz="2800" dirty="0">
                <a:solidFill>
                  <a:schemeClr val="tx1">
                    <a:lumMod val="50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¿Bajo qué parámetros técnicos se debe orientar a un cliente?</a:t>
            </a:r>
            <a:endParaRPr lang="es-EC" sz="2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4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DB1075A-D689-ABB0-4787-49570E24B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1" y="1"/>
            <a:ext cx="12198566" cy="66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73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D993B42-3664-8315-FE6F-FE95DA327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23" y="0"/>
            <a:ext cx="12250723" cy="691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14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6440E3-25C8-FF56-559F-727EC7F1C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610686"/>
            <a:ext cx="9753600" cy="4790114"/>
          </a:xfrm>
        </p:spPr>
        <p:txBody>
          <a:bodyPr/>
          <a:lstStyle/>
          <a:p>
            <a:pPr marL="0" indent="0">
              <a:buNone/>
            </a:pPr>
            <a:r>
              <a:rPr lang="es-EC" sz="18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sugerible: </a:t>
            </a:r>
            <a:endParaRPr lang="es-EC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es-EC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C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los SMART TV, CONSOLAS DE VIDEO JUEGOS, Y PC tengan una conexión ALAMBRICA.</a:t>
            </a:r>
          </a:p>
          <a:p>
            <a:pPr marL="0" lvl="0" indent="0" algn="just">
              <a:buNone/>
            </a:pPr>
            <a:r>
              <a:rPr lang="es-EC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just"/>
            <a:r>
              <a:rPr lang="es-EC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dispositivos que se conecten INALAMBRICAMENTE, por ejemplo; CELULARES, TABLETS, LAPTOS y SOLUCIONES HOME CENTER (ALEXA y GOOGLE CHROMECAST) deben tener una distancia no mayor a 8 metros del router. </a:t>
            </a:r>
          </a:p>
        </p:txBody>
      </p:sp>
    </p:spTree>
    <p:extLst>
      <p:ext uri="{BB962C8B-B14F-4D97-AF65-F5344CB8AC3E}">
        <p14:creationId xmlns:p14="http://schemas.microsoft.com/office/powerpoint/2010/main" val="3792947653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">
  <a:themeElements>
    <a:clrScheme name="powerpoint-template 9">
      <a:dk1>
        <a:srgbClr val="4D4D4D"/>
      </a:dk1>
      <a:lt1>
        <a:srgbClr val="FFFFFF"/>
      </a:lt1>
      <a:dk2>
        <a:srgbClr val="4D4D4D"/>
      </a:dk2>
      <a:lt2>
        <a:srgbClr val="91C5F9"/>
      </a:lt2>
      <a:accent1>
        <a:srgbClr val="3997F5"/>
      </a:accent1>
      <a:accent2>
        <a:srgbClr val="0B73DB"/>
      </a:accent2>
      <a:accent3>
        <a:srgbClr val="FFFFFF"/>
      </a:accent3>
      <a:accent4>
        <a:srgbClr val="404040"/>
      </a:accent4>
      <a:accent5>
        <a:srgbClr val="AEC9F9"/>
      </a:accent5>
      <a:accent6>
        <a:srgbClr val="0968C6"/>
      </a:accent6>
      <a:hlink>
        <a:srgbClr val="0A69C8"/>
      </a:hlink>
      <a:folHlink>
        <a:srgbClr val="DDDDDD"/>
      </a:folHlink>
    </a:clrScheme>
    <a:fontScheme name="powerpoint-template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C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C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 1">
        <a:dk1>
          <a:srgbClr val="4D4D4D"/>
        </a:dk1>
        <a:lt1>
          <a:srgbClr val="FFFFFF"/>
        </a:lt1>
        <a:dk2>
          <a:srgbClr val="4D4D4D"/>
        </a:dk2>
        <a:lt2>
          <a:srgbClr val="80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2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1FAA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3">
        <a:dk1>
          <a:srgbClr val="4D4D4D"/>
        </a:dk1>
        <a:lt1>
          <a:srgbClr val="FFFFFF"/>
        </a:lt1>
        <a:dk2>
          <a:srgbClr val="4D4D4D"/>
        </a:dk2>
        <a:lt2>
          <a:srgbClr val="1376BA"/>
        </a:lt2>
        <a:accent1>
          <a:srgbClr val="2091CB"/>
        </a:accent1>
        <a:accent2>
          <a:srgbClr val="2D76E4"/>
        </a:accent2>
        <a:accent3>
          <a:srgbClr val="FFFFFF"/>
        </a:accent3>
        <a:accent4>
          <a:srgbClr val="404040"/>
        </a:accent4>
        <a:accent5>
          <a:srgbClr val="ABC7E2"/>
        </a:accent5>
        <a:accent6>
          <a:srgbClr val="286ACF"/>
        </a:accent6>
        <a:hlink>
          <a:srgbClr val="3BAE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4">
        <a:dk1>
          <a:srgbClr val="4D4D4D"/>
        </a:dk1>
        <a:lt1>
          <a:srgbClr val="FFFFFF"/>
        </a:lt1>
        <a:dk2>
          <a:srgbClr val="4D4D4D"/>
        </a:dk2>
        <a:lt2>
          <a:srgbClr val="105A5B"/>
        </a:lt2>
        <a:accent1>
          <a:srgbClr val="167C7E"/>
        </a:accent1>
        <a:accent2>
          <a:srgbClr val="1C9495"/>
        </a:accent2>
        <a:accent3>
          <a:srgbClr val="FFFFFF"/>
        </a:accent3>
        <a:accent4>
          <a:srgbClr val="404040"/>
        </a:accent4>
        <a:accent5>
          <a:srgbClr val="ABBFC0"/>
        </a:accent5>
        <a:accent6>
          <a:srgbClr val="188687"/>
        </a:accent6>
        <a:hlink>
          <a:srgbClr val="28ACB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5">
        <a:dk1>
          <a:srgbClr val="4D4D4D"/>
        </a:dk1>
        <a:lt1>
          <a:srgbClr val="FFFFFF"/>
        </a:lt1>
        <a:dk2>
          <a:srgbClr val="4D4D4D"/>
        </a:dk2>
        <a:lt2>
          <a:srgbClr val="165A8B"/>
        </a:lt2>
        <a:accent1>
          <a:srgbClr val="27759B"/>
        </a:accent1>
        <a:accent2>
          <a:srgbClr val="3991B5"/>
        </a:accent2>
        <a:accent3>
          <a:srgbClr val="FFFFFF"/>
        </a:accent3>
        <a:accent4>
          <a:srgbClr val="404040"/>
        </a:accent4>
        <a:accent5>
          <a:srgbClr val="ACBDCB"/>
        </a:accent5>
        <a:accent6>
          <a:srgbClr val="3383A4"/>
        </a:accent6>
        <a:hlink>
          <a:srgbClr val="40A3E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6">
        <a:dk1>
          <a:srgbClr val="4D4D4D"/>
        </a:dk1>
        <a:lt1>
          <a:srgbClr val="FFFFFF"/>
        </a:lt1>
        <a:dk2>
          <a:srgbClr val="4D4D4D"/>
        </a:dk2>
        <a:lt2>
          <a:srgbClr val="42A5BC"/>
        </a:lt2>
        <a:accent1>
          <a:srgbClr val="0B70D4"/>
        </a:accent1>
        <a:accent2>
          <a:srgbClr val="61D9E4"/>
        </a:accent2>
        <a:accent3>
          <a:srgbClr val="FFFFFF"/>
        </a:accent3>
        <a:accent4>
          <a:srgbClr val="404040"/>
        </a:accent4>
        <a:accent5>
          <a:srgbClr val="AABBE6"/>
        </a:accent5>
        <a:accent6>
          <a:srgbClr val="57C4CF"/>
        </a:accent6>
        <a:hlink>
          <a:srgbClr val="2091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7">
        <a:dk1>
          <a:srgbClr val="4D4D4D"/>
        </a:dk1>
        <a:lt1>
          <a:srgbClr val="FFFFFF"/>
        </a:lt1>
        <a:dk2>
          <a:srgbClr val="4D4D4D"/>
        </a:dk2>
        <a:lt2>
          <a:srgbClr val="7B87E1"/>
        </a:lt2>
        <a:accent1>
          <a:srgbClr val="0B70D4"/>
        </a:accent1>
        <a:accent2>
          <a:srgbClr val="4646F0"/>
        </a:accent2>
        <a:accent3>
          <a:srgbClr val="FFFFFF"/>
        </a:accent3>
        <a:accent4>
          <a:srgbClr val="404040"/>
        </a:accent4>
        <a:accent5>
          <a:srgbClr val="AABBE6"/>
        </a:accent5>
        <a:accent6>
          <a:srgbClr val="3F3FD9"/>
        </a:accent6>
        <a:hlink>
          <a:srgbClr val="2091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8">
        <a:dk1>
          <a:srgbClr val="4D4D4D"/>
        </a:dk1>
        <a:lt1>
          <a:srgbClr val="FFFFFF"/>
        </a:lt1>
        <a:dk2>
          <a:srgbClr val="4D4D4D"/>
        </a:dk2>
        <a:lt2>
          <a:srgbClr val="91C5F9"/>
        </a:lt2>
        <a:accent1>
          <a:srgbClr val="3997F5"/>
        </a:accent1>
        <a:accent2>
          <a:srgbClr val="0A66C2"/>
        </a:accent2>
        <a:accent3>
          <a:srgbClr val="FFFFFF"/>
        </a:accent3>
        <a:accent4>
          <a:srgbClr val="404040"/>
        </a:accent4>
        <a:accent5>
          <a:srgbClr val="AEC9F9"/>
        </a:accent5>
        <a:accent6>
          <a:srgbClr val="085CB0"/>
        </a:accent6>
        <a:hlink>
          <a:srgbClr val="08529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9">
        <a:dk1>
          <a:srgbClr val="4D4D4D"/>
        </a:dk1>
        <a:lt1>
          <a:srgbClr val="FFFFFF"/>
        </a:lt1>
        <a:dk2>
          <a:srgbClr val="4D4D4D"/>
        </a:dk2>
        <a:lt2>
          <a:srgbClr val="91C5F9"/>
        </a:lt2>
        <a:accent1>
          <a:srgbClr val="3997F5"/>
        </a:accent1>
        <a:accent2>
          <a:srgbClr val="0B73DB"/>
        </a:accent2>
        <a:accent3>
          <a:srgbClr val="FFFFFF"/>
        </a:accent3>
        <a:accent4>
          <a:srgbClr val="404040"/>
        </a:accent4>
        <a:accent5>
          <a:srgbClr val="AEC9F9"/>
        </a:accent5>
        <a:accent6>
          <a:srgbClr val="0968C6"/>
        </a:accent6>
        <a:hlink>
          <a:srgbClr val="0A69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4827</TotalTime>
  <Words>577</Words>
  <Application>Microsoft Office PowerPoint</Application>
  <PresentationFormat>Panorámica</PresentationFormat>
  <Paragraphs>50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1" baseType="lpstr">
      <vt:lpstr>Arial</vt:lpstr>
      <vt:lpstr>Arial Narrow</vt:lpstr>
      <vt:lpstr>Bahnschrift Light SemiCondensed</vt:lpstr>
      <vt:lpstr>Bahnschrift SemiBold Condensed</vt:lpstr>
      <vt:lpstr>Bahnschrift SemiLight Condensed</vt:lpstr>
      <vt:lpstr>Bahnschrift SemiLight SemiConde</vt:lpstr>
      <vt:lpstr>Calibri</vt:lpstr>
      <vt:lpstr>Colonna MT</vt:lpstr>
      <vt:lpstr>Microsoft Sans Serif</vt:lpstr>
      <vt:lpstr>Symbol</vt:lpstr>
      <vt:lpstr>powerpoint-template</vt:lpstr>
      <vt:lpstr>Presentación de PowerPoint</vt:lpstr>
      <vt:lpstr>Presentación de PowerPoint</vt:lpstr>
      <vt:lpstr>  </vt:lpstr>
      <vt:lpstr>  </vt:lpstr>
      <vt:lpstr>¿Cómo debe ser la atención al cliente desde el punto de vista técnico?  </vt:lpstr>
      <vt:lpstr>Presentación de PowerPoint</vt:lpstr>
      <vt:lpstr>Presentación de PowerPoint</vt:lpstr>
      <vt:lpstr>Presentación de PowerPoint</vt:lpstr>
      <vt:lpstr>Presentación de PowerPoint</vt:lpstr>
      <vt:lpstr>¿Qué debemos decir al cliente al momento de una falla?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Jose L. Nunes G.</cp:lastModifiedBy>
  <cp:revision>14</cp:revision>
  <dcterms:created xsi:type="dcterms:W3CDTF">2022-07-05T13:31:39Z</dcterms:created>
  <dcterms:modified xsi:type="dcterms:W3CDTF">2022-07-09T15:48:47Z</dcterms:modified>
</cp:coreProperties>
</file>