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1" r:id="rId4"/>
    <p:sldId id="259" r:id="rId5"/>
    <p:sldId id="260" r:id="rId6"/>
    <p:sldId id="258" r:id="rId7"/>
    <p:sldId id="262" r:id="rId8"/>
    <p:sldId id="263" r:id="rId9"/>
    <p:sldId id="264" r:id="rId10"/>
    <p:sldId id="265" r:id="rId11"/>
    <p:sldId id="302" r:id="rId12"/>
    <p:sldId id="266" r:id="rId13"/>
    <p:sldId id="267" r:id="rId14"/>
    <p:sldId id="268" r:id="rId15"/>
    <p:sldId id="301"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4" r:id="rId31"/>
    <p:sldId id="283" r:id="rId32"/>
    <p:sldId id="288" r:id="rId33"/>
    <p:sldId id="289" r:id="rId34"/>
    <p:sldId id="293" r:id="rId35"/>
    <p:sldId id="290" r:id="rId36"/>
    <p:sldId id="291" r:id="rId37"/>
    <p:sldId id="294" r:id="rId38"/>
    <p:sldId id="295" r:id="rId39"/>
    <p:sldId id="303" r:id="rId40"/>
    <p:sldId id="304" r:id="rId41"/>
    <p:sldId id="300" r:id="rId4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7" d="100"/>
          <a:sy n="97" d="100"/>
        </p:scale>
        <p:origin x="2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D3A158-F08A-462E-A610-B0D75A65F3B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C"/>
        </a:p>
      </dgm:t>
    </dgm:pt>
    <dgm:pt modelId="{203243DE-2B5C-47E5-9757-C4E4FE09790C}">
      <dgm:prSet phldrT="[Texto]"/>
      <dgm:spPr/>
      <dgm:t>
        <a:bodyPr/>
        <a:lstStyle/>
        <a:p>
          <a:r>
            <a:rPr lang="es-EC" dirty="0" smtClean="0"/>
            <a:t>OLT</a:t>
          </a:r>
        </a:p>
        <a:p>
          <a:r>
            <a:rPr lang="es-EC" dirty="0" smtClean="0"/>
            <a:t>+7db</a:t>
          </a:r>
          <a:endParaRPr lang="es-EC" dirty="0"/>
        </a:p>
      </dgm:t>
    </dgm:pt>
    <dgm:pt modelId="{AEC4B556-B81E-4C2E-8BED-134117374324}" type="parTrans" cxnId="{F3FD1B95-97FD-4968-8E48-CB96DE70AA28}">
      <dgm:prSet/>
      <dgm:spPr/>
      <dgm:t>
        <a:bodyPr/>
        <a:lstStyle/>
        <a:p>
          <a:endParaRPr lang="es-EC"/>
        </a:p>
      </dgm:t>
    </dgm:pt>
    <dgm:pt modelId="{1F284924-D0A9-4F8E-B5D8-5BC779B1BA50}" type="sibTrans" cxnId="{F3FD1B95-97FD-4968-8E48-CB96DE70AA28}">
      <dgm:prSet/>
      <dgm:spPr/>
      <dgm:t>
        <a:bodyPr/>
        <a:lstStyle/>
        <a:p>
          <a:endParaRPr lang="es-EC"/>
        </a:p>
      </dgm:t>
    </dgm:pt>
    <dgm:pt modelId="{B7D5812C-F1E9-45C1-91D4-84A3CCDA7259}">
      <dgm:prSet phldrT="[Texto]"/>
      <dgm:spPr/>
      <dgm:t>
        <a:bodyPr/>
        <a:lstStyle/>
        <a:p>
          <a:r>
            <a:rPr lang="es-EC" dirty="0" smtClean="0"/>
            <a:t>SP 1ER NIVEL</a:t>
          </a:r>
        </a:p>
        <a:p>
          <a:r>
            <a:rPr lang="es-EC" dirty="0" smtClean="0"/>
            <a:t>-10db</a:t>
          </a:r>
          <a:endParaRPr lang="es-EC" dirty="0"/>
        </a:p>
      </dgm:t>
    </dgm:pt>
    <dgm:pt modelId="{32DDC57F-AA9B-473D-86F1-2F9455C13731}" type="parTrans" cxnId="{C422F9B2-9A59-4342-94B0-9F24036E658F}">
      <dgm:prSet/>
      <dgm:spPr/>
      <dgm:t>
        <a:bodyPr/>
        <a:lstStyle/>
        <a:p>
          <a:endParaRPr lang="es-EC"/>
        </a:p>
      </dgm:t>
    </dgm:pt>
    <dgm:pt modelId="{C3AE34D6-3D53-4611-875A-BBDE9634BE31}" type="sibTrans" cxnId="{C422F9B2-9A59-4342-94B0-9F24036E658F}">
      <dgm:prSet/>
      <dgm:spPr/>
      <dgm:t>
        <a:bodyPr/>
        <a:lstStyle/>
        <a:p>
          <a:endParaRPr lang="es-EC"/>
        </a:p>
      </dgm:t>
    </dgm:pt>
    <dgm:pt modelId="{8B33400A-E822-4875-84CE-4B419FF028C1}">
      <dgm:prSet phldrT="[Texto]"/>
      <dgm:spPr/>
      <dgm:t>
        <a:bodyPr/>
        <a:lstStyle/>
        <a:p>
          <a:r>
            <a:rPr lang="es-EC" dirty="0" smtClean="0"/>
            <a:t>SP 2DO NIVEL</a:t>
          </a:r>
        </a:p>
        <a:p>
          <a:r>
            <a:rPr lang="es-EC" dirty="0" smtClean="0"/>
            <a:t>-13db</a:t>
          </a:r>
          <a:endParaRPr lang="es-EC" dirty="0"/>
        </a:p>
      </dgm:t>
    </dgm:pt>
    <dgm:pt modelId="{ED8120CB-A6EE-49C8-84CD-7C3546C9DD79}" type="parTrans" cxnId="{9784BE33-DBE9-4694-BB7A-FBD30B646A23}">
      <dgm:prSet/>
      <dgm:spPr/>
      <dgm:t>
        <a:bodyPr/>
        <a:lstStyle/>
        <a:p>
          <a:endParaRPr lang="es-EC"/>
        </a:p>
      </dgm:t>
    </dgm:pt>
    <dgm:pt modelId="{7B662CD1-E3E3-44E0-B079-EBF7B35F278A}" type="sibTrans" cxnId="{9784BE33-DBE9-4694-BB7A-FBD30B646A23}">
      <dgm:prSet/>
      <dgm:spPr/>
      <dgm:t>
        <a:bodyPr/>
        <a:lstStyle/>
        <a:p>
          <a:endParaRPr lang="es-EC"/>
        </a:p>
      </dgm:t>
    </dgm:pt>
    <dgm:pt modelId="{3BEC109B-C455-4E51-A910-B2756694434D}">
      <dgm:prSet/>
      <dgm:spPr/>
      <dgm:t>
        <a:bodyPr/>
        <a:lstStyle/>
        <a:p>
          <a:r>
            <a:rPr lang="es-EC" dirty="0" smtClean="0"/>
            <a:t>USUARIO FINAL</a:t>
          </a:r>
        </a:p>
        <a:p>
          <a:r>
            <a:rPr lang="es-EC" dirty="0" smtClean="0"/>
            <a:t>-17.5db</a:t>
          </a:r>
          <a:endParaRPr lang="es-EC" dirty="0"/>
        </a:p>
      </dgm:t>
    </dgm:pt>
    <dgm:pt modelId="{FAF9EC54-8BFE-4E58-AF4A-B9E844018DE2}" type="parTrans" cxnId="{A58CBEF6-9684-43EF-BE26-D4544FB3EF6F}">
      <dgm:prSet/>
      <dgm:spPr/>
      <dgm:t>
        <a:bodyPr/>
        <a:lstStyle/>
        <a:p>
          <a:endParaRPr lang="es-EC"/>
        </a:p>
      </dgm:t>
    </dgm:pt>
    <dgm:pt modelId="{0FD5FE11-665B-4B40-8F10-CED7A4FCE8FA}" type="sibTrans" cxnId="{A58CBEF6-9684-43EF-BE26-D4544FB3EF6F}">
      <dgm:prSet/>
      <dgm:spPr/>
      <dgm:t>
        <a:bodyPr/>
        <a:lstStyle/>
        <a:p>
          <a:endParaRPr lang="es-EC"/>
        </a:p>
      </dgm:t>
    </dgm:pt>
    <dgm:pt modelId="{EEB60333-11CA-449A-8CB8-5F4385B9428C}" type="pres">
      <dgm:prSet presAssocID="{6FD3A158-F08A-462E-A610-B0D75A65F3B0}" presName="Name0" presStyleCnt="0">
        <dgm:presLayoutVars>
          <dgm:dir/>
          <dgm:resizeHandles val="exact"/>
        </dgm:presLayoutVars>
      </dgm:prSet>
      <dgm:spPr/>
      <dgm:t>
        <a:bodyPr/>
        <a:lstStyle/>
        <a:p>
          <a:endParaRPr lang="es-EC"/>
        </a:p>
      </dgm:t>
    </dgm:pt>
    <dgm:pt modelId="{D5A8CBBD-BC39-4FE7-BDAD-CF86D7B362C5}" type="pres">
      <dgm:prSet presAssocID="{203243DE-2B5C-47E5-9757-C4E4FE09790C}" presName="node" presStyleLbl="node1" presStyleIdx="0" presStyleCnt="4">
        <dgm:presLayoutVars>
          <dgm:bulletEnabled val="1"/>
        </dgm:presLayoutVars>
      </dgm:prSet>
      <dgm:spPr/>
      <dgm:t>
        <a:bodyPr/>
        <a:lstStyle/>
        <a:p>
          <a:endParaRPr lang="es-EC"/>
        </a:p>
      </dgm:t>
    </dgm:pt>
    <dgm:pt modelId="{CC92626C-7D24-431E-801D-1DFFAC5BAEA8}" type="pres">
      <dgm:prSet presAssocID="{1F284924-D0A9-4F8E-B5D8-5BC779B1BA50}" presName="sibTrans" presStyleLbl="sibTrans2D1" presStyleIdx="0" presStyleCnt="3"/>
      <dgm:spPr/>
      <dgm:t>
        <a:bodyPr/>
        <a:lstStyle/>
        <a:p>
          <a:endParaRPr lang="es-EC"/>
        </a:p>
      </dgm:t>
    </dgm:pt>
    <dgm:pt modelId="{E66C9102-D590-4FF7-9951-E16E4408BD48}" type="pres">
      <dgm:prSet presAssocID="{1F284924-D0A9-4F8E-B5D8-5BC779B1BA50}" presName="connectorText" presStyleLbl="sibTrans2D1" presStyleIdx="0" presStyleCnt="3"/>
      <dgm:spPr/>
      <dgm:t>
        <a:bodyPr/>
        <a:lstStyle/>
        <a:p>
          <a:endParaRPr lang="es-EC"/>
        </a:p>
      </dgm:t>
    </dgm:pt>
    <dgm:pt modelId="{E6E378F9-638E-4E2E-B786-A4924306F84B}" type="pres">
      <dgm:prSet presAssocID="{B7D5812C-F1E9-45C1-91D4-84A3CCDA7259}" presName="node" presStyleLbl="node1" presStyleIdx="1" presStyleCnt="4" custScaleX="124464" custLinFactNeighborX="-3984" custLinFactNeighborY="-2128">
        <dgm:presLayoutVars>
          <dgm:bulletEnabled val="1"/>
        </dgm:presLayoutVars>
      </dgm:prSet>
      <dgm:spPr/>
      <dgm:t>
        <a:bodyPr/>
        <a:lstStyle/>
        <a:p>
          <a:endParaRPr lang="es-EC"/>
        </a:p>
      </dgm:t>
    </dgm:pt>
    <dgm:pt modelId="{F8847060-ED18-43E4-AB65-495C768F24D7}" type="pres">
      <dgm:prSet presAssocID="{C3AE34D6-3D53-4611-875A-BBDE9634BE31}" presName="sibTrans" presStyleLbl="sibTrans2D1" presStyleIdx="1" presStyleCnt="3"/>
      <dgm:spPr/>
      <dgm:t>
        <a:bodyPr/>
        <a:lstStyle/>
        <a:p>
          <a:endParaRPr lang="es-EC"/>
        </a:p>
      </dgm:t>
    </dgm:pt>
    <dgm:pt modelId="{F8903460-7A88-4139-AD90-E8419C5C2DBF}" type="pres">
      <dgm:prSet presAssocID="{C3AE34D6-3D53-4611-875A-BBDE9634BE31}" presName="connectorText" presStyleLbl="sibTrans2D1" presStyleIdx="1" presStyleCnt="3"/>
      <dgm:spPr/>
      <dgm:t>
        <a:bodyPr/>
        <a:lstStyle/>
        <a:p>
          <a:endParaRPr lang="es-EC"/>
        </a:p>
      </dgm:t>
    </dgm:pt>
    <dgm:pt modelId="{F63382E5-47A9-437F-B188-1996308FFDC7}" type="pres">
      <dgm:prSet presAssocID="{8B33400A-E822-4875-84CE-4B419FF028C1}" presName="node" presStyleLbl="node1" presStyleIdx="2" presStyleCnt="4" custScaleX="127589" custLinFactNeighborX="1722">
        <dgm:presLayoutVars>
          <dgm:bulletEnabled val="1"/>
        </dgm:presLayoutVars>
      </dgm:prSet>
      <dgm:spPr/>
      <dgm:t>
        <a:bodyPr/>
        <a:lstStyle/>
        <a:p>
          <a:endParaRPr lang="es-EC"/>
        </a:p>
      </dgm:t>
    </dgm:pt>
    <dgm:pt modelId="{54172555-F364-4F97-B0FA-710367E58017}" type="pres">
      <dgm:prSet presAssocID="{7B662CD1-E3E3-44E0-B079-EBF7B35F278A}" presName="sibTrans" presStyleLbl="sibTrans2D1" presStyleIdx="2" presStyleCnt="3"/>
      <dgm:spPr/>
      <dgm:t>
        <a:bodyPr/>
        <a:lstStyle/>
        <a:p>
          <a:endParaRPr lang="es-EC"/>
        </a:p>
      </dgm:t>
    </dgm:pt>
    <dgm:pt modelId="{69C38BC2-00ED-48FE-975D-F71D12D279A5}" type="pres">
      <dgm:prSet presAssocID="{7B662CD1-E3E3-44E0-B079-EBF7B35F278A}" presName="connectorText" presStyleLbl="sibTrans2D1" presStyleIdx="2" presStyleCnt="3"/>
      <dgm:spPr/>
      <dgm:t>
        <a:bodyPr/>
        <a:lstStyle/>
        <a:p>
          <a:endParaRPr lang="es-EC"/>
        </a:p>
      </dgm:t>
    </dgm:pt>
    <dgm:pt modelId="{50292E1F-E2AE-4B50-B687-6CE337C0394B}" type="pres">
      <dgm:prSet presAssocID="{3BEC109B-C455-4E51-A910-B2756694434D}" presName="node" presStyleLbl="node1" presStyleIdx="3" presStyleCnt="4">
        <dgm:presLayoutVars>
          <dgm:bulletEnabled val="1"/>
        </dgm:presLayoutVars>
      </dgm:prSet>
      <dgm:spPr/>
      <dgm:t>
        <a:bodyPr/>
        <a:lstStyle/>
        <a:p>
          <a:endParaRPr lang="es-EC"/>
        </a:p>
      </dgm:t>
    </dgm:pt>
  </dgm:ptLst>
  <dgm:cxnLst>
    <dgm:cxn modelId="{E9412F44-439D-451A-9730-160E172EA5E4}" type="presOf" srcId="{7B662CD1-E3E3-44E0-B079-EBF7B35F278A}" destId="{54172555-F364-4F97-B0FA-710367E58017}" srcOrd="0" destOrd="0" presId="urn:microsoft.com/office/officeart/2005/8/layout/process1"/>
    <dgm:cxn modelId="{F3ED828F-F748-4410-9B43-FC6FA557B487}" type="presOf" srcId="{1F284924-D0A9-4F8E-B5D8-5BC779B1BA50}" destId="{E66C9102-D590-4FF7-9951-E16E4408BD48}" srcOrd="1" destOrd="0" presId="urn:microsoft.com/office/officeart/2005/8/layout/process1"/>
    <dgm:cxn modelId="{A58CBEF6-9684-43EF-BE26-D4544FB3EF6F}" srcId="{6FD3A158-F08A-462E-A610-B0D75A65F3B0}" destId="{3BEC109B-C455-4E51-A910-B2756694434D}" srcOrd="3" destOrd="0" parTransId="{FAF9EC54-8BFE-4E58-AF4A-B9E844018DE2}" sibTransId="{0FD5FE11-665B-4B40-8F10-CED7A4FCE8FA}"/>
    <dgm:cxn modelId="{9C5ADCDC-8AD1-4EB2-9C31-5ABED94B26AE}" type="presOf" srcId="{7B662CD1-E3E3-44E0-B079-EBF7B35F278A}" destId="{69C38BC2-00ED-48FE-975D-F71D12D279A5}" srcOrd="1" destOrd="0" presId="urn:microsoft.com/office/officeart/2005/8/layout/process1"/>
    <dgm:cxn modelId="{C422F9B2-9A59-4342-94B0-9F24036E658F}" srcId="{6FD3A158-F08A-462E-A610-B0D75A65F3B0}" destId="{B7D5812C-F1E9-45C1-91D4-84A3CCDA7259}" srcOrd="1" destOrd="0" parTransId="{32DDC57F-AA9B-473D-86F1-2F9455C13731}" sibTransId="{C3AE34D6-3D53-4611-875A-BBDE9634BE31}"/>
    <dgm:cxn modelId="{E0726FC4-3D0F-4670-A938-63A12F2BB671}" type="presOf" srcId="{3BEC109B-C455-4E51-A910-B2756694434D}" destId="{50292E1F-E2AE-4B50-B687-6CE337C0394B}" srcOrd="0" destOrd="0" presId="urn:microsoft.com/office/officeart/2005/8/layout/process1"/>
    <dgm:cxn modelId="{6CDA418F-569E-4B44-B5B9-3DE2E92C204C}" type="presOf" srcId="{C3AE34D6-3D53-4611-875A-BBDE9634BE31}" destId="{F8847060-ED18-43E4-AB65-495C768F24D7}" srcOrd="0" destOrd="0" presId="urn:microsoft.com/office/officeart/2005/8/layout/process1"/>
    <dgm:cxn modelId="{B09BB1AF-84D8-4706-B632-302F96B4924E}" type="presOf" srcId="{B7D5812C-F1E9-45C1-91D4-84A3CCDA7259}" destId="{E6E378F9-638E-4E2E-B786-A4924306F84B}" srcOrd="0" destOrd="0" presId="urn:microsoft.com/office/officeart/2005/8/layout/process1"/>
    <dgm:cxn modelId="{F3FD1B95-97FD-4968-8E48-CB96DE70AA28}" srcId="{6FD3A158-F08A-462E-A610-B0D75A65F3B0}" destId="{203243DE-2B5C-47E5-9757-C4E4FE09790C}" srcOrd="0" destOrd="0" parTransId="{AEC4B556-B81E-4C2E-8BED-134117374324}" sibTransId="{1F284924-D0A9-4F8E-B5D8-5BC779B1BA50}"/>
    <dgm:cxn modelId="{9784BE33-DBE9-4694-BB7A-FBD30B646A23}" srcId="{6FD3A158-F08A-462E-A610-B0D75A65F3B0}" destId="{8B33400A-E822-4875-84CE-4B419FF028C1}" srcOrd="2" destOrd="0" parTransId="{ED8120CB-A6EE-49C8-84CD-7C3546C9DD79}" sibTransId="{7B662CD1-E3E3-44E0-B079-EBF7B35F278A}"/>
    <dgm:cxn modelId="{3E3F6F17-CA40-44DA-B325-AA3B46DE981F}" type="presOf" srcId="{203243DE-2B5C-47E5-9757-C4E4FE09790C}" destId="{D5A8CBBD-BC39-4FE7-BDAD-CF86D7B362C5}" srcOrd="0" destOrd="0" presId="urn:microsoft.com/office/officeart/2005/8/layout/process1"/>
    <dgm:cxn modelId="{A731A427-D230-4636-8970-16DFC1821400}" type="presOf" srcId="{1F284924-D0A9-4F8E-B5D8-5BC779B1BA50}" destId="{CC92626C-7D24-431E-801D-1DFFAC5BAEA8}" srcOrd="0" destOrd="0" presId="urn:microsoft.com/office/officeart/2005/8/layout/process1"/>
    <dgm:cxn modelId="{83BC44A5-1889-4D86-A9E7-B151331E7C8D}" type="presOf" srcId="{C3AE34D6-3D53-4611-875A-BBDE9634BE31}" destId="{F8903460-7A88-4139-AD90-E8419C5C2DBF}" srcOrd="1" destOrd="0" presId="urn:microsoft.com/office/officeart/2005/8/layout/process1"/>
    <dgm:cxn modelId="{C6F4117D-44E7-4CC4-9D8F-53446EAAAA20}" type="presOf" srcId="{6FD3A158-F08A-462E-A610-B0D75A65F3B0}" destId="{EEB60333-11CA-449A-8CB8-5F4385B9428C}" srcOrd="0" destOrd="0" presId="urn:microsoft.com/office/officeart/2005/8/layout/process1"/>
    <dgm:cxn modelId="{D96016EA-EDF0-463C-B5D7-14377F84A5DB}" type="presOf" srcId="{8B33400A-E822-4875-84CE-4B419FF028C1}" destId="{F63382E5-47A9-437F-B188-1996308FFDC7}" srcOrd="0" destOrd="0" presId="urn:microsoft.com/office/officeart/2005/8/layout/process1"/>
    <dgm:cxn modelId="{3634B9D6-92D8-4C05-B602-B86A0F3DE76E}" type="presParOf" srcId="{EEB60333-11CA-449A-8CB8-5F4385B9428C}" destId="{D5A8CBBD-BC39-4FE7-BDAD-CF86D7B362C5}" srcOrd="0" destOrd="0" presId="urn:microsoft.com/office/officeart/2005/8/layout/process1"/>
    <dgm:cxn modelId="{36796810-E6AE-4B27-A94C-70A9827E5623}" type="presParOf" srcId="{EEB60333-11CA-449A-8CB8-5F4385B9428C}" destId="{CC92626C-7D24-431E-801D-1DFFAC5BAEA8}" srcOrd="1" destOrd="0" presId="urn:microsoft.com/office/officeart/2005/8/layout/process1"/>
    <dgm:cxn modelId="{A82F67C0-7379-4098-8622-F5173D86C24F}" type="presParOf" srcId="{CC92626C-7D24-431E-801D-1DFFAC5BAEA8}" destId="{E66C9102-D590-4FF7-9951-E16E4408BD48}" srcOrd="0" destOrd="0" presId="urn:microsoft.com/office/officeart/2005/8/layout/process1"/>
    <dgm:cxn modelId="{B937FB70-84BE-46D9-BA0E-90E834B76E75}" type="presParOf" srcId="{EEB60333-11CA-449A-8CB8-5F4385B9428C}" destId="{E6E378F9-638E-4E2E-B786-A4924306F84B}" srcOrd="2" destOrd="0" presId="urn:microsoft.com/office/officeart/2005/8/layout/process1"/>
    <dgm:cxn modelId="{043545C1-1DDF-4E23-B4E3-5185EA984D81}" type="presParOf" srcId="{EEB60333-11CA-449A-8CB8-5F4385B9428C}" destId="{F8847060-ED18-43E4-AB65-495C768F24D7}" srcOrd="3" destOrd="0" presId="urn:microsoft.com/office/officeart/2005/8/layout/process1"/>
    <dgm:cxn modelId="{AD591F8F-D8A6-486C-9CF9-97E120F4F2F8}" type="presParOf" srcId="{F8847060-ED18-43E4-AB65-495C768F24D7}" destId="{F8903460-7A88-4139-AD90-E8419C5C2DBF}" srcOrd="0" destOrd="0" presId="urn:microsoft.com/office/officeart/2005/8/layout/process1"/>
    <dgm:cxn modelId="{47812614-E940-4856-ADFD-95239CD07DB0}" type="presParOf" srcId="{EEB60333-11CA-449A-8CB8-5F4385B9428C}" destId="{F63382E5-47A9-437F-B188-1996308FFDC7}" srcOrd="4" destOrd="0" presId="urn:microsoft.com/office/officeart/2005/8/layout/process1"/>
    <dgm:cxn modelId="{79D82B47-D45C-4823-8A01-9C1522CA032E}" type="presParOf" srcId="{EEB60333-11CA-449A-8CB8-5F4385B9428C}" destId="{54172555-F364-4F97-B0FA-710367E58017}" srcOrd="5" destOrd="0" presId="urn:microsoft.com/office/officeart/2005/8/layout/process1"/>
    <dgm:cxn modelId="{67C4456F-1B9A-4EEF-AE91-A6E302B36BDD}" type="presParOf" srcId="{54172555-F364-4F97-B0FA-710367E58017}" destId="{69C38BC2-00ED-48FE-975D-F71D12D279A5}" srcOrd="0" destOrd="0" presId="urn:microsoft.com/office/officeart/2005/8/layout/process1"/>
    <dgm:cxn modelId="{A9D77152-5964-47C9-B97D-BFBDD5301939}" type="presParOf" srcId="{EEB60333-11CA-449A-8CB8-5F4385B9428C}" destId="{50292E1F-E2AE-4B50-B687-6CE337C0394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21" name="diagonales"/>
          <p:cNvGrpSpPr/>
          <p:nvPr/>
        </p:nvGrpSpPr>
        <p:grpSpPr>
          <a:xfrm>
            <a:off x="7518401" y="4145282"/>
            <a:ext cx="4687338" cy="2731407"/>
            <a:chOff x="5638800" y="3108960"/>
            <a:chExt cx="3515503" cy="2048555"/>
          </a:xfrm>
        </p:grpSpPr>
        <p:cxnSp>
          <p:nvCxnSpPr>
            <p:cNvPr id="14" name="Conector recto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Conector recto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Conector recto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líneas inferiores"/>
          <p:cNvGrpSpPr/>
          <p:nvPr/>
        </p:nvGrpSpPr>
        <p:grpSpPr>
          <a:xfrm>
            <a:off x="-8918" y="6057150"/>
            <a:ext cx="5500158" cy="820207"/>
            <a:chOff x="-6689" y="4553748"/>
            <a:chExt cx="4125119" cy="615155"/>
          </a:xfrm>
        </p:grpSpPr>
        <p:sp>
          <p:nvSpPr>
            <p:cNvPr id="9" name="Forma libre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sz="1800" noProof="0" dirty="0"/>
            </a:p>
          </p:txBody>
        </p:sp>
        <p:sp>
          <p:nvSpPr>
            <p:cNvPr id="10" name="Forma libre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sz="1800" noProof="0" dirty="0"/>
            </a:p>
          </p:txBody>
        </p:sp>
        <p:sp>
          <p:nvSpPr>
            <p:cNvPr id="11" name="Forma libre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sz="1800" noProof="0" dirty="0"/>
            </a:p>
          </p:txBody>
        </p:sp>
      </p:grpSp>
      <p:sp>
        <p:nvSpPr>
          <p:cNvPr id="2" name="Título 1"/>
          <p:cNvSpPr>
            <a:spLocks noGrp="1"/>
          </p:cNvSpPr>
          <p:nvPr>
            <p:ph type="ctrTitle"/>
          </p:nvPr>
        </p:nvSpPr>
        <p:spPr>
          <a:xfrm>
            <a:off x="1625600" y="584201"/>
            <a:ext cx="8737600" cy="2000251"/>
          </a:xfrm>
        </p:spPr>
        <p:txBody>
          <a:bodyPr rtlCol="0">
            <a:normAutofit/>
          </a:bodyPr>
          <a:lstStyle>
            <a:lvl1pPr algn="l" rtl="0">
              <a:defRPr sz="54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625600" y="2616200"/>
            <a:ext cx="8737600" cy="1752600"/>
          </a:xfrm>
        </p:spPr>
        <p:txBody>
          <a:bodyPr rtlCol="0">
            <a:normAutofit/>
          </a:bodyPr>
          <a:lstStyle>
            <a:lvl1pPr marL="0" indent="0" algn="l" rtl="0">
              <a:spcBef>
                <a:spcPts val="0"/>
              </a:spcBef>
              <a:buNone/>
              <a:defRPr sz="2800" cap="all" spc="200" baseline="0">
                <a:solidFill>
                  <a:schemeClr val="accent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s-ES" noProof="0" smtClean="0"/>
              <a:t>Haga clic para modificar el estilo de subtítulo del patrón</a:t>
            </a:r>
            <a:endParaRPr lang="es-ES" noProof="0" dirty="0"/>
          </a:p>
        </p:txBody>
      </p:sp>
      <p:sp>
        <p:nvSpPr>
          <p:cNvPr id="22" name="Marcador de posición de fecha 21"/>
          <p:cNvSpPr>
            <a:spLocks noGrp="1"/>
          </p:cNvSpPr>
          <p:nvPr>
            <p:ph type="dt" sz="half" idx="10"/>
          </p:nvPr>
        </p:nvSpPr>
        <p:spPr/>
        <p:txBody>
          <a:bodyPr rtlCol="0"/>
          <a:lstStyle>
            <a:lvl1pPr>
              <a:defRPr/>
            </a:lvl1pPr>
          </a:lstStyle>
          <a:p>
            <a:fld id="{E3158AAE-BF97-4857-A008-338F8ABE0951}" type="datetimeFigureOut">
              <a:rPr lang="es-EC" smtClean="0"/>
              <a:t>20/8/2020</a:t>
            </a:fld>
            <a:endParaRPr lang="es-EC"/>
          </a:p>
        </p:txBody>
      </p:sp>
      <p:sp>
        <p:nvSpPr>
          <p:cNvPr id="23" name="Marcador de posición de pie de página 22"/>
          <p:cNvSpPr>
            <a:spLocks noGrp="1"/>
          </p:cNvSpPr>
          <p:nvPr>
            <p:ph type="ftr" sz="quarter" idx="11"/>
          </p:nvPr>
        </p:nvSpPr>
        <p:spPr/>
        <p:txBody>
          <a:bodyPr rtlCol="0"/>
          <a:lstStyle/>
          <a:p>
            <a:endParaRPr lang="es-EC"/>
          </a:p>
        </p:txBody>
      </p:sp>
      <p:sp>
        <p:nvSpPr>
          <p:cNvPr id="24" name="Marcador de posición de número de diapositiva 23"/>
          <p:cNvSpPr>
            <a:spLocks noGrp="1"/>
          </p:cNvSpPr>
          <p:nvPr>
            <p:ph type="sldNum" sz="quarter" idx="12"/>
          </p:nvPr>
        </p:nvSpPr>
        <p:spPr/>
        <p:txBody>
          <a:bodyPr rtlCol="0"/>
          <a:lstStyle/>
          <a:p>
            <a:fld id="{9CE8417D-B142-4DC1-9E86-40026FD9CF78}" type="slidenum">
              <a:rPr lang="es-EC" smtClean="0"/>
              <a:t>‹Nº›</a:t>
            </a:fld>
            <a:endParaRPr lang="es-EC"/>
          </a:p>
        </p:txBody>
      </p:sp>
    </p:spTree>
    <p:extLst>
      <p:ext uri="{BB962C8B-B14F-4D97-AF65-F5344CB8AC3E}">
        <p14:creationId xmlns:p14="http://schemas.microsoft.com/office/powerpoint/2010/main" val="421119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E3158AAE-BF97-4857-A008-338F8ABE0951}" type="datetimeFigureOut">
              <a:rPr lang="es-EC" smtClean="0"/>
              <a:t>20/8/2020</a:t>
            </a:fld>
            <a:endParaRPr lang="es-EC"/>
          </a:p>
        </p:txBody>
      </p:sp>
      <p:sp>
        <p:nvSpPr>
          <p:cNvPr id="5" name="Marcador de posición de pie de página 4"/>
          <p:cNvSpPr>
            <a:spLocks noGrp="1"/>
          </p:cNvSpPr>
          <p:nvPr>
            <p:ph type="ftr" sz="quarter" idx="11"/>
          </p:nvPr>
        </p:nvSpPr>
        <p:spPr/>
        <p:txBody>
          <a:bodyPr rtlCol="0"/>
          <a:lstStyle/>
          <a:p>
            <a:endParaRPr lang="es-EC"/>
          </a:p>
        </p:txBody>
      </p:sp>
      <p:sp>
        <p:nvSpPr>
          <p:cNvPr id="6" name="Marcador de posición de número de diapositiva 5"/>
          <p:cNvSpPr>
            <a:spLocks noGrp="1"/>
          </p:cNvSpPr>
          <p:nvPr>
            <p:ph type="sldNum" sz="quarter" idx="12"/>
          </p:nvPr>
        </p:nvSpPr>
        <p:spPr/>
        <p:txBody>
          <a:bodyPr rtlCol="0"/>
          <a:lstStyle/>
          <a:p>
            <a:fld id="{9CE8417D-B142-4DC1-9E86-40026FD9CF78}" type="slidenum">
              <a:rPr lang="es-EC" smtClean="0"/>
              <a:t>‹Nº›</a:t>
            </a:fld>
            <a:endParaRPr lang="es-EC"/>
          </a:p>
        </p:txBody>
      </p:sp>
    </p:spTree>
    <p:extLst>
      <p:ext uri="{BB962C8B-B14F-4D97-AF65-F5344CB8AC3E}">
        <p14:creationId xmlns:p14="http://schemas.microsoft.com/office/powerpoint/2010/main" val="244589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584200"/>
            <a:ext cx="2743200" cy="5588000"/>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19200" y="584200"/>
            <a:ext cx="7416800" cy="55880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E3158AAE-BF97-4857-A008-338F8ABE0951}" type="datetimeFigureOut">
              <a:rPr lang="es-EC" smtClean="0"/>
              <a:t>20/8/2020</a:t>
            </a:fld>
            <a:endParaRPr lang="es-EC"/>
          </a:p>
        </p:txBody>
      </p:sp>
      <p:sp>
        <p:nvSpPr>
          <p:cNvPr id="5" name="Marcador de posición de pie de página 4"/>
          <p:cNvSpPr>
            <a:spLocks noGrp="1"/>
          </p:cNvSpPr>
          <p:nvPr>
            <p:ph type="ftr" sz="quarter" idx="11"/>
          </p:nvPr>
        </p:nvSpPr>
        <p:spPr/>
        <p:txBody>
          <a:bodyPr rtlCol="0"/>
          <a:lstStyle/>
          <a:p>
            <a:endParaRPr lang="es-EC"/>
          </a:p>
        </p:txBody>
      </p:sp>
      <p:sp>
        <p:nvSpPr>
          <p:cNvPr id="6" name="Marcador de posición de número de diapositiva 5"/>
          <p:cNvSpPr>
            <a:spLocks noGrp="1"/>
          </p:cNvSpPr>
          <p:nvPr>
            <p:ph type="sldNum" sz="quarter" idx="12"/>
          </p:nvPr>
        </p:nvSpPr>
        <p:spPr/>
        <p:txBody>
          <a:bodyPr rtlCol="0"/>
          <a:lstStyle/>
          <a:p>
            <a:fld id="{9CE8417D-B142-4DC1-9E86-40026FD9CF78}" type="slidenum">
              <a:rPr lang="es-EC" smtClean="0"/>
              <a:t>‹Nº›</a:t>
            </a:fld>
            <a:endParaRPr lang="es-EC"/>
          </a:p>
        </p:txBody>
      </p:sp>
    </p:spTree>
    <p:extLst>
      <p:ext uri="{BB962C8B-B14F-4D97-AF65-F5344CB8AC3E}">
        <p14:creationId xmlns:p14="http://schemas.microsoft.com/office/powerpoint/2010/main" val="400681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E3158AAE-BF97-4857-A008-338F8ABE0951}" type="datetimeFigureOut">
              <a:rPr lang="es-EC" smtClean="0"/>
              <a:t>20/8/2020</a:t>
            </a:fld>
            <a:endParaRPr lang="es-EC"/>
          </a:p>
        </p:txBody>
      </p:sp>
      <p:sp>
        <p:nvSpPr>
          <p:cNvPr id="5" name="Marcador de posición de pie de página 4"/>
          <p:cNvSpPr>
            <a:spLocks noGrp="1"/>
          </p:cNvSpPr>
          <p:nvPr>
            <p:ph type="ftr" sz="quarter" idx="11"/>
          </p:nvPr>
        </p:nvSpPr>
        <p:spPr/>
        <p:txBody>
          <a:bodyPr rtlCol="0"/>
          <a:lstStyle/>
          <a:p>
            <a:endParaRPr lang="es-EC"/>
          </a:p>
        </p:txBody>
      </p:sp>
      <p:sp>
        <p:nvSpPr>
          <p:cNvPr id="6" name="Marcador de posición de número de diapositiva 5"/>
          <p:cNvSpPr>
            <a:spLocks noGrp="1"/>
          </p:cNvSpPr>
          <p:nvPr>
            <p:ph type="sldNum" sz="quarter" idx="12"/>
          </p:nvPr>
        </p:nvSpPr>
        <p:spPr/>
        <p:txBody>
          <a:bodyPr rtlCol="0"/>
          <a:lstStyle/>
          <a:p>
            <a:fld id="{9CE8417D-B142-4DC1-9E86-40026FD9CF78}" type="slidenum">
              <a:rPr lang="es-EC" smtClean="0"/>
              <a:t>‹Nº›</a:t>
            </a:fld>
            <a:endParaRPr lang="es-EC"/>
          </a:p>
        </p:txBody>
      </p:sp>
    </p:spTree>
    <p:extLst>
      <p:ext uri="{BB962C8B-B14F-4D97-AF65-F5344CB8AC3E}">
        <p14:creationId xmlns:p14="http://schemas.microsoft.com/office/powerpoint/2010/main" val="356085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11" name="diagonales"/>
          <p:cNvGrpSpPr/>
          <p:nvPr/>
        </p:nvGrpSpPr>
        <p:grpSpPr>
          <a:xfrm>
            <a:off x="7518401" y="4145282"/>
            <a:ext cx="4687338" cy="2731407"/>
            <a:chOff x="5638800" y="3108960"/>
            <a:chExt cx="3515503" cy="2048555"/>
          </a:xfrm>
        </p:grpSpPr>
        <p:cxnSp>
          <p:nvCxnSpPr>
            <p:cNvPr id="12" name="Conector recto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cto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Conector recto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ítulo 1"/>
          <p:cNvSpPr>
            <a:spLocks noGrp="1"/>
          </p:cNvSpPr>
          <p:nvPr>
            <p:ph type="title"/>
          </p:nvPr>
        </p:nvSpPr>
        <p:spPr>
          <a:xfrm>
            <a:off x="1625601" y="2209802"/>
            <a:ext cx="8940800" cy="2764335"/>
          </a:xfrm>
        </p:spPr>
        <p:txBody>
          <a:bodyPr rtlCol="0" anchor="b">
            <a:normAutofit/>
          </a:bodyPr>
          <a:lstStyle>
            <a:lvl1pPr algn="l" rtl="0">
              <a:defRPr sz="5400" b="0" cap="none"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625600" y="4951267"/>
            <a:ext cx="7071361" cy="1220933"/>
          </a:xfrm>
        </p:spPr>
        <p:txBody>
          <a:bodyPr rtlCol="0" anchor="t">
            <a:normAutofit/>
          </a:bodyPr>
          <a:lstStyle>
            <a:lvl1pPr marL="0" indent="0" algn="l" rtl="0">
              <a:spcBef>
                <a:spcPts val="0"/>
              </a:spcBef>
              <a:buNone/>
              <a:defRPr sz="2800" cap="all" spc="200" baseline="0">
                <a:solidFill>
                  <a:schemeClr val="accent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s-ES" noProof="0" smtClean="0"/>
              <a:t>Haga clic para modificar el estilo de texto del patrón</a:t>
            </a:r>
          </a:p>
        </p:txBody>
      </p:sp>
      <p:sp>
        <p:nvSpPr>
          <p:cNvPr id="4" name="Marcador de posición de fecha 3"/>
          <p:cNvSpPr>
            <a:spLocks noGrp="1"/>
          </p:cNvSpPr>
          <p:nvPr>
            <p:ph type="dt" sz="half" idx="10"/>
          </p:nvPr>
        </p:nvSpPr>
        <p:spPr/>
        <p:txBody>
          <a:bodyPr rtlCol="0"/>
          <a:lstStyle>
            <a:lvl1pPr>
              <a:defRPr/>
            </a:lvl1pPr>
          </a:lstStyle>
          <a:p>
            <a:fld id="{E3158AAE-BF97-4857-A008-338F8ABE0951}" type="datetimeFigureOut">
              <a:rPr lang="es-EC" smtClean="0"/>
              <a:t>20/8/2020</a:t>
            </a:fld>
            <a:endParaRPr lang="es-EC"/>
          </a:p>
        </p:txBody>
      </p:sp>
      <p:sp>
        <p:nvSpPr>
          <p:cNvPr id="5" name="Marcador de posición de pie de página 4"/>
          <p:cNvSpPr>
            <a:spLocks noGrp="1"/>
          </p:cNvSpPr>
          <p:nvPr>
            <p:ph type="ftr" sz="quarter" idx="11"/>
          </p:nvPr>
        </p:nvSpPr>
        <p:spPr/>
        <p:txBody>
          <a:bodyPr rtlCol="0"/>
          <a:lstStyle/>
          <a:p>
            <a:endParaRPr lang="es-EC"/>
          </a:p>
        </p:txBody>
      </p:sp>
      <p:sp>
        <p:nvSpPr>
          <p:cNvPr id="6" name="Marcador de posición de número de diapositiva 5"/>
          <p:cNvSpPr>
            <a:spLocks noGrp="1"/>
          </p:cNvSpPr>
          <p:nvPr>
            <p:ph type="sldNum" sz="quarter" idx="12"/>
          </p:nvPr>
        </p:nvSpPr>
        <p:spPr/>
        <p:txBody>
          <a:bodyPr rtlCol="0"/>
          <a:lstStyle/>
          <a:p>
            <a:fld id="{9CE8417D-B142-4DC1-9E86-40026FD9CF78}" type="slidenum">
              <a:rPr lang="es-EC" smtClean="0"/>
              <a:t>‹Nº›</a:t>
            </a:fld>
            <a:endParaRPr lang="es-EC"/>
          </a:p>
        </p:txBody>
      </p:sp>
    </p:spTree>
    <p:extLst>
      <p:ext uri="{BB962C8B-B14F-4D97-AF65-F5344CB8AC3E}">
        <p14:creationId xmlns:p14="http://schemas.microsoft.com/office/powerpoint/2010/main" val="14102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219201" y="1706880"/>
            <a:ext cx="5080000"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502401" y="1706880"/>
            <a:ext cx="5080000"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E3158AAE-BF97-4857-A008-338F8ABE0951}" type="datetimeFigureOut">
              <a:rPr lang="es-EC" smtClean="0"/>
              <a:t>20/8/2020</a:t>
            </a:fld>
            <a:endParaRPr lang="es-EC"/>
          </a:p>
        </p:txBody>
      </p:sp>
      <p:sp>
        <p:nvSpPr>
          <p:cNvPr id="6" name="Marcador de posición de pie de página 5"/>
          <p:cNvSpPr>
            <a:spLocks noGrp="1"/>
          </p:cNvSpPr>
          <p:nvPr>
            <p:ph type="ftr" sz="quarter" idx="11"/>
          </p:nvPr>
        </p:nvSpPr>
        <p:spPr/>
        <p:txBody>
          <a:bodyPr rtlCol="0"/>
          <a:lstStyle/>
          <a:p>
            <a:endParaRPr lang="es-EC"/>
          </a:p>
        </p:txBody>
      </p:sp>
      <p:sp>
        <p:nvSpPr>
          <p:cNvPr id="7" name="Marcador de posición de número de diapositiva 6"/>
          <p:cNvSpPr>
            <a:spLocks noGrp="1"/>
          </p:cNvSpPr>
          <p:nvPr>
            <p:ph type="sldNum" sz="quarter" idx="12"/>
          </p:nvPr>
        </p:nvSpPr>
        <p:spPr/>
        <p:txBody>
          <a:bodyPr rtlCol="0"/>
          <a:lstStyle/>
          <a:p>
            <a:fld id="{9CE8417D-B142-4DC1-9E86-40026FD9CF78}" type="slidenum">
              <a:rPr lang="es-EC" smtClean="0"/>
              <a:t>‹Nº›</a:t>
            </a:fld>
            <a:endParaRPr lang="es-EC"/>
          </a:p>
        </p:txBody>
      </p:sp>
    </p:spTree>
    <p:extLst>
      <p:ext uri="{BB962C8B-B14F-4D97-AF65-F5344CB8AC3E}">
        <p14:creationId xmlns:p14="http://schemas.microsoft.com/office/powerpoint/2010/main" val="377358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19200" y="1701800"/>
            <a:ext cx="5084064"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219201" y="2717800"/>
            <a:ext cx="5080000"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baseline="0"/>
            </a:lvl7pPr>
            <a:lvl8pPr algn="l" rtl="0">
              <a:defRPr sz="2000" baseline="0"/>
            </a:lvl8pPr>
            <a:lvl9pPr algn="l" rtl="0">
              <a:defRPr sz="2000"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498336" y="1701800"/>
            <a:ext cx="5084064"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502401" y="2717800"/>
            <a:ext cx="5080000"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baseline="0"/>
            </a:lvl6pPr>
            <a:lvl7pPr algn="l" rtl="0">
              <a:defRPr sz="2000" baseline="0"/>
            </a:lvl7pPr>
            <a:lvl8pPr algn="l" rtl="0">
              <a:defRPr sz="2000" baseline="0"/>
            </a:lvl8pPr>
            <a:lvl9pPr algn="l" rtl="0">
              <a:defRPr sz="2000"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lvl1pPr>
              <a:defRPr/>
            </a:lvl1pPr>
          </a:lstStyle>
          <a:p>
            <a:fld id="{E3158AAE-BF97-4857-A008-338F8ABE0951}" type="datetimeFigureOut">
              <a:rPr lang="es-EC" smtClean="0"/>
              <a:t>20/8/2020</a:t>
            </a:fld>
            <a:endParaRPr lang="es-EC"/>
          </a:p>
        </p:txBody>
      </p:sp>
      <p:sp>
        <p:nvSpPr>
          <p:cNvPr id="8" name="Marcador de posición de pie de página 7"/>
          <p:cNvSpPr>
            <a:spLocks noGrp="1"/>
          </p:cNvSpPr>
          <p:nvPr>
            <p:ph type="ftr" sz="quarter" idx="11"/>
          </p:nvPr>
        </p:nvSpPr>
        <p:spPr/>
        <p:txBody>
          <a:bodyPr rtlCol="0"/>
          <a:lstStyle/>
          <a:p>
            <a:endParaRPr lang="es-EC"/>
          </a:p>
        </p:txBody>
      </p:sp>
      <p:sp>
        <p:nvSpPr>
          <p:cNvPr id="9" name="Marcador de posición de número de diapositiva 8"/>
          <p:cNvSpPr>
            <a:spLocks noGrp="1"/>
          </p:cNvSpPr>
          <p:nvPr>
            <p:ph type="sldNum" sz="quarter" idx="12"/>
          </p:nvPr>
        </p:nvSpPr>
        <p:spPr/>
        <p:txBody>
          <a:bodyPr rtlCol="0"/>
          <a:lstStyle/>
          <a:p>
            <a:fld id="{9CE8417D-B142-4DC1-9E86-40026FD9CF78}" type="slidenum">
              <a:rPr lang="es-EC" smtClean="0"/>
              <a:t>‹Nº›</a:t>
            </a:fld>
            <a:endParaRPr lang="es-EC"/>
          </a:p>
        </p:txBody>
      </p:sp>
    </p:spTree>
    <p:extLst>
      <p:ext uri="{BB962C8B-B14F-4D97-AF65-F5344CB8AC3E}">
        <p14:creationId xmlns:p14="http://schemas.microsoft.com/office/powerpoint/2010/main" val="196618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defRPr/>
            </a:lvl1pPr>
          </a:lstStyle>
          <a:p>
            <a:fld id="{E3158AAE-BF97-4857-A008-338F8ABE0951}" type="datetimeFigureOut">
              <a:rPr lang="es-EC" smtClean="0"/>
              <a:t>20/8/2020</a:t>
            </a:fld>
            <a:endParaRPr lang="es-EC"/>
          </a:p>
        </p:txBody>
      </p:sp>
      <p:sp>
        <p:nvSpPr>
          <p:cNvPr id="4" name="Marcador de posición de pie de página 3"/>
          <p:cNvSpPr>
            <a:spLocks noGrp="1"/>
          </p:cNvSpPr>
          <p:nvPr>
            <p:ph type="ftr" sz="quarter" idx="11"/>
          </p:nvPr>
        </p:nvSpPr>
        <p:spPr/>
        <p:txBody>
          <a:bodyPr rtlCol="0"/>
          <a:lstStyle/>
          <a:p>
            <a:endParaRPr lang="es-EC"/>
          </a:p>
        </p:txBody>
      </p:sp>
      <p:sp>
        <p:nvSpPr>
          <p:cNvPr id="5" name="Marcador de posición de número de diapositiva 4"/>
          <p:cNvSpPr>
            <a:spLocks noGrp="1"/>
          </p:cNvSpPr>
          <p:nvPr>
            <p:ph type="sldNum" sz="quarter" idx="12"/>
          </p:nvPr>
        </p:nvSpPr>
        <p:spPr/>
        <p:txBody>
          <a:bodyPr rtlCol="0"/>
          <a:lstStyle/>
          <a:p>
            <a:fld id="{9CE8417D-B142-4DC1-9E86-40026FD9CF78}" type="slidenum">
              <a:rPr lang="es-EC" smtClean="0"/>
              <a:t>‹Nº›</a:t>
            </a:fld>
            <a:endParaRPr lang="es-EC"/>
          </a:p>
        </p:txBody>
      </p:sp>
    </p:spTree>
    <p:extLst>
      <p:ext uri="{BB962C8B-B14F-4D97-AF65-F5344CB8AC3E}">
        <p14:creationId xmlns:p14="http://schemas.microsoft.com/office/powerpoint/2010/main" val="80817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defRPr/>
            </a:lvl1pPr>
          </a:lstStyle>
          <a:p>
            <a:fld id="{E3158AAE-BF97-4857-A008-338F8ABE0951}" type="datetimeFigureOut">
              <a:rPr lang="es-EC" smtClean="0"/>
              <a:t>20/8/2020</a:t>
            </a:fld>
            <a:endParaRPr lang="es-EC"/>
          </a:p>
        </p:txBody>
      </p:sp>
      <p:sp>
        <p:nvSpPr>
          <p:cNvPr id="3" name="Marcador de posición de pie de página 2"/>
          <p:cNvSpPr>
            <a:spLocks noGrp="1"/>
          </p:cNvSpPr>
          <p:nvPr>
            <p:ph type="ftr" sz="quarter" idx="11"/>
          </p:nvPr>
        </p:nvSpPr>
        <p:spPr/>
        <p:txBody>
          <a:bodyPr rtlCol="0"/>
          <a:lstStyle/>
          <a:p>
            <a:endParaRPr lang="es-EC"/>
          </a:p>
        </p:txBody>
      </p:sp>
      <p:sp>
        <p:nvSpPr>
          <p:cNvPr id="4" name="Marcador de posición de número de diapositiva 3"/>
          <p:cNvSpPr>
            <a:spLocks noGrp="1"/>
          </p:cNvSpPr>
          <p:nvPr>
            <p:ph type="sldNum" sz="quarter" idx="12"/>
          </p:nvPr>
        </p:nvSpPr>
        <p:spPr/>
        <p:txBody>
          <a:bodyPr rtlCol="0"/>
          <a:lstStyle/>
          <a:p>
            <a:fld id="{9CE8417D-B142-4DC1-9E86-40026FD9CF78}" type="slidenum">
              <a:rPr lang="es-EC" smtClean="0"/>
              <a:t>‹Nº›</a:t>
            </a:fld>
            <a:endParaRPr lang="es-EC"/>
          </a:p>
        </p:txBody>
      </p:sp>
    </p:spTree>
    <p:extLst>
      <p:ext uri="{BB962C8B-B14F-4D97-AF65-F5344CB8AC3E}">
        <p14:creationId xmlns:p14="http://schemas.microsoft.com/office/powerpoint/2010/main" val="2558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219200" y="1701800"/>
            <a:ext cx="4064000" cy="2438400"/>
          </a:xfrm>
        </p:spPr>
        <p:txBody>
          <a:bodyPr rtlCol="0" anchor="b">
            <a:normAutofit/>
          </a:bodyPr>
          <a:lstStyle>
            <a:lvl1pPr algn="l" rtl="0">
              <a:defRPr sz="2800" b="0" cap="all" spc="200" baseline="0">
                <a:solidFill>
                  <a:schemeClr val="accent1"/>
                </a:solidFill>
              </a:defRPr>
            </a:lvl1pPr>
          </a:lstStyle>
          <a:p>
            <a:pPr rtl="0"/>
            <a:r>
              <a:rPr lang="es-ES" noProof="0" smtClean="0"/>
              <a:t>Haga clic para modificar el estilo de título del patrón</a:t>
            </a:r>
            <a:endParaRPr lang="es-ES" noProof="0" dirty="0"/>
          </a:p>
        </p:txBody>
      </p:sp>
      <p:sp>
        <p:nvSpPr>
          <p:cNvPr id="4" name="Marcador de posición de texto 3"/>
          <p:cNvSpPr>
            <a:spLocks noGrp="1"/>
          </p:cNvSpPr>
          <p:nvPr>
            <p:ph type="body" sz="half" idx="2"/>
          </p:nvPr>
        </p:nvSpPr>
        <p:spPr>
          <a:xfrm>
            <a:off x="1219200" y="4241800"/>
            <a:ext cx="4064000"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smtClean="0"/>
              <a:t>Haga clic para modificar el estilo de texto del patrón</a:t>
            </a:r>
          </a:p>
        </p:txBody>
      </p:sp>
      <p:sp>
        <p:nvSpPr>
          <p:cNvPr id="3" name="Marcador de posición de contenido 2"/>
          <p:cNvSpPr>
            <a:spLocks noGrp="1"/>
          </p:cNvSpPr>
          <p:nvPr>
            <p:ph idx="1"/>
          </p:nvPr>
        </p:nvSpPr>
        <p:spPr>
          <a:xfrm>
            <a:off x="5486400" y="584200"/>
            <a:ext cx="6096001" cy="558800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E3158AAE-BF97-4857-A008-338F8ABE0951}" type="datetimeFigureOut">
              <a:rPr lang="es-EC" smtClean="0"/>
              <a:t>20/8/2020</a:t>
            </a:fld>
            <a:endParaRPr lang="es-EC"/>
          </a:p>
        </p:txBody>
      </p:sp>
      <p:sp>
        <p:nvSpPr>
          <p:cNvPr id="6" name="Marcador de posición de pie de página 5"/>
          <p:cNvSpPr>
            <a:spLocks noGrp="1"/>
          </p:cNvSpPr>
          <p:nvPr>
            <p:ph type="ftr" sz="quarter" idx="11"/>
          </p:nvPr>
        </p:nvSpPr>
        <p:spPr/>
        <p:txBody>
          <a:bodyPr rtlCol="0"/>
          <a:lstStyle/>
          <a:p>
            <a:endParaRPr lang="es-EC"/>
          </a:p>
        </p:txBody>
      </p:sp>
      <p:sp>
        <p:nvSpPr>
          <p:cNvPr id="7" name="Marcador de posición de número de diapositiva 6"/>
          <p:cNvSpPr>
            <a:spLocks noGrp="1"/>
          </p:cNvSpPr>
          <p:nvPr>
            <p:ph type="sldNum" sz="quarter" idx="12"/>
          </p:nvPr>
        </p:nvSpPr>
        <p:spPr/>
        <p:txBody>
          <a:bodyPr rtlCol="0"/>
          <a:lstStyle/>
          <a:p>
            <a:fld id="{9CE8417D-B142-4DC1-9E86-40026FD9CF78}" type="slidenum">
              <a:rPr lang="es-EC" smtClean="0"/>
              <a:t>‹Nº›</a:t>
            </a:fld>
            <a:endParaRPr lang="es-EC"/>
          </a:p>
        </p:txBody>
      </p:sp>
    </p:spTree>
    <p:extLst>
      <p:ext uri="{BB962C8B-B14F-4D97-AF65-F5344CB8AC3E}">
        <p14:creationId xmlns:p14="http://schemas.microsoft.com/office/powerpoint/2010/main" val="108867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219200" y="1701800"/>
            <a:ext cx="4064000" cy="2438400"/>
          </a:xfrm>
        </p:spPr>
        <p:txBody>
          <a:bodyPr rtlCol="0" anchor="b">
            <a:normAutofit/>
          </a:bodyPr>
          <a:lstStyle>
            <a:lvl1pPr algn="l" rtl="0">
              <a:defRPr sz="2800" b="0" cap="all" spc="200" baseline="0">
                <a:solidFill>
                  <a:schemeClr val="accent1"/>
                </a:solidFill>
              </a:defRPr>
            </a:lvl1pPr>
          </a:lstStyle>
          <a:p>
            <a:pPr rtl="0"/>
            <a:r>
              <a:rPr lang="es-ES" noProof="0" smtClean="0"/>
              <a:t>Haga clic para modificar el estilo de título del patrón</a:t>
            </a:r>
            <a:endParaRPr lang="es-ES" noProof="0" dirty="0"/>
          </a:p>
        </p:txBody>
      </p:sp>
      <p:sp>
        <p:nvSpPr>
          <p:cNvPr id="4" name="Marcador de posición de texto 3"/>
          <p:cNvSpPr>
            <a:spLocks noGrp="1"/>
          </p:cNvSpPr>
          <p:nvPr>
            <p:ph type="body" sz="half" idx="2"/>
          </p:nvPr>
        </p:nvSpPr>
        <p:spPr>
          <a:xfrm>
            <a:off x="1219200" y="4241800"/>
            <a:ext cx="4064000"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smtClean="0"/>
              <a:t>Haga clic para modificar el estilo de texto del patrón</a:t>
            </a:r>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5486400" y="584200"/>
            <a:ext cx="6096001" cy="5588000"/>
          </a:xfrm>
          <a:ln w="12700">
            <a:solidFill>
              <a:schemeClr val="bg1">
                <a:lumMod val="75000"/>
                <a:lumOff val="25000"/>
              </a:schemeClr>
            </a:solidFill>
            <a:miter lim="800000"/>
          </a:ln>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s-ES" noProof="0" smtClean="0"/>
              <a:t>Haga clic en el icono para agregar una imagen</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E3158AAE-BF97-4857-A008-338F8ABE0951}" type="datetimeFigureOut">
              <a:rPr lang="es-EC" smtClean="0"/>
              <a:t>20/8/2020</a:t>
            </a:fld>
            <a:endParaRPr lang="es-EC"/>
          </a:p>
        </p:txBody>
      </p:sp>
      <p:sp>
        <p:nvSpPr>
          <p:cNvPr id="6" name="Marcador de posición de pie de página 5"/>
          <p:cNvSpPr>
            <a:spLocks noGrp="1"/>
          </p:cNvSpPr>
          <p:nvPr>
            <p:ph type="ftr" sz="quarter" idx="11"/>
          </p:nvPr>
        </p:nvSpPr>
        <p:spPr/>
        <p:txBody>
          <a:bodyPr rtlCol="0"/>
          <a:lstStyle/>
          <a:p>
            <a:endParaRPr lang="es-EC"/>
          </a:p>
        </p:txBody>
      </p:sp>
      <p:sp>
        <p:nvSpPr>
          <p:cNvPr id="7" name="Marcador de posición de número de diapositiva 6"/>
          <p:cNvSpPr>
            <a:spLocks noGrp="1"/>
          </p:cNvSpPr>
          <p:nvPr>
            <p:ph type="sldNum" sz="quarter" idx="12"/>
          </p:nvPr>
        </p:nvSpPr>
        <p:spPr/>
        <p:txBody>
          <a:bodyPr rtlCol="0"/>
          <a:lstStyle/>
          <a:p>
            <a:fld id="{9CE8417D-B142-4DC1-9E86-40026FD9CF78}" type="slidenum">
              <a:rPr lang="es-EC" smtClean="0"/>
              <a:t>‹Nº›</a:t>
            </a:fld>
            <a:endParaRPr lang="es-EC"/>
          </a:p>
        </p:txBody>
      </p:sp>
    </p:spTree>
    <p:extLst>
      <p:ext uri="{BB962C8B-B14F-4D97-AF65-F5344CB8AC3E}">
        <p14:creationId xmlns:p14="http://schemas.microsoft.com/office/powerpoint/2010/main" val="302090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íneas a la izquierda"/>
          <p:cNvGrpSpPr/>
          <p:nvPr/>
        </p:nvGrpSpPr>
        <p:grpSpPr>
          <a:xfrm>
            <a:off x="-15874" y="-3174"/>
            <a:ext cx="820207" cy="5229225"/>
            <a:chOff x="-11906" y="-2381"/>
            <a:chExt cx="615155" cy="3921919"/>
          </a:xfrm>
        </p:grpSpPr>
        <p:sp>
          <p:nvSpPr>
            <p:cNvPr id="10" name="Forma libre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11" name="Forma libre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14" name="Forma libre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grpSp>
      <p:sp>
        <p:nvSpPr>
          <p:cNvPr id="2" name="Marcador de posición de título 1"/>
          <p:cNvSpPr>
            <a:spLocks noGrp="1"/>
          </p:cNvSpPr>
          <p:nvPr>
            <p:ph type="title"/>
          </p:nvPr>
        </p:nvSpPr>
        <p:spPr>
          <a:xfrm>
            <a:off x="1219201" y="274637"/>
            <a:ext cx="10363200" cy="1223963"/>
          </a:xfrm>
          <a:prstGeom prst="rect">
            <a:avLst/>
          </a:prstGeom>
        </p:spPr>
        <p:txBody>
          <a:bodyPr vert="horz" lIns="121899" tIns="60949" rIns="121899" bIns="60949" rtlCol="0" anchor="b">
            <a:normAutofit/>
          </a:bodyPr>
          <a:lstStyle/>
          <a:p>
            <a:pPr rtl="0"/>
            <a:r>
              <a:rPr lang="es-ES" noProof="0" dirty="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19201" y="1701797"/>
            <a:ext cx="10363200" cy="4462272"/>
          </a:xfrm>
          <a:prstGeom prst="rect">
            <a:avLst/>
          </a:prstGeom>
        </p:spPr>
        <p:txBody>
          <a:bodyPr vert="horz" lIns="121899" tIns="60949" rIns="121899" bIns="60949" rtlCol="0">
            <a:normAutofit/>
          </a:bodyPr>
          <a:lstStyle/>
          <a:p>
            <a:pPr lvl="0" rtl="0"/>
            <a:r>
              <a:rPr lang="es-ES" noProof="0" dirty="0" smtClean="0"/>
              <a:t>Editar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4" name="Marcador de posición de fecha 3"/>
          <p:cNvSpPr>
            <a:spLocks noGrp="1"/>
          </p:cNvSpPr>
          <p:nvPr>
            <p:ph type="dt" sz="half" idx="2"/>
          </p:nvPr>
        </p:nvSpPr>
        <p:spPr>
          <a:xfrm>
            <a:off x="1219200" y="6356353"/>
            <a:ext cx="2235200" cy="365125"/>
          </a:xfrm>
          <a:prstGeom prst="rect">
            <a:avLst/>
          </a:prstGeom>
        </p:spPr>
        <p:txBody>
          <a:bodyPr vert="horz" lIns="121899" tIns="60949" rIns="121899" bIns="60949" rtlCol="0" anchor="ctr"/>
          <a:lstStyle>
            <a:lvl1pPr algn="l" rtl="0">
              <a:defRPr sz="1200">
                <a:solidFill>
                  <a:schemeClr val="tx1">
                    <a:tint val="75000"/>
                  </a:schemeClr>
                </a:solidFill>
              </a:defRPr>
            </a:lvl1pPr>
          </a:lstStyle>
          <a:p>
            <a:fld id="{E3158AAE-BF97-4857-A008-338F8ABE0951}" type="datetimeFigureOut">
              <a:rPr lang="es-EC" smtClean="0"/>
              <a:t>20/8/2020</a:t>
            </a:fld>
            <a:endParaRPr lang="es-EC"/>
          </a:p>
        </p:txBody>
      </p:sp>
      <p:sp>
        <p:nvSpPr>
          <p:cNvPr id="5" name="Marcador de posición de pie de página 4"/>
          <p:cNvSpPr>
            <a:spLocks noGrp="1"/>
          </p:cNvSpPr>
          <p:nvPr>
            <p:ph type="ftr" sz="quarter" idx="3"/>
          </p:nvPr>
        </p:nvSpPr>
        <p:spPr>
          <a:xfrm>
            <a:off x="3454401" y="6356353"/>
            <a:ext cx="5283200" cy="365125"/>
          </a:xfrm>
          <a:prstGeom prst="rect">
            <a:avLst/>
          </a:prstGeom>
        </p:spPr>
        <p:txBody>
          <a:bodyPr vert="horz" lIns="121899" tIns="60949" rIns="121899" bIns="60949" rtlCol="0" anchor="ctr"/>
          <a:lstStyle>
            <a:lvl1pPr algn="ctr" rtl="0">
              <a:defRPr sz="1200">
                <a:solidFill>
                  <a:schemeClr val="tx1">
                    <a:tint val="75000"/>
                  </a:schemeClr>
                </a:solidFill>
              </a:defRPr>
            </a:lvl1pPr>
          </a:lstStyle>
          <a:p>
            <a:endParaRPr lang="es-EC"/>
          </a:p>
        </p:txBody>
      </p:sp>
      <p:sp>
        <p:nvSpPr>
          <p:cNvPr id="6" name="Marcador de posición de número de diapositiva 5"/>
          <p:cNvSpPr>
            <a:spLocks noGrp="1"/>
          </p:cNvSpPr>
          <p:nvPr>
            <p:ph type="sldNum" sz="quarter" idx="4"/>
          </p:nvPr>
        </p:nvSpPr>
        <p:spPr>
          <a:xfrm>
            <a:off x="10566401" y="6356353"/>
            <a:ext cx="1016000" cy="365125"/>
          </a:xfrm>
          <a:prstGeom prst="rect">
            <a:avLst/>
          </a:prstGeom>
        </p:spPr>
        <p:txBody>
          <a:bodyPr vert="horz" lIns="121899" tIns="60949" rIns="121899" bIns="60949" rtlCol="0" anchor="ctr"/>
          <a:lstStyle>
            <a:lvl1pPr algn="r" rtl="0">
              <a:defRPr sz="1200">
                <a:solidFill>
                  <a:schemeClr val="tx1">
                    <a:tint val="75000"/>
                  </a:schemeClr>
                </a:solidFill>
              </a:defRPr>
            </a:lvl1pPr>
          </a:lstStyle>
          <a:p>
            <a:fld id="{9CE8417D-B142-4DC1-9E86-40026FD9CF78}" type="slidenum">
              <a:rPr lang="es-EC" smtClean="0"/>
              <a:t>‹Nº›</a:t>
            </a:fld>
            <a:endParaRPr lang="es-EC"/>
          </a:p>
        </p:txBody>
      </p:sp>
    </p:spTree>
    <p:extLst>
      <p:ext uri="{BB962C8B-B14F-4D97-AF65-F5344CB8AC3E}">
        <p14:creationId xmlns:p14="http://schemas.microsoft.com/office/powerpoint/2010/main" val="16885037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s.m.wikipedia.org/wiki/ITU-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s.m.wikipedia.org/wiki/K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s.m.wikipedia.org/wiki/IPT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s.m.wikipedia.org/wiki/Router" TargetMode="External"/><Relationship Id="rId2" Type="http://schemas.openxmlformats.org/officeDocument/2006/relationships/hyperlink" Target="https://es.m.wikipedia.org/w/index.php?title=Red_de_agregaci%C3%B3n&amp;action=edit&amp;redlink=1" TargetMode="Externa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hyperlink" Target="https://es.m.wikipedia.org/w/index.php?title=Fast_ethernet&amp;action=edit&amp;redlink=1" TargetMode="External"/><Relationship Id="rId2" Type="http://schemas.openxmlformats.org/officeDocument/2006/relationships/hyperlink" Target="https://es.m.wikipedia.org/wiki/Optical_Network_Termination" TargetMode="External"/><Relationship Id="rId1" Type="http://schemas.openxmlformats.org/officeDocument/2006/relationships/slideLayout" Target="../slideLayouts/slideLayout2.xml"/><Relationship Id="rId5" Type="http://schemas.openxmlformats.org/officeDocument/2006/relationships/hyperlink" Target="https://es.m.wikipedia.org/wiki/IPTV" TargetMode="External"/><Relationship Id="rId4" Type="http://schemas.openxmlformats.org/officeDocument/2006/relationships/hyperlink" Target="https://es.m.wikipedia.org/w/index.php?title=Gigabit_ethernet&amp;action=edit&amp;redlink=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webopedia.com/TERM/R/repeater.html" TargetMode="External"/><Relationship Id="rId2" Type="http://schemas.openxmlformats.org/officeDocument/2006/relationships/hyperlink" Target="https://www.webopedia.com/TERM/F/fiber_optics.html" TargetMode="External"/><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40.emf"/></Relationships>
</file>

<file path=ppt/slides/_rels/slide3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logthinkbig.com/cables-submarinos-historia/" TargetMode="External"/><Relationship Id="rId2" Type="http://schemas.openxmlformats.org/officeDocument/2006/relationships/hyperlink" Target="https://blogthinkbig.com/ftth-fiber-to-the-home/" TargetMode="External"/><Relationship Id="rId1" Type="http://schemas.openxmlformats.org/officeDocument/2006/relationships/slideLayout" Target="../slideLayouts/slideLayout2.xml"/><Relationship Id="rId5" Type="http://schemas.openxmlformats.org/officeDocument/2006/relationships/hyperlink" Target="https://es.wikipedia.org/wiki/Petabit" TargetMode="External"/><Relationship Id="rId4" Type="http://schemas.openxmlformats.org/officeDocument/2006/relationships/hyperlink" Target="https://blogthinkbig.com/primer-enlace-transatlantico-de-100-gbp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253289" y="2083158"/>
            <a:ext cx="8676222" cy="1905000"/>
          </a:xfrm>
        </p:spPr>
        <p:txBody>
          <a:bodyPr>
            <a:normAutofit/>
          </a:bodyPr>
          <a:lstStyle/>
          <a:p>
            <a:r>
              <a:rPr lang="es-EC" sz="10000" dirty="0" smtClean="0">
                <a:solidFill>
                  <a:schemeClr val="tx1"/>
                </a:solidFill>
              </a:rPr>
              <a:t>Redes Pon</a:t>
            </a:r>
          </a:p>
          <a:p>
            <a:r>
              <a:rPr lang="es-EC" sz="2800" dirty="0" smtClean="0">
                <a:solidFill>
                  <a:schemeClr val="tx1"/>
                </a:solidFill>
              </a:rPr>
              <a:t>(passive optical network )</a:t>
            </a:r>
            <a:endParaRPr lang="es-EC" sz="2800" dirty="0">
              <a:solidFill>
                <a:schemeClr val="tx1"/>
              </a:solidFill>
            </a:endParaRPr>
          </a:p>
        </p:txBody>
      </p:sp>
    </p:spTree>
    <p:extLst>
      <p:ext uri="{BB962C8B-B14F-4D97-AF65-F5344CB8AC3E}">
        <p14:creationId xmlns:p14="http://schemas.microsoft.com/office/powerpoint/2010/main" val="238254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05807" y="2150772"/>
            <a:ext cx="9905998" cy="4224270"/>
          </a:xfrm>
        </p:spPr>
        <p:txBody>
          <a:bodyPr>
            <a:normAutofit/>
          </a:bodyPr>
          <a:lstStyle/>
          <a:p>
            <a:r>
              <a:rPr lang="es-ES" sz="2000" dirty="0" smtClean="0">
                <a:solidFill>
                  <a:schemeClr val="tx1"/>
                </a:solidFill>
                <a:effectLst/>
              </a:rPr>
              <a:t>La </a:t>
            </a:r>
            <a:r>
              <a:rPr lang="es-ES" sz="2000" dirty="0">
                <a:solidFill>
                  <a:schemeClr val="tx1"/>
                </a:solidFill>
                <a:effectLst/>
              </a:rPr>
              <a:t>Red Óptica Pasiva con Capacidad de Gigabit (</a:t>
            </a:r>
            <a:r>
              <a:rPr lang="es-ES" sz="2000" b="1" dirty="0">
                <a:solidFill>
                  <a:schemeClr val="tx1"/>
                </a:solidFill>
                <a:effectLst/>
              </a:rPr>
              <a:t>GPON</a:t>
            </a:r>
            <a:r>
              <a:rPr lang="es-ES" sz="2000" dirty="0">
                <a:solidFill>
                  <a:schemeClr val="tx1"/>
                </a:solidFill>
                <a:effectLst/>
              </a:rPr>
              <a:t> o Gigabit-</a:t>
            </a:r>
            <a:r>
              <a:rPr lang="es-ES" sz="2000" dirty="0" err="1">
                <a:solidFill>
                  <a:schemeClr val="tx1"/>
                </a:solidFill>
                <a:effectLst/>
              </a:rPr>
              <a:t>capable</a:t>
            </a:r>
            <a:r>
              <a:rPr lang="es-ES" sz="2000" dirty="0">
                <a:solidFill>
                  <a:schemeClr val="tx1"/>
                </a:solidFill>
                <a:effectLst/>
              </a:rPr>
              <a:t> Passive </a:t>
            </a:r>
            <a:r>
              <a:rPr lang="es-ES" sz="2000" dirty="0" err="1">
                <a:solidFill>
                  <a:schemeClr val="tx1"/>
                </a:solidFill>
                <a:effectLst/>
              </a:rPr>
              <a:t>Optical</a:t>
            </a:r>
            <a:r>
              <a:rPr lang="es-ES" sz="2000" dirty="0">
                <a:solidFill>
                  <a:schemeClr val="tx1"/>
                </a:solidFill>
                <a:effectLst/>
              </a:rPr>
              <a:t> Network en inglés) es una tecnología de acceso de telecomunicaciones que utiliza fibra óptica para llegar hasta el suscriptor. ... Se trata de las estandarizaciones de las redes PON a velocidades superiores a 1 Gbit/s.</a:t>
            </a:r>
            <a:r>
              <a:rPr lang="es-EC" sz="2000" dirty="0" smtClean="0">
                <a:solidFill>
                  <a:schemeClr val="tx1"/>
                </a:solidFill>
              </a:rPr>
              <a:t> </a:t>
            </a:r>
          </a:p>
          <a:p>
            <a:r>
              <a:rPr lang="es-ES" sz="2000" dirty="0">
                <a:effectLst/>
              </a:rPr>
              <a:t> </a:t>
            </a:r>
            <a:r>
              <a:rPr lang="es-ES" sz="2000" dirty="0">
                <a:solidFill>
                  <a:schemeClr val="tx1"/>
                </a:solidFill>
                <a:effectLst/>
              </a:rPr>
              <a:t>Sus estándares técnicos fueron aprobados en 2003-2004 por </a:t>
            </a:r>
            <a:r>
              <a:rPr lang="es-ES" sz="2000" dirty="0">
                <a:solidFill>
                  <a:schemeClr val="tx1"/>
                </a:solidFill>
                <a:effectLst/>
                <a:hlinkClick r:id="rId2" tooltip="ITU-T"/>
              </a:rPr>
              <a:t>ITU-T</a:t>
            </a:r>
            <a:r>
              <a:rPr lang="es-ES" sz="2000" dirty="0">
                <a:solidFill>
                  <a:schemeClr val="tx1"/>
                </a:solidFill>
                <a:effectLst/>
              </a:rPr>
              <a:t> en las recomendaciones G.984.1, G.984.2, G.984.3, G.984.4 y G.984.5. Todos los fabricantes de equipos deben cumplirla para garantizar la interoperabilidad.</a:t>
            </a:r>
            <a:endParaRPr lang="es-EC" sz="2000" dirty="0">
              <a:solidFill>
                <a:schemeClr val="tx1"/>
              </a:solidFill>
            </a:endParaRPr>
          </a:p>
        </p:txBody>
      </p:sp>
    </p:spTree>
    <p:extLst>
      <p:ext uri="{BB962C8B-B14F-4D97-AF65-F5344CB8AC3E}">
        <p14:creationId xmlns:p14="http://schemas.microsoft.com/office/powerpoint/2010/main" val="415628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EC" dirty="0">
              <a:ln w="0"/>
              <a:effectLst>
                <a:outerShdw blurRad="38100" dist="19050" dir="2700000" algn="tl" rotWithShape="0">
                  <a:schemeClr val="dk1">
                    <a:alpha val="40000"/>
                  </a:schemeClr>
                </a:outerShdw>
              </a:effectLst>
            </a:endParaRPr>
          </a:p>
        </p:txBody>
      </p:sp>
      <p:sp>
        <p:nvSpPr>
          <p:cNvPr id="4" name="Oval 24"/>
          <p:cNvSpPr>
            <a:spLocks noChangeArrowheads="1"/>
          </p:cNvSpPr>
          <p:nvPr/>
        </p:nvSpPr>
        <p:spPr bwMode="auto">
          <a:xfrm>
            <a:off x="1270715" y="2589281"/>
            <a:ext cx="1462997" cy="496159"/>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1" i="0" u="none" strike="noStrike" kern="0" cap="none" spc="0" normalizeH="0" baseline="0" noProof="0" dirty="0">
                <a:ln>
                  <a:noFill/>
                </a:ln>
                <a:effectLst/>
                <a:uLnTx/>
                <a:uFillTx/>
                <a:ea typeface="SimSun" pitchFamily="2" charset="-122"/>
              </a:rPr>
              <a:t>Voice</a:t>
            </a:r>
          </a:p>
        </p:txBody>
      </p:sp>
      <p:sp>
        <p:nvSpPr>
          <p:cNvPr id="5" name="Oval 25"/>
          <p:cNvSpPr>
            <a:spLocks noChangeArrowheads="1"/>
          </p:cNvSpPr>
          <p:nvPr/>
        </p:nvSpPr>
        <p:spPr bwMode="auto">
          <a:xfrm>
            <a:off x="1258010" y="3267557"/>
            <a:ext cx="1462997" cy="496159"/>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1" i="0" u="none" strike="noStrike" kern="0" cap="none" spc="0" normalizeH="0" baseline="0" noProof="0" dirty="0">
                <a:ln>
                  <a:noFill/>
                </a:ln>
                <a:solidFill>
                  <a:sysClr val="windowText" lastClr="000000"/>
                </a:solidFill>
                <a:effectLst/>
                <a:uLnTx/>
                <a:uFillTx/>
                <a:ea typeface="SimSun" pitchFamily="2" charset="-122"/>
              </a:rPr>
              <a:t>Internet</a:t>
            </a:r>
          </a:p>
        </p:txBody>
      </p:sp>
      <p:sp>
        <p:nvSpPr>
          <p:cNvPr id="6" name="Oval 26"/>
          <p:cNvSpPr>
            <a:spLocks noChangeArrowheads="1"/>
          </p:cNvSpPr>
          <p:nvPr/>
        </p:nvSpPr>
        <p:spPr bwMode="auto">
          <a:xfrm>
            <a:off x="1260127" y="3940097"/>
            <a:ext cx="1462998" cy="496159"/>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1" i="0" u="none" strike="noStrike" kern="0" cap="none" spc="0" normalizeH="0" baseline="0" noProof="0" dirty="0">
                <a:ln>
                  <a:noFill/>
                </a:ln>
                <a:solidFill>
                  <a:sysClr val="windowText" lastClr="000000"/>
                </a:solidFill>
                <a:effectLst/>
                <a:uLnTx/>
                <a:uFillTx/>
                <a:ea typeface="SimSun" pitchFamily="2" charset="-122"/>
              </a:rPr>
              <a:t>IPTV / CATV</a:t>
            </a:r>
          </a:p>
        </p:txBody>
      </p:sp>
      <p:sp>
        <p:nvSpPr>
          <p:cNvPr id="7" name="Line 3"/>
          <p:cNvSpPr>
            <a:spLocks noChangeShapeType="1"/>
          </p:cNvSpPr>
          <p:nvPr/>
        </p:nvSpPr>
        <p:spPr bwMode="auto">
          <a:xfrm>
            <a:off x="2723219" y="2843803"/>
            <a:ext cx="563180" cy="0"/>
          </a:xfrm>
          <a:prstGeom prst="line">
            <a:avLst/>
          </a:prstGeom>
          <a:noFill/>
          <a:ln w="3810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Line 4"/>
          <p:cNvSpPr>
            <a:spLocks noChangeShapeType="1"/>
          </p:cNvSpPr>
          <p:nvPr/>
        </p:nvSpPr>
        <p:spPr bwMode="auto">
          <a:xfrm>
            <a:off x="2729569" y="3522080"/>
            <a:ext cx="563180" cy="0"/>
          </a:xfrm>
          <a:prstGeom prst="line">
            <a:avLst/>
          </a:prstGeom>
          <a:noFill/>
          <a:ln w="3810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Line 5"/>
          <p:cNvSpPr>
            <a:spLocks noChangeShapeType="1"/>
          </p:cNvSpPr>
          <p:nvPr/>
        </p:nvSpPr>
        <p:spPr bwMode="auto">
          <a:xfrm>
            <a:off x="2729569" y="4194619"/>
            <a:ext cx="563180" cy="0"/>
          </a:xfrm>
          <a:prstGeom prst="line">
            <a:avLst/>
          </a:prstGeom>
          <a:noFill/>
          <a:ln w="3810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AutoShape 19"/>
          <p:cNvSpPr>
            <a:spLocks noChangeArrowheads="1"/>
          </p:cNvSpPr>
          <p:nvPr/>
        </p:nvSpPr>
        <p:spPr bwMode="auto">
          <a:xfrm>
            <a:off x="3100124" y="2420151"/>
            <a:ext cx="1369839" cy="2069242"/>
          </a:xfrm>
          <a:prstGeom prst="cube">
            <a:avLst>
              <a:gd name="adj" fmla="val 25000"/>
            </a:avLst>
          </a:prstGeom>
          <a:solidFill>
            <a:srgbClr val="FFCC00"/>
          </a:solidFill>
          <a:ln w="9525">
            <a:solidFill>
              <a:schemeClr val="tx1"/>
            </a:solidFill>
            <a:miter lim="800000"/>
            <a:headEnd/>
            <a:tailEnd/>
          </a:ln>
          <a:effectLst/>
        </p:spPr>
        <p:txBody>
          <a:bodyPr wrap="none" anchor="ctr"/>
          <a:lstStyle/>
          <a:p>
            <a:pPr algn="ctr"/>
            <a:r>
              <a:rPr kumimoji="1" lang="en-US" altLang="zh-CN" sz="2000" dirty="0">
                <a:solidFill>
                  <a:srgbClr val="FF0000"/>
                </a:solidFill>
                <a:ea typeface="SimSun" pitchFamily="2" charset="-122"/>
              </a:rPr>
              <a:t>OLT</a:t>
            </a:r>
          </a:p>
        </p:txBody>
      </p:sp>
      <p:sp>
        <p:nvSpPr>
          <p:cNvPr id="11" name="Line 7"/>
          <p:cNvSpPr>
            <a:spLocks noChangeShapeType="1"/>
          </p:cNvSpPr>
          <p:nvPr/>
        </p:nvSpPr>
        <p:spPr bwMode="auto">
          <a:xfrm>
            <a:off x="6669754" y="3732479"/>
            <a:ext cx="901935" cy="774353"/>
          </a:xfrm>
          <a:prstGeom prst="line">
            <a:avLst/>
          </a:prstGeom>
          <a:noFill/>
          <a:ln w="28575">
            <a:solidFill>
              <a:srgbClr val="0099FF"/>
            </a:solidFill>
            <a:round/>
            <a:headEnd/>
            <a:tailEnd/>
          </a:ln>
          <a:effectLst/>
        </p:spPr>
        <p:txBody>
          <a:bodyPr/>
          <a:lstStyle/>
          <a:p>
            <a:endParaRPr lang="en-US"/>
          </a:p>
        </p:txBody>
      </p:sp>
      <p:sp>
        <p:nvSpPr>
          <p:cNvPr id="12" name="Line 8"/>
          <p:cNvSpPr>
            <a:spLocks noChangeShapeType="1"/>
          </p:cNvSpPr>
          <p:nvPr/>
        </p:nvSpPr>
        <p:spPr bwMode="auto">
          <a:xfrm flipV="1">
            <a:off x="6680338" y="2179471"/>
            <a:ext cx="1352903" cy="1398137"/>
          </a:xfrm>
          <a:prstGeom prst="line">
            <a:avLst/>
          </a:prstGeom>
          <a:noFill/>
          <a:ln w="28575">
            <a:solidFill>
              <a:srgbClr val="0099FF"/>
            </a:solidFill>
            <a:round/>
            <a:headEnd/>
            <a:tailEnd/>
          </a:ln>
          <a:effectLst/>
        </p:spPr>
        <p:txBody>
          <a:bodyPr/>
          <a:lstStyle/>
          <a:p>
            <a:endParaRPr lang="en-US"/>
          </a:p>
        </p:txBody>
      </p:sp>
      <p:pic>
        <p:nvPicPr>
          <p:cNvPr id="13" name="Picture 10" descr="dian3"/>
          <p:cNvPicPr>
            <a:picLocks noChangeAspect="1" noChangeArrowheads="1"/>
          </p:cNvPicPr>
          <p:nvPr/>
        </p:nvPicPr>
        <p:blipFill>
          <a:blip r:embed="rId2" cstate="screen">
            <a:clrChange>
              <a:clrFrom>
                <a:srgbClr val="FDFFFF"/>
              </a:clrFrom>
              <a:clrTo>
                <a:srgbClr val="FDFFFF">
                  <a:alpha val="0"/>
                </a:srgbClr>
              </a:clrTo>
            </a:clrChange>
            <a:extLst>
              <a:ext uri="{28A0092B-C50C-407E-A947-70E740481C1C}">
                <a14:useLocalDpi xmlns:a14="http://schemas.microsoft.com/office/drawing/2010/main"/>
              </a:ext>
            </a:extLst>
          </a:blip>
          <a:srcRect/>
          <a:stretch>
            <a:fillRect/>
          </a:stretch>
        </p:blipFill>
        <p:spPr bwMode="auto">
          <a:xfrm>
            <a:off x="6453796" y="3553231"/>
            <a:ext cx="273120" cy="189286"/>
          </a:xfrm>
          <a:prstGeom prst="rect">
            <a:avLst/>
          </a:prstGeom>
          <a:noFill/>
        </p:spPr>
      </p:pic>
      <p:sp>
        <p:nvSpPr>
          <p:cNvPr id="14" name="Line 12"/>
          <p:cNvSpPr>
            <a:spLocks noChangeShapeType="1"/>
          </p:cNvSpPr>
          <p:nvPr/>
        </p:nvSpPr>
        <p:spPr bwMode="auto">
          <a:xfrm flipV="1">
            <a:off x="8213205" y="1822407"/>
            <a:ext cx="1314793" cy="240910"/>
          </a:xfrm>
          <a:prstGeom prst="line">
            <a:avLst/>
          </a:prstGeom>
          <a:noFill/>
          <a:ln w="28575">
            <a:solidFill>
              <a:srgbClr val="0099FF"/>
            </a:solidFill>
            <a:round/>
            <a:headEnd/>
            <a:tailEnd/>
          </a:ln>
          <a:effectLst/>
        </p:spPr>
        <p:txBody>
          <a:bodyPr/>
          <a:lstStyle/>
          <a:p>
            <a:endParaRPr lang="en-US"/>
          </a:p>
        </p:txBody>
      </p:sp>
      <p:pic>
        <p:nvPicPr>
          <p:cNvPr id="15" name="Picture 14" descr="dian3"/>
          <p:cNvPicPr>
            <a:picLocks noChangeAspect="1" noChangeArrowheads="1"/>
          </p:cNvPicPr>
          <p:nvPr/>
        </p:nvPicPr>
        <p:blipFill>
          <a:blip r:embed="rId2" cstate="screen">
            <a:clrChange>
              <a:clrFrom>
                <a:srgbClr val="FDFFFF"/>
              </a:clrFrom>
              <a:clrTo>
                <a:srgbClr val="FDFFFF">
                  <a:alpha val="0"/>
                </a:srgbClr>
              </a:clrTo>
            </a:clrChange>
            <a:extLst>
              <a:ext uri="{28A0092B-C50C-407E-A947-70E740481C1C}">
                <a14:useLocalDpi xmlns:a14="http://schemas.microsoft.com/office/drawing/2010/main"/>
              </a:ext>
            </a:extLst>
          </a:blip>
          <a:srcRect/>
          <a:stretch>
            <a:fillRect/>
          </a:stretch>
        </p:blipFill>
        <p:spPr bwMode="auto">
          <a:xfrm>
            <a:off x="7959137" y="2005958"/>
            <a:ext cx="273122" cy="189286"/>
          </a:xfrm>
          <a:prstGeom prst="rect">
            <a:avLst/>
          </a:prstGeom>
          <a:noFill/>
        </p:spPr>
      </p:pic>
      <p:sp>
        <p:nvSpPr>
          <p:cNvPr id="16" name="Line 15"/>
          <p:cNvSpPr>
            <a:spLocks noChangeShapeType="1"/>
          </p:cNvSpPr>
          <p:nvPr/>
        </p:nvSpPr>
        <p:spPr bwMode="auto">
          <a:xfrm>
            <a:off x="6743854" y="3657910"/>
            <a:ext cx="2777790" cy="0"/>
          </a:xfrm>
          <a:prstGeom prst="line">
            <a:avLst/>
          </a:prstGeom>
          <a:noFill/>
          <a:ln w="28575">
            <a:solidFill>
              <a:srgbClr val="0099FF"/>
            </a:solidFill>
            <a:round/>
            <a:headEnd/>
            <a:tailEnd/>
          </a:ln>
          <a:effectLst/>
        </p:spPr>
        <p:txBody>
          <a:bodyPr/>
          <a:lstStyle/>
          <a:p>
            <a:endParaRPr lang="en-US"/>
          </a:p>
        </p:txBody>
      </p:sp>
      <p:sp>
        <p:nvSpPr>
          <p:cNvPr id="17" name="Line 16"/>
          <p:cNvSpPr>
            <a:spLocks noChangeShapeType="1"/>
          </p:cNvSpPr>
          <p:nvPr/>
        </p:nvSpPr>
        <p:spPr bwMode="auto">
          <a:xfrm>
            <a:off x="8168744" y="2198114"/>
            <a:ext cx="937927" cy="673974"/>
          </a:xfrm>
          <a:prstGeom prst="line">
            <a:avLst/>
          </a:prstGeom>
          <a:noFill/>
          <a:ln w="28575">
            <a:solidFill>
              <a:srgbClr val="0099FF"/>
            </a:solidFill>
            <a:round/>
            <a:headEnd/>
            <a:tailEnd/>
          </a:ln>
          <a:effectLst/>
        </p:spPr>
        <p:txBody>
          <a:bodyPr/>
          <a:lstStyle/>
          <a:p>
            <a:endParaRPr lang="en-US"/>
          </a:p>
        </p:txBody>
      </p:sp>
      <p:sp>
        <p:nvSpPr>
          <p:cNvPr id="18" name="Line 18"/>
          <p:cNvSpPr>
            <a:spLocks noChangeShapeType="1"/>
          </p:cNvSpPr>
          <p:nvPr/>
        </p:nvSpPr>
        <p:spPr bwMode="auto">
          <a:xfrm flipH="1">
            <a:off x="7563218" y="3779800"/>
            <a:ext cx="19054" cy="481820"/>
          </a:xfrm>
          <a:prstGeom prst="line">
            <a:avLst/>
          </a:prstGeom>
          <a:noFill/>
          <a:ln w="76200">
            <a:solidFill>
              <a:srgbClr val="00CCFF"/>
            </a:solidFill>
            <a:prstDash val="sysDot"/>
            <a:round/>
            <a:headEnd/>
            <a:tailEnd/>
          </a:ln>
          <a:effectLst/>
        </p:spPr>
        <p:txBody>
          <a:bodyPr/>
          <a:lstStyle/>
          <a:p>
            <a:endParaRPr lang="en-US"/>
          </a:p>
        </p:txBody>
      </p:sp>
      <p:sp>
        <p:nvSpPr>
          <p:cNvPr id="19" name="AutoShape 20"/>
          <p:cNvSpPr>
            <a:spLocks noChangeArrowheads="1"/>
          </p:cNvSpPr>
          <p:nvPr/>
        </p:nvSpPr>
        <p:spPr bwMode="auto">
          <a:xfrm>
            <a:off x="9530115" y="3444249"/>
            <a:ext cx="749495" cy="404384"/>
          </a:xfrm>
          <a:prstGeom prst="cube">
            <a:avLst>
              <a:gd name="adj" fmla="val 25000"/>
            </a:avLst>
          </a:prstGeom>
          <a:solidFill>
            <a:srgbClr val="FFCC00"/>
          </a:solidFill>
          <a:ln w="6350">
            <a:solidFill>
              <a:schemeClr val="tx1"/>
            </a:solidFill>
            <a:miter lim="800000"/>
            <a:headEnd/>
            <a:tailEnd/>
          </a:ln>
          <a:effectLst/>
        </p:spPr>
        <p:txBody>
          <a:bodyPr wrap="none" anchor="ctr"/>
          <a:lstStyle/>
          <a:p>
            <a:pPr algn="ctr"/>
            <a:r>
              <a:rPr kumimoji="1" lang="en-US" altLang="zh-CN" sz="1200">
                <a:solidFill>
                  <a:srgbClr val="FF0000"/>
                </a:solidFill>
                <a:ea typeface="SimSun" pitchFamily="2" charset="-122"/>
              </a:rPr>
              <a:t>ONU</a:t>
            </a:r>
          </a:p>
        </p:txBody>
      </p:sp>
      <p:sp>
        <p:nvSpPr>
          <p:cNvPr id="20" name="Line 27"/>
          <p:cNvSpPr>
            <a:spLocks noChangeShapeType="1"/>
          </p:cNvSpPr>
          <p:nvPr/>
        </p:nvSpPr>
        <p:spPr bwMode="auto">
          <a:xfrm>
            <a:off x="4325991" y="3650743"/>
            <a:ext cx="2117218" cy="1434"/>
          </a:xfrm>
          <a:prstGeom prst="line">
            <a:avLst/>
          </a:prstGeom>
          <a:noFill/>
          <a:ln w="28575">
            <a:solidFill>
              <a:srgbClr val="0099FF"/>
            </a:solidFill>
            <a:round/>
            <a:headEnd/>
            <a:tailEnd/>
          </a:ln>
          <a:effectLst/>
        </p:spPr>
        <p:txBody>
          <a:bodyPr/>
          <a:lstStyle/>
          <a:p>
            <a:endParaRPr lang="en-US"/>
          </a:p>
        </p:txBody>
      </p:sp>
      <p:sp>
        <p:nvSpPr>
          <p:cNvPr id="21" name="AutoShape 28"/>
          <p:cNvSpPr>
            <a:spLocks noChangeArrowheads="1"/>
          </p:cNvSpPr>
          <p:nvPr/>
        </p:nvSpPr>
        <p:spPr bwMode="auto">
          <a:xfrm>
            <a:off x="9498357" y="2152226"/>
            <a:ext cx="749495" cy="404384"/>
          </a:xfrm>
          <a:prstGeom prst="cube">
            <a:avLst>
              <a:gd name="adj" fmla="val 25000"/>
            </a:avLst>
          </a:prstGeom>
          <a:solidFill>
            <a:srgbClr val="FFCC00"/>
          </a:solidFill>
          <a:ln w="6350">
            <a:solidFill>
              <a:schemeClr val="tx1"/>
            </a:solidFill>
            <a:miter lim="800000"/>
            <a:headEnd/>
            <a:tailEnd/>
          </a:ln>
          <a:effectLst/>
        </p:spPr>
        <p:txBody>
          <a:bodyPr wrap="none" anchor="ctr"/>
          <a:lstStyle/>
          <a:p>
            <a:pPr algn="ctr"/>
            <a:r>
              <a:rPr kumimoji="1" lang="en-US" altLang="zh-CN" sz="1200">
                <a:solidFill>
                  <a:srgbClr val="FF0000"/>
                </a:solidFill>
                <a:ea typeface="SimSun" pitchFamily="2" charset="-122"/>
              </a:rPr>
              <a:t>ONU</a:t>
            </a:r>
          </a:p>
        </p:txBody>
      </p:sp>
      <p:sp>
        <p:nvSpPr>
          <p:cNvPr id="22" name="AutoShape 29"/>
          <p:cNvSpPr>
            <a:spLocks noChangeArrowheads="1"/>
          </p:cNvSpPr>
          <p:nvPr/>
        </p:nvSpPr>
        <p:spPr bwMode="auto">
          <a:xfrm>
            <a:off x="9517412" y="1554254"/>
            <a:ext cx="749495" cy="404384"/>
          </a:xfrm>
          <a:prstGeom prst="cube">
            <a:avLst>
              <a:gd name="adj" fmla="val 25000"/>
            </a:avLst>
          </a:prstGeom>
          <a:solidFill>
            <a:srgbClr val="FFCC00"/>
          </a:solidFill>
          <a:ln w="6350">
            <a:solidFill>
              <a:schemeClr val="tx1"/>
            </a:solidFill>
            <a:miter lim="800000"/>
            <a:headEnd/>
            <a:tailEnd/>
          </a:ln>
          <a:effectLst/>
        </p:spPr>
        <p:txBody>
          <a:bodyPr wrap="none" anchor="ctr"/>
          <a:lstStyle/>
          <a:p>
            <a:pPr algn="ctr"/>
            <a:r>
              <a:rPr kumimoji="1" lang="en-US" altLang="zh-CN" sz="1200">
                <a:solidFill>
                  <a:srgbClr val="FF0000"/>
                </a:solidFill>
                <a:ea typeface="SimSun" pitchFamily="2" charset="-122"/>
              </a:rPr>
              <a:t>ONU</a:t>
            </a:r>
          </a:p>
        </p:txBody>
      </p:sp>
      <p:pic>
        <p:nvPicPr>
          <p:cNvPr id="23" name="Picture 11" descr="房子3"/>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10394642" y="2933948"/>
            <a:ext cx="1016265" cy="1284852"/>
          </a:xfrm>
          <a:prstGeom prst="rect">
            <a:avLst/>
          </a:prstGeom>
          <a:noFill/>
        </p:spPr>
      </p:pic>
      <p:pic>
        <p:nvPicPr>
          <p:cNvPr id="24" name="Picture 9" descr="图形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94642" y="1555141"/>
            <a:ext cx="1181408" cy="511933"/>
          </a:xfrm>
          <a:prstGeom prst="rect">
            <a:avLst/>
          </a:prstGeom>
          <a:noFill/>
        </p:spPr>
      </p:pic>
      <p:pic>
        <p:nvPicPr>
          <p:cNvPr id="25" name="Picture 31" descr="图形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00993" y="2194699"/>
            <a:ext cx="1181408" cy="511933"/>
          </a:xfrm>
          <a:prstGeom prst="rect">
            <a:avLst/>
          </a:prstGeom>
          <a:noFill/>
        </p:spPr>
      </p:pic>
      <p:sp>
        <p:nvSpPr>
          <p:cNvPr id="26" name="Line 17"/>
          <p:cNvSpPr>
            <a:spLocks noChangeShapeType="1"/>
          </p:cNvSpPr>
          <p:nvPr/>
        </p:nvSpPr>
        <p:spPr bwMode="auto">
          <a:xfrm>
            <a:off x="8954482" y="2398561"/>
            <a:ext cx="0" cy="381440"/>
          </a:xfrm>
          <a:prstGeom prst="line">
            <a:avLst/>
          </a:prstGeom>
          <a:noFill/>
          <a:ln w="76200">
            <a:solidFill>
              <a:srgbClr val="00CCFF"/>
            </a:solidFill>
            <a:prstDash val="sysDot"/>
            <a:round/>
            <a:headEnd/>
            <a:tailEnd/>
          </a:ln>
          <a:effectLst/>
        </p:spPr>
        <p:txBody>
          <a:bodyPr/>
          <a:lstStyle/>
          <a:p>
            <a:endParaRPr lang="en-US"/>
          </a:p>
        </p:txBody>
      </p:sp>
      <p:sp>
        <p:nvSpPr>
          <p:cNvPr id="27" name="Line 13"/>
          <p:cNvSpPr>
            <a:spLocks noChangeShapeType="1"/>
          </p:cNvSpPr>
          <p:nvPr/>
        </p:nvSpPr>
        <p:spPr bwMode="auto">
          <a:xfrm>
            <a:off x="8232259" y="2176604"/>
            <a:ext cx="1331729" cy="177814"/>
          </a:xfrm>
          <a:prstGeom prst="line">
            <a:avLst/>
          </a:prstGeom>
          <a:noFill/>
          <a:ln w="28575">
            <a:solidFill>
              <a:srgbClr val="0099FF"/>
            </a:solidFill>
            <a:round/>
            <a:headEnd/>
            <a:tailEnd/>
          </a:ln>
          <a:effectLst/>
        </p:spPr>
        <p:txBody>
          <a:bodyPr/>
          <a:lstStyle/>
          <a:p>
            <a:endParaRPr lang="en-US"/>
          </a:p>
        </p:txBody>
      </p:sp>
      <p:pic>
        <p:nvPicPr>
          <p:cNvPr id="28" name="Picture 1"/>
          <p:cNvPicPr>
            <a:picLocks noChangeAspect="1" noChangeArrowheads="1"/>
          </p:cNvPicPr>
          <p:nvPr/>
        </p:nvPicPr>
        <p:blipFill>
          <a:blip r:embed="rId5" cstate="print"/>
          <a:srcRect/>
          <a:stretch>
            <a:fillRect/>
          </a:stretch>
        </p:blipFill>
        <p:spPr bwMode="auto">
          <a:xfrm>
            <a:off x="2457604" y="4938880"/>
            <a:ext cx="8572500" cy="1392238"/>
          </a:xfrm>
          <a:prstGeom prst="rect">
            <a:avLst/>
          </a:prstGeom>
          <a:noFill/>
          <a:ln w="9525">
            <a:noFill/>
            <a:miter lim="800000"/>
            <a:headEnd/>
            <a:tailEnd/>
          </a:ln>
          <a:effectLst/>
        </p:spPr>
      </p:pic>
      <p:sp>
        <p:nvSpPr>
          <p:cNvPr id="29" name="50 Rectángulo"/>
          <p:cNvSpPr/>
          <p:nvPr/>
        </p:nvSpPr>
        <p:spPr>
          <a:xfrm>
            <a:off x="2934506" y="2130568"/>
            <a:ext cx="2450094" cy="200055"/>
          </a:xfrm>
          <a:prstGeom prst="rect">
            <a:avLst/>
          </a:prstGeom>
          <a:noFill/>
          <a:ln w="9525" algn="ctr">
            <a:noFill/>
            <a:miter lim="800000"/>
            <a:headEnd/>
            <a:tailEnd/>
          </a:ln>
          <a:effectLst/>
        </p:spPr>
        <p:txBody>
          <a:bodyPr wrap="square">
            <a:spAutoFit/>
          </a:bodyPr>
          <a:lstStyle/>
          <a:p>
            <a:pPr algn="ctr">
              <a:lnSpc>
                <a:spcPct val="50000"/>
              </a:lnSpc>
              <a:spcBef>
                <a:spcPct val="50000"/>
              </a:spcBef>
            </a:pPr>
            <a:r>
              <a:rPr kumimoji="1" lang="en-US" altLang="zh-CN" sz="1400" b="1" dirty="0">
                <a:solidFill>
                  <a:srgbClr val="FF0000"/>
                </a:solidFill>
                <a:ea typeface="SimSun" pitchFamily="2" charset="-122"/>
              </a:rPr>
              <a:t>O</a:t>
            </a:r>
            <a:r>
              <a:rPr kumimoji="1" lang="en-US" altLang="zh-CN" sz="1400" b="1" dirty="0">
                <a:solidFill>
                  <a:schemeClr val="bg2">
                    <a:lumMod val="25000"/>
                  </a:schemeClr>
                </a:solidFill>
                <a:ea typeface="SimSun" pitchFamily="2" charset="-122"/>
              </a:rPr>
              <a:t>ptical </a:t>
            </a:r>
            <a:r>
              <a:rPr kumimoji="1" lang="en-US" altLang="zh-CN" sz="1400" b="1" dirty="0">
                <a:solidFill>
                  <a:srgbClr val="FF0000"/>
                </a:solidFill>
                <a:ea typeface="SimSun" pitchFamily="2" charset="-122"/>
              </a:rPr>
              <a:t>L</a:t>
            </a:r>
            <a:r>
              <a:rPr kumimoji="1" lang="en-US" altLang="zh-CN" sz="1400" b="1" dirty="0">
                <a:solidFill>
                  <a:schemeClr val="bg2">
                    <a:lumMod val="25000"/>
                  </a:schemeClr>
                </a:solidFill>
                <a:ea typeface="SimSun" pitchFamily="2" charset="-122"/>
              </a:rPr>
              <a:t>ine </a:t>
            </a:r>
            <a:r>
              <a:rPr kumimoji="1" lang="en-US" altLang="zh-CN" sz="1400" b="1" dirty="0">
                <a:solidFill>
                  <a:srgbClr val="FF0000"/>
                </a:solidFill>
                <a:ea typeface="SimSun" pitchFamily="2" charset="-122"/>
              </a:rPr>
              <a:t>T</a:t>
            </a:r>
            <a:r>
              <a:rPr kumimoji="1" lang="en-US" altLang="zh-CN" sz="1400" b="1" dirty="0">
                <a:solidFill>
                  <a:schemeClr val="bg2">
                    <a:lumMod val="25000"/>
                  </a:schemeClr>
                </a:solidFill>
                <a:ea typeface="SimSun" pitchFamily="2" charset="-122"/>
              </a:rPr>
              <a:t>erminal </a:t>
            </a:r>
          </a:p>
        </p:txBody>
      </p:sp>
      <p:sp>
        <p:nvSpPr>
          <p:cNvPr id="30" name="Text Box 33"/>
          <p:cNvSpPr txBox="1">
            <a:spLocks noChangeArrowheads="1"/>
          </p:cNvSpPr>
          <p:nvPr/>
        </p:nvSpPr>
        <p:spPr bwMode="auto">
          <a:xfrm>
            <a:off x="4469963" y="3295125"/>
            <a:ext cx="2650758" cy="200055"/>
          </a:xfrm>
          <a:prstGeom prst="rect">
            <a:avLst/>
          </a:prstGeom>
          <a:noFill/>
          <a:ln w="9525" algn="ctr">
            <a:noFill/>
            <a:miter lim="800000"/>
            <a:headEnd/>
            <a:tailEnd/>
          </a:ln>
          <a:effectLst/>
        </p:spPr>
        <p:txBody>
          <a:bodyPr wrap="square">
            <a:spAutoFit/>
          </a:bodyPr>
          <a:lstStyle/>
          <a:p>
            <a:pPr algn="ctr">
              <a:lnSpc>
                <a:spcPct val="50000"/>
              </a:lnSpc>
              <a:spcBef>
                <a:spcPct val="50000"/>
              </a:spcBef>
            </a:pPr>
            <a:r>
              <a:rPr kumimoji="1" lang="en-US" altLang="zh-CN" sz="1400" b="1" dirty="0">
                <a:solidFill>
                  <a:schemeClr val="bg2">
                    <a:lumMod val="25000"/>
                  </a:schemeClr>
                </a:solidFill>
                <a:ea typeface="SimSun" pitchFamily="2" charset="-122"/>
              </a:rPr>
              <a:t>Passive Optical Splitter </a:t>
            </a:r>
          </a:p>
        </p:txBody>
      </p:sp>
      <p:sp>
        <p:nvSpPr>
          <p:cNvPr id="31" name="Text Box 33"/>
          <p:cNvSpPr txBox="1">
            <a:spLocks noChangeArrowheads="1"/>
          </p:cNvSpPr>
          <p:nvPr/>
        </p:nvSpPr>
        <p:spPr bwMode="auto">
          <a:xfrm>
            <a:off x="6571582" y="1751990"/>
            <a:ext cx="2382899" cy="200055"/>
          </a:xfrm>
          <a:prstGeom prst="rect">
            <a:avLst/>
          </a:prstGeom>
          <a:noFill/>
          <a:ln w="9525" algn="ctr">
            <a:noFill/>
            <a:miter lim="800000"/>
            <a:headEnd/>
            <a:tailEnd/>
          </a:ln>
          <a:effectLst/>
        </p:spPr>
        <p:txBody>
          <a:bodyPr wrap="square">
            <a:spAutoFit/>
          </a:bodyPr>
          <a:lstStyle/>
          <a:p>
            <a:pPr algn="ctr">
              <a:lnSpc>
                <a:spcPct val="50000"/>
              </a:lnSpc>
              <a:spcBef>
                <a:spcPct val="50000"/>
              </a:spcBef>
            </a:pPr>
            <a:r>
              <a:rPr kumimoji="1" lang="en-US" altLang="zh-CN" sz="1400" b="1" dirty="0">
                <a:solidFill>
                  <a:schemeClr val="bg2">
                    <a:lumMod val="25000"/>
                  </a:schemeClr>
                </a:solidFill>
                <a:ea typeface="SimSun" pitchFamily="2" charset="-122"/>
              </a:rPr>
              <a:t>Passive Optical Splitter </a:t>
            </a:r>
          </a:p>
        </p:txBody>
      </p:sp>
      <p:sp>
        <p:nvSpPr>
          <p:cNvPr id="32" name="53 Rectángulo"/>
          <p:cNvSpPr/>
          <p:nvPr/>
        </p:nvSpPr>
        <p:spPr>
          <a:xfrm>
            <a:off x="8781485" y="4031694"/>
            <a:ext cx="1805687" cy="200055"/>
          </a:xfrm>
          <a:prstGeom prst="rect">
            <a:avLst/>
          </a:prstGeom>
          <a:noFill/>
          <a:ln w="9525" algn="ctr">
            <a:noFill/>
            <a:miter lim="800000"/>
            <a:headEnd/>
            <a:tailEnd/>
          </a:ln>
          <a:effectLst/>
        </p:spPr>
        <p:txBody>
          <a:bodyPr>
            <a:spAutoFit/>
          </a:bodyPr>
          <a:lstStyle/>
          <a:p>
            <a:pPr algn="ctr">
              <a:lnSpc>
                <a:spcPct val="50000"/>
              </a:lnSpc>
              <a:spcBef>
                <a:spcPct val="50000"/>
              </a:spcBef>
            </a:pPr>
            <a:r>
              <a:rPr kumimoji="1" lang="en-US" altLang="zh-CN" sz="1400" dirty="0" err="1" smtClean="0">
                <a:ln>
                  <a:solidFill>
                    <a:schemeClr val="tx1"/>
                  </a:solidFill>
                </a:ln>
                <a:ea typeface="SimSun" pitchFamily="2" charset="-122"/>
              </a:rPr>
              <a:t>Optica</a:t>
            </a:r>
            <a:r>
              <a:rPr kumimoji="1" lang="en-US" altLang="zh-CN" sz="1400" dirty="0" smtClean="0">
                <a:ln>
                  <a:solidFill>
                    <a:schemeClr val="tx1"/>
                  </a:solidFill>
                </a:ln>
                <a:ea typeface="SimSun" pitchFamily="2" charset="-122"/>
              </a:rPr>
              <a:t> Network Unit</a:t>
            </a:r>
            <a:endParaRPr kumimoji="1" lang="en-US" altLang="zh-CN" sz="1400" b="1" dirty="0">
              <a:solidFill>
                <a:schemeClr val="bg2">
                  <a:lumMod val="25000"/>
                </a:schemeClr>
              </a:solidFill>
              <a:ea typeface="SimSun" pitchFamily="2" charset="-122"/>
            </a:endParaRPr>
          </a:p>
        </p:txBody>
      </p:sp>
      <p:sp>
        <p:nvSpPr>
          <p:cNvPr id="33" name="Rectangle 6"/>
          <p:cNvSpPr>
            <a:spLocks noChangeArrowheads="1"/>
          </p:cNvSpPr>
          <p:nvPr/>
        </p:nvSpPr>
        <p:spPr bwMode="auto">
          <a:xfrm>
            <a:off x="3797052" y="1240350"/>
            <a:ext cx="5517470" cy="276760"/>
          </a:xfrm>
          <a:prstGeom prst="rect">
            <a:avLst/>
          </a:prstGeom>
          <a:noFill/>
          <a:ln w="9525">
            <a:noFill/>
            <a:miter lim="800000"/>
            <a:headEnd/>
            <a:tailEnd/>
          </a:ln>
          <a:effectLst/>
        </p:spPr>
        <p:txBody>
          <a:bodyPr/>
          <a:lstStyle/>
          <a:p>
            <a:pPr marL="342900" indent="-342900" algn="ctr">
              <a:lnSpc>
                <a:spcPct val="140000"/>
              </a:lnSpc>
            </a:pPr>
            <a:r>
              <a:rPr lang="en-US" altLang="zh-CN" sz="2000" dirty="0">
                <a:solidFill>
                  <a:srgbClr val="FF0000"/>
                </a:solidFill>
                <a:ea typeface="华文细黑" pitchFamily="2" charset="-122"/>
              </a:rPr>
              <a:t>P</a:t>
            </a:r>
            <a:r>
              <a:rPr lang="en-US" altLang="zh-CN" sz="2000" b="1" dirty="0">
                <a:solidFill>
                  <a:schemeClr val="accent2"/>
                </a:solidFill>
                <a:ea typeface="华文细黑" pitchFamily="2" charset="-122"/>
              </a:rPr>
              <a:t>assive </a:t>
            </a:r>
            <a:r>
              <a:rPr lang="en-US" altLang="zh-CN" sz="2000" dirty="0">
                <a:solidFill>
                  <a:srgbClr val="FF0000"/>
                </a:solidFill>
                <a:ea typeface="华文细黑" pitchFamily="2" charset="-122"/>
              </a:rPr>
              <a:t>O</a:t>
            </a:r>
            <a:r>
              <a:rPr lang="en-US" altLang="zh-CN" sz="2000" b="1" dirty="0">
                <a:solidFill>
                  <a:schemeClr val="accent2"/>
                </a:solidFill>
                <a:ea typeface="华文细黑" pitchFamily="2" charset="-122"/>
              </a:rPr>
              <a:t>ptical </a:t>
            </a:r>
            <a:r>
              <a:rPr lang="en-US" altLang="zh-CN" sz="2000" dirty="0">
                <a:solidFill>
                  <a:srgbClr val="FF0000"/>
                </a:solidFill>
                <a:ea typeface="华文细黑" pitchFamily="2" charset="-122"/>
              </a:rPr>
              <a:t>N</a:t>
            </a:r>
            <a:r>
              <a:rPr lang="en-US" altLang="zh-CN" sz="2000" b="1" dirty="0">
                <a:solidFill>
                  <a:schemeClr val="accent2"/>
                </a:solidFill>
                <a:ea typeface="华文细黑" pitchFamily="2" charset="-122"/>
              </a:rPr>
              <a:t>etwork</a:t>
            </a:r>
            <a:endParaRPr lang="en-US" altLang="zh-CN" sz="2000" dirty="0">
              <a:solidFill>
                <a:schemeClr val="accent2"/>
              </a:solidFill>
              <a:ea typeface="华文细黑" pitchFamily="2" charset="-122"/>
            </a:endParaRPr>
          </a:p>
        </p:txBody>
      </p:sp>
      <p:sp>
        <p:nvSpPr>
          <p:cNvPr id="34" name="Rectangle 30"/>
          <p:cNvSpPr>
            <a:spLocks noChangeArrowheads="1"/>
          </p:cNvSpPr>
          <p:nvPr/>
        </p:nvSpPr>
        <p:spPr bwMode="auto">
          <a:xfrm>
            <a:off x="3697898" y="1194464"/>
            <a:ext cx="6228855" cy="3520438"/>
          </a:xfrm>
          <a:prstGeom prst="rect">
            <a:avLst/>
          </a:prstGeom>
          <a:noFill/>
          <a:ln w="9525" algn="ctr">
            <a:solidFill>
              <a:srgbClr val="3333FF"/>
            </a:solidFill>
            <a:prstDash val="dash"/>
            <a:miter lim="800000"/>
            <a:headEnd/>
            <a:tailEnd/>
          </a:ln>
          <a:effectLst/>
        </p:spPr>
        <p:txBody>
          <a:bodyPr wrap="none" anchor="ctr"/>
          <a:lstStyle/>
          <a:p>
            <a:endParaRPr lang="en-US"/>
          </a:p>
        </p:txBody>
      </p:sp>
    </p:spTree>
    <p:extLst>
      <p:ext uri="{BB962C8B-B14F-4D97-AF65-F5344CB8AC3E}">
        <p14:creationId xmlns:p14="http://schemas.microsoft.com/office/powerpoint/2010/main" val="158216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0-#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2777" y="2962142"/>
            <a:ext cx="9905998" cy="759853"/>
          </a:xfrm>
        </p:spPr>
        <p:txBody>
          <a:bodyPr>
            <a:normAutofit/>
          </a:bodyPr>
          <a:lstStyle/>
          <a:p>
            <a:pPr marL="0" indent="0" algn="ctr">
              <a:buNone/>
            </a:pPr>
            <a:r>
              <a:rPr lang="es-EC" sz="4000" b="1" u="sng" dirty="0" smtClean="0">
                <a:solidFill>
                  <a:schemeClr val="tx1"/>
                </a:solidFill>
                <a:effectLst>
                  <a:glow rad="38100">
                    <a:schemeClr val="bg1">
                      <a:lumMod val="50000"/>
                      <a:lumOff val="50000"/>
                      <a:alpha val="20000"/>
                    </a:schemeClr>
                  </a:glow>
                </a:effectLst>
              </a:rPr>
              <a:t>CARACTERISTICAS TECNICAS</a:t>
            </a:r>
            <a:endParaRPr lang="es-EC" sz="4000" b="1" u="sng" dirty="0">
              <a:solidFill>
                <a:schemeClr val="tx1"/>
              </a:solidFill>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72920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21718" y="1841680"/>
            <a:ext cx="9905998" cy="3052292"/>
          </a:xfrm>
        </p:spPr>
        <p:txBody>
          <a:bodyPr>
            <a:normAutofit/>
          </a:bodyPr>
          <a:lstStyle/>
          <a:p>
            <a:r>
              <a:rPr lang="es-ES" sz="2000" dirty="0">
                <a:solidFill>
                  <a:schemeClr val="tx1"/>
                </a:solidFill>
                <a:effectLst/>
              </a:rPr>
              <a:t>Alcance máximo de 20 </a:t>
            </a:r>
            <a:r>
              <a:rPr lang="es-ES" sz="2000" u="sng" dirty="0" smtClean="0">
                <a:solidFill>
                  <a:schemeClr val="tx1"/>
                </a:solidFill>
                <a:effectLst/>
                <a:hlinkClick r:id="rId2" tooltip="Km"/>
              </a:rPr>
              <a:t>km</a:t>
            </a:r>
            <a:endParaRPr lang="es-ES" sz="2000" u="sng" dirty="0" smtClean="0">
              <a:solidFill>
                <a:schemeClr val="tx1"/>
              </a:solidFill>
              <a:effectLst/>
            </a:endParaRPr>
          </a:p>
          <a:p>
            <a:r>
              <a:rPr lang="es-ES" sz="2000" dirty="0">
                <a:solidFill>
                  <a:schemeClr val="tx1"/>
                </a:solidFill>
                <a:effectLst/>
              </a:rPr>
              <a:t>El número máximo de usuarios que pueden colgar de una misma fibra es </a:t>
            </a:r>
            <a:r>
              <a:rPr lang="es-ES" sz="2000" dirty="0" smtClean="0">
                <a:solidFill>
                  <a:schemeClr val="tx1"/>
                </a:solidFill>
                <a:effectLst/>
              </a:rPr>
              <a:t>128</a:t>
            </a:r>
          </a:p>
          <a:p>
            <a:r>
              <a:rPr lang="es-ES" sz="2000" dirty="0" smtClean="0">
                <a:solidFill>
                  <a:schemeClr val="tx1"/>
                </a:solidFill>
                <a:effectLst/>
              </a:rPr>
              <a:t>soporta protocolos con velocidades asimétricas de </a:t>
            </a:r>
            <a:r>
              <a:rPr lang="es-ES" sz="2000" dirty="0">
                <a:solidFill>
                  <a:schemeClr val="tx1"/>
                </a:solidFill>
                <a:effectLst/>
              </a:rPr>
              <a:t>2.5 Gbit/s en el enlace descendente y 1.25 Gbit/s en el ascendente</a:t>
            </a:r>
            <a:r>
              <a:rPr lang="es-ES" sz="2000" dirty="0" smtClean="0">
                <a:solidFill>
                  <a:schemeClr val="tx1"/>
                </a:solidFill>
                <a:effectLst/>
              </a:rPr>
              <a:t>.</a:t>
            </a:r>
          </a:p>
          <a:p>
            <a:r>
              <a:rPr lang="es-ES" sz="2000" dirty="0" smtClean="0">
                <a:solidFill>
                  <a:schemeClr val="tx1"/>
                </a:solidFill>
                <a:effectLst/>
              </a:rPr>
              <a:t>La comunicación es multiplexada, lo que quiere decir que el tipo de fibra a usar </a:t>
            </a:r>
            <a:r>
              <a:rPr lang="es-ES" sz="2000" dirty="0" smtClean="0">
                <a:solidFill>
                  <a:schemeClr val="accent1">
                    <a:lumMod val="60000"/>
                    <a:lumOff val="40000"/>
                  </a:schemeClr>
                </a:solidFill>
              </a:rPr>
              <a:t>SM</a:t>
            </a:r>
            <a:r>
              <a:rPr lang="es-ES" sz="2000" dirty="0" smtClean="0">
                <a:solidFill>
                  <a:schemeClr val="accent6"/>
                </a:solidFill>
                <a:effectLst/>
              </a:rPr>
              <a:t> </a:t>
            </a:r>
          </a:p>
          <a:p>
            <a:r>
              <a:rPr lang="es-ES" sz="2000" dirty="0">
                <a:solidFill>
                  <a:schemeClr val="tx1"/>
                </a:solidFill>
                <a:effectLst/>
              </a:rPr>
              <a:t>Importantes facilidades de gestión, operación y mantenimiento, desde la cabecera OLT al equipamiento de usuario ONT.</a:t>
            </a:r>
            <a:endParaRPr lang="es-EC" sz="2000" dirty="0">
              <a:solidFill>
                <a:schemeClr val="tx1"/>
              </a:solidFill>
            </a:endParaRPr>
          </a:p>
        </p:txBody>
      </p:sp>
    </p:spTree>
    <p:extLst>
      <p:ext uri="{BB962C8B-B14F-4D97-AF65-F5344CB8AC3E}">
        <p14:creationId xmlns:p14="http://schemas.microsoft.com/office/powerpoint/2010/main" val="33729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1218" y="232370"/>
            <a:ext cx="10843270" cy="6383080"/>
          </a:xfrm>
          <a:prstGeom prst="rect">
            <a:avLst/>
          </a:prstGeom>
          <a:ln>
            <a:noFill/>
          </a:ln>
          <a:effectLst>
            <a:softEdge rad="112500"/>
          </a:effectLst>
        </p:spPr>
      </p:pic>
    </p:spTree>
    <p:extLst>
      <p:ext uri="{BB962C8B-B14F-4D97-AF65-F5344CB8AC3E}">
        <p14:creationId xmlns:p14="http://schemas.microsoft.com/office/powerpoint/2010/main" val="316845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a:spLocks noChangeArrowheads="1"/>
          </p:cNvSpPr>
          <p:nvPr/>
        </p:nvSpPr>
        <p:spPr bwMode="auto">
          <a:xfrm>
            <a:off x="3581615" y="4272809"/>
            <a:ext cx="4304447" cy="1414244"/>
          </a:xfrm>
          <a:prstGeom prst="ellipse">
            <a:avLst/>
          </a:prstGeom>
          <a:gradFill rotWithShape="1">
            <a:gsLst>
              <a:gs pos="0">
                <a:srgbClr val="2D2015"/>
              </a:gs>
              <a:gs pos="100000">
                <a:srgbClr val="FFFFFF"/>
              </a:gs>
            </a:gsLst>
            <a:path path="shape">
              <a:fillToRect l="50000" t="50000" r="50000" b="50000"/>
            </a:path>
          </a:gradFill>
          <a:ln>
            <a:noFill/>
          </a:ln>
          <a:effectLst/>
          <a:extLst/>
        </p:spPr>
        <p:txBody>
          <a:bodyPr wrap="none" lIns="92664" tIns="46332" rIns="92664" bIns="46332" anchor="ctr"/>
          <a:lstStyle/>
          <a:p>
            <a:pPr fontAlgn="ctr">
              <a:spcBef>
                <a:spcPts val="0"/>
              </a:spcBef>
              <a:spcAft>
                <a:spcPts val="0"/>
              </a:spcAft>
              <a:buClr>
                <a:srgbClr val="CC9900"/>
              </a:buClr>
              <a:buFont typeface="Wingdings" pitchFamily="2" charset="2"/>
              <a:buNone/>
              <a:defRPr/>
            </a:pPr>
            <a:endParaRPr lang="en-US" sz="1600" b="1" kern="0" dirty="0">
              <a:solidFill>
                <a:sysClr val="windowText" lastClr="000000"/>
              </a:solidFill>
              <a:latin typeface="+mn-lt"/>
              <a:ea typeface="华文细黑"/>
            </a:endParaRPr>
          </a:p>
        </p:txBody>
      </p:sp>
      <p:cxnSp>
        <p:nvCxnSpPr>
          <p:cNvPr id="7" name="Straight Connector 790"/>
          <p:cNvCxnSpPr/>
          <p:nvPr/>
        </p:nvCxnSpPr>
        <p:spPr bwMode="auto">
          <a:xfrm flipH="1" flipV="1">
            <a:off x="6599561" y="4237255"/>
            <a:ext cx="239969" cy="199496"/>
          </a:xfrm>
          <a:prstGeom prst="line">
            <a:avLst/>
          </a:prstGeom>
          <a:noFill/>
          <a:ln>
            <a:solidFill>
              <a:schemeClr val="bg1">
                <a:lumMod val="50000"/>
              </a:schemeClr>
            </a:solidFill>
            <a:headEnd type="none" w="med" len="med"/>
            <a:tailEnd type="none" w="med" len="med"/>
          </a:ln>
          <a:effectLst/>
          <a:extLst/>
        </p:spPr>
      </p:cxnSp>
      <p:cxnSp>
        <p:nvCxnSpPr>
          <p:cNvPr id="8" name="Straight Connector 791"/>
          <p:cNvCxnSpPr/>
          <p:nvPr/>
        </p:nvCxnSpPr>
        <p:spPr bwMode="auto">
          <a:xfrm flipH="1" flipV="1">
            <a:off x="6681216" y="4227380"/>
            <a:ext cx="239969" cy="199495"/>
          </a:xfrm>
          <a:prstGeom prst="line">
            <a:avLst/>
          </a:prstGeom>
          <a:noFill/>
          <a:ln>
            <a:solidFill>
              <a:schemeClr val="bg1">
                <a:lumMod val="50000"/>
              </a:schemeClr>
            </a:solidFill>
            <a:headEnd type="none" w="med" len="med"/>
            <a:tailEnd type="none" w="med" len="med"/>
          </a:ln>
          <a:effectLst/>
          <a:extLst/>
        </p:spPr>
      </p:cxnSp>
      <p:cxnSp>
        <p:nvCxnSpPr>
          <p:cNvPr id="9" name="Straight Connector 792"/>
          <p:cNvCxnSpPr/>
          <p:nvPr/>
        </p:nvCxnSpPr>
        <p:spPr bwMode="auto">
          <a:xfrm flipH="1" flipV="1">
            <a:off x="6466244" y="4278735"/>
            <a:ext cx="239969" cy="197520"/>
          </a:xfrm>
          <a:prstGeom prst="line">
            <a:avLst/>
          </a:prstGeom>
          <a:noFill/>
          <a:ln>
            <a:solidFill>
              <a:schemeClr val="bg1">
                <a:lumMod val="50000"/>
              </a:schemeClr>
            </a:solidFill>
            <a:headEnd type="none" w="med" len="med"/>
            <a:tailEnd type="none" w="med" len="med"/>
          </a:ln>
          <a:effectLst/>
          <a:extLst/>
        </p:spPr>
      </p:cxnSp>
      <p:cxnSp>
        <p:nvCxnSpPr>
          <p:cNvPr id="10" name="Straight Connector 793"/>
          <p:cNvCxnSpPr/>
          <p:nvPr/>
        </p:nvCxnSpPr>
        <p:spPr bwMode="auto">
          <a:xfrm flipH="1" flipV="1">
            <a:off x="6547900" y="4266884"/>
            <a:ext cx="239969" cy="199495"/>
          </a:xfrm>
          <a:prstGeom prst="line">
            <a:avLst/>
          </a:prstGeom>
          <a:noFill/>
          <a:ln>
            <a:solidFill>
              <a:schemeClr val="bg1">
                <a:lumMod val="50000"/>
              </a:schemeClr>
            </a:solidFill>
            <a:headEnd type="none" w="med" len="med"/>
            <a:tailEnd type="none" w="med" len="med"/>
          </a:ln>
          <a:effectLst/>
          <a:extLst/>
        </p:spPr>
      </p:cxnSp>
      <p:cxnSp>
        <p:nvCxnSpPr>
          <p:cNvPr id="11" name="Straight Connector 623"/>
          <p:cNvCxnSpPr/>
          <p:nvPr/>
        </p:nvCxnSpPr>
        <p:spPr bwMode="auto">
          <a:xfrm flipH="1">
            <a:off x="1615201" y="3283234"/>
            <a:ext cx="1404820" cy="357511"/>
          </a:xfrm>
          <a:prstGeom prst="line">
            <a:avLst/>
          </a:prstGeom>
          <a:ln>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2" name="Straight Connector 624"/>
          <p:cNvCxnSpPr/>
          <p:nvPr/>
        </p:nvCxnSpPr>
        <p:spPr bwMode="auto">
          <a:xfrm flipH="1">
            <a:off x="1615201" y="3212127"/>
            <a:ext cx="1404820" cy="359487"/>
          </a:xfrm>
          <a:prstGeom prst="line">
            <a:avLst/>
          </a:prstGeom>
          <a:ln>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3" name="Straight Connector 625"/>
          <p:cNvCxnSpPr/>
          <p:nvPr/>
        </p:nvCxnSpPr>
        <p:spPr bwMode="auto">
          <a:xfrm flipH="1">
            <a:off x="1615201" y="3154845"/>
            <a:ext cx="1404820" cy="359487"/>
          </a:xfrm>
          <a:prstGeom prst="line">
            <a:avLst/>
          </a:prstGeom>
          <a:ln>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sp>
        <p:nvSpPr>
          <p:cNvPr id="14" name="Oval 4"/>
          <p:cNvSpPr>
            <a:spLocks noChangeArrowheads="1"/>
          </p:cNvSpPr>
          <p:nvPr/>
        </p:nvSpPr>
        <p:spPr bwMode="auto">
          <a:xfrm>
            <a:off x="7859223" y="4090509"/>
            <a:ext cx="2806306" cy="774279"/>
          </a:xfrm>
          <a:prstGeom prst="ellipse">
            <a:avLst/>
          </a:prstGeom>
          <a:gradFill rotWithShape="1">
            <a:gsLst>
              <a:gs pos="0">
                <a:srgbClr val="2D2015"/>
              </a:gs>
              <a:gs pos="100000">
                <a:srgbClr val="FFFFFF"/>
              </a:gs>
            </a:gsLst>
            <a:path path="shape">
              <a:fillToRect l="50000" t="50000" r="50000" b="50000"/>
            </a:path>
          </a:gradFill>
          <a:ln>
            <a:noFill/>
          </a:ln>
          <a:effectLst/>
          <a:extLst/>
        </p:spPr>
        <p:txBody>
          <a:bodyPr wrap="none" lIns="92664" tIns="46332" rIns="92664" bIns="46332" anchor="ctr"/>
          <a:lstStyle/>
          <a:p>
            <a:pPr fontAlgn="ctr">
              <a:spcBef>
                <a:spcPts val="0"/>
              </a:spcBef>
              <a:spcAft>
                <a:spcPts val="0"/>
              </a:spcAft>
              <a:buClr>
                <a:srgbClr val="CC9900"/>
              </a:buClr>
              <a:buFont typeface="Wingdings" pitchFamily="2" charset="2"/>
              <a:buNone/>
              <a:defRPr/>
            </a:pPr>
            <a:endParaRPr lang="en-US" sz="1600" b="1" kern="0" dirty="0">
              <a:solidFill>
                <a:sysClr val="windowText" lastClr="000000"/>
              </a:solidFill>
              <a:latin typeface="+mn-lt"/>
              <a:ea typeface="华文细黑"/>
            </a:endParaRPr>
          </a:p>
        </p:txBody>
      </p:sp>
      <p:sp>
        <p:nvSpPr>
          <p:cNvPr id="15" name="Oval 4"/>
          <p:cNvSpPr>
            <a:spLocks noChangeArrowheads="1"/>
          </p:cNvSpPr>
          <p:nvPr/>
        </p:nvSpPr>
        <p:spPr bwMode="auto">
          <a:xfrm>
            <a:off x="7473133" y="2410403"/>
            <a:ext cx="3087936" cy="774279"/>
          </a:xfrm>
          <a:prstGeom prst="ellipse">
            <a:avLst/>
          </a:prstGeom>
          <a:gradFill rotWithShape="1">
            <a:gsLst>
              <a:gs pos="0">
                <a:srgbClr val="2D2015"/>
              </a:gs>
              <a:gs pos="100000">
                <a:srgbClr val="FFFFFF"/>
              </a:gs>
            </a:gsLst>
            <a:path path="shape">
              <a:fillToRect l="50000" t="50000" r="50000" b="50000"/>
            </a:path>
          </a:gradFill>
          <a:ln>
            <a:noFill/>
          </a:ln>
          <a:effectLst/>
          <a:extLst/>
        </p:spPr>
        <p:txBody>
          <a:bodyPr wrap="none" lIns="92664" tIns="46332" rIns="92664" bIns="46332" anchor="ctr"/>
          <a:lstStyle/>
          <a:p>
            <a:pPr fontAlgn="ctr">
              <a:spcBef>
                <a:spcPts val="0"/>
              </a:spcBef>
              <a:spcAft>
                <a:spcPts val="0"/>
              </a:spcAft>
              <a:buClr>
                <a:srgbClr val="CC9900"/>
              </a:buClr>
              <a:buFont typeface="Wingdings" pitchFamily="2" charset="2"/>
              <a:buNone/>
              <a:defRPr/>
            </a:pPr>
            <a:endParaRPr lang="en-US" sz="1600" b="1" kern="0" dirty="0">
              <a:solidFill>
                <a:sysClr val="windowText" lastClr="000000"/>
              </a:solidFill>
              <a:latin typeface="+mn-lt"/>
              <a:ea typeface="华文细黑"/>
            </a:endParaRPr>
          </a:p>
        </p:txBody>
      </p:sp>
      <p:pic>
        <p:nvPicPr>
          <p:cNvPr id="16" name="Picture 63" descr="别墅"/>
          <p:cNvPicPr>
            <a:picLocks noChangeAspect="1" noChangeArrowheads="1"/>
          </p:cNvPicPr>
          <p:nvPr/>
        </p:nvPicPr>
        <p:blipFill>
          <a:blip r:embed="rId2" cstate="print"/>
          <a:srcRect/>
          <a:stretch>
            <a:fillRect/>
          </a:stretch>
        </p:blipFill>
        <p:spPr bwMode="auto">
          <a:xfrm rot="250226">
            <a:off x="2420098" y="3984429"/>
            <a:ext cx="956544" cy="395040"/>
          </a:xfrm>
          <a:prstGeom prst="rect">
            <a:avLst/>
          </a:prstGeom>
          <a:noFill/>
          <a:ln w="9525">
            <a:noFill/>
            <a:miter lim="800000"/>
            <a:headEnd/>
            <a:tailEnd/>
          </a:ln>
        </p:spPr>
      </p:pic>
      <p:pic>
        <p:nvPicPr>
          <p:cNvPr id="17" name="Picture 64" descr="别墅"/>
          <p:cNvPicPr>
            <a:picLocks noChangeAspect="1" noChangeArrowheads="1"/>
          </p:cNvPicPr>
          <p:nvPr/>
        </p:nvPicPr>
        <p:blipFill>
          <a:blip r:embed="rId2" cstate="print"/>
          <a:srcRect/>
          <a:stretch>
            <a:fillRect/>
          </a:stretch>
        </p:blipFill>
        <p:spPr bwMode="auto">
          <a:xfrm rot="250226">
            <a:off x="1850171" y="4091090"/>
            <a:ext cx="954877" cy="395040"/>
          </a:xfrm>
          <a:prstGeom prst="rect">
            <a:avLst/>
          </a:prstGeom>
          <a:noFill/>
          <a:ln w="9525">
            <a:noFill/>
            <a:miter lim="800000"/>
            <a:headEnd/>
            <a:tailEnd/>
          </a:ln>
        </p:spPr>
      </p:pic>
      <p:pic>
        <p:nvPicPr>
          <p:cNvPr id="18" name="Picture 65" descr="别墅"/>
          <p:cNvPicPr>
            <a:picLocks noChangeAspect="1" noChangeArrowheads="1"/>
          </p:cNvPicPr>
          <p:nvPr/>
        </p:nvPicPr>
        <p:blipFill>
          <a:blip r:embed="rId3" cstate="print"/>
          <a:srcRect/>
          <a:stretch>
            <a:fillRect/>
          </a:stretch>
        </p:blipFill>
        <p:spPr bwMode="auto">
          <a:xfrm rot="250226">
            <a:off x="1283577" y="4201702"/>
            <a:ext cx="956544" cy="389115"/>
          </a:xfrm>
          <a:prstGeom prst="rect">
            <a:avLst/>
          </a:prstGeom>
          <a:noFill/>
          <a:ln w="9525">
            <a:noFill/>
            <a:miter lim="800000"/>
            <a:headEnd/>
            <a:tailEnd/>
          </a:ln>
        </p:spPr>
      </p:pic>
      <p:pic>
        <p:nvPicPr>
          <p:cNvPr id="19" name="Picture 72" descr="别墅"/>
          <p:cNvPicPr>
            <a:picLocks noChangeAspect="1" noChangeArrowheads="1"/>
          </p:cNvPicPr>
          <p:nvPr/>
        </p:nvPicPr>
        <p:blipFill>
          <a:blip r:embed="rId2" cstate="print"/>
          <a:srcRect/>
          <a:stretch>
            <a:fillRect/>
          </a:stretch>
        </p:blipFill>
        <p:spPr bwMode="auto">
          <a:xfrm rot="250226">
            <a:off x="2981692" y="4316263"/>
            <a:ext cx="954878" cy="395040"/>
          </a:xfrm>
          <a:prstGeom prst="rect">
            <a:avLst/>
          </a:prstGeom>
          <a:noFill/>
          <a:ln w="9525">
            <a:noFill/>
            <a:miter lim="800000"/>
            <a:headEnd/>
            <a:tailEnd/>
          </a:ln>
        </p:spPr>
      </p:pic>
      <p:pic>
        <p:nvPicPr>
          <p:cNvPr id="20" name="Picture 73" descr="别墅"/>
          <p:cNvPicPr>
            <a:picLocks noChangeAspect="1" noChangeArrowheads="1"/>
          </p:cNvPicPr>
          <p:nvPr/>
        </p:nvPicPr>
        <p:blipFill>
          <a:blip r:embed="rId2" cstate="print"/>
          <a:srcRect/>
          <a:stretch>
            <a:fillRect/>
          </a:stretch>
        </p:blipFill>
        <p:spPr bwMode="auto">
          <a:xfrm rot="250226">
            <a:off x="2410099" y="4424900"/>
            <a:ext cx="956544" cy="393064"/>
          </a:xfrm>
          <a:prstGeom prst="rect">
            <a:avLst/>
          </a:prstGeom>
          <a:noFill/>
          <a:ln w="9525">
            <a:noFill/>
            <a:miter lim="800000"/>
            <a:headEnd/>
            <a:tailEnd/>
          </a:ln>
        </p:spPr>
      </p:pic>
      <p:pic>
        <p:nvPicPr>
          <p:cNvPr id="21" name="Picture 74" descr="别墅"/>
          <p:cNvPicPr>
            <a:picLocks noChangeAspect="1" noChangeArrowheads="1"/>
          </p:cNvPicPr>
          <p:nvPr/>
        </p:nvPicPr>
        <p:blipFill>
          <a:blip r:embed="rId3" cstate="print"/>
          <a:srcRect/>
          <a:stretch>
            <a:fillRect/>
          </a:stretch>
        </p:blipFill>
        <p:spPr bwMode="auto">
          <a:xfrm rot="250226">
            <a:off x="1845171" y="4535511"/>
            <a:ext cx="954878" cy="389114"/>
          </a:xfrm>
          <a:prstGeom prst="rect">
            <a:avLst/>
          </a:prstGeom>
          <a:noFill/>
          <a:ln w="9525">
            <a:noFill/>
            <a:miter lim="800000"/>
            <a:headEnd/>
            <a:tailEnd/>
          </a:ln>
        </p:spPr>
      </p:pic>
      <p:pic>
        <p:nvPicPr>
          <p:cNvPr id="22" name="Picture 72" descr="别墅"/>
          <p:cNvPicPr>
            <a:picLocks noChangeAspect="1" noChangeArrowheads="1"/>
          </p:cNvPicPr>
          <p:nvPr/>
        </p:nvPicPr>
        <p:blipFill>
          <a:blip r:embed="rId2" cstate="print"/>
          <a:srcRect/>
          <a:stretch>
            <a:fillRect/>
          </a:stretch>
        </p:blipFill>
        <p:spPr bwMode="auto">
          <a:xfrm rot="250226">
            <a:off x="6424583" y="4395271"/>
            <a:ext cx="954878" cy="395040"/>
          </a:xfrm>
          <a:prstGeom prst="rect">
            <a:avLst/>
          </a:prstGeom>
          <a:noFill/>
          <a:ln w="9525">
            <a:noFill/>
            <a:miter lim="800000"/>
            <a:headEnd/>
            <a:tailEnd/>
          </a:ln>
        </p:spPr>
      </p:pic>
      <p:pic>
        <p:nvPicPr>
          <p:cNvPr id="23" name="Picture 73" descr="别墅"/>
          <p:cNvPicPr>
            <a:picLocks noChangeAspect="1" noChangeArrowheads="1"/>
          </p:cNvPicPr>
          <p:nvPr/>
        </p:nvPicPr>
        <p:blipFill>
          <a:blip r:embed="rId2" cstate="print"/>
          <a:srcRect/>
          <a:stretch>
            <a:fillRect/>
          </a:stretch>
        </p:blipFill>
        <p:spPr bwMode="auto">
          <a:xfrm rot="250226">
            <a:off x="5852990" y="4501932"/>
            <a:ext cx="954877" cy="395040"/>
          </a:xfrm>
          <a:prstGeom prst="rect">
            <a:avLst/>
          </a:prstGeom>
          <a:noFill/>
          <a:ln w="9525">
            <a:noFill/>
            <a:miter lim="800000"/>
            <a:headEnd/>
            <a:tailEnd/>
          </a:ln>
        </p:spPr>
      </p:pic>
      <p:pic>
        <p:nvPicPr>
          <p:cNvPr id="24" name="Picture 74" descr="别墅"/>
          <p:cNvPicPr>
            <a:picLocks noChangeAspect="1" noChangeArrowheads="1"/>
          </p:cNvPicPr>
          <p:nvPr/>
        </p:nvPicPr>
        <p:blipFill>
          <a:blip r:embed="rId3" cstate="print"/>
          <a:srcRect/>
          <a:stretch>
            <a:fillRect/>
          </a:stretch>
        </p:blipFill>
        <p:spPr bwMode="auto">
          <a:xfrm rot="250226">
            <a:off x="5288062" y="4612543"/>
            <a:ext cx="954878" cy="389115"/>
          </a:xfrm>
          <a:prstGeom prst="rect">
            <a:avLst/>
          </a:prstGeom>
          <a:noFill/>
          <a:ln w="9525">
            <a:noFill/>
            <a:miter lim="800000"/>
            <a:headEnd/>
            <a:tailEnd/>
          </a:ln>
        </p:spPr>
      </p:pic>
      <p:pic>
        <p:nvPicPr>
          <p:cNvPr id="25" name="Picture 72" descr="别墅"/>
          <p:cNvPicPr>
            <a:picLocks noChangeAspect="1" noChangeArrowheads="1"/>
          </p:cNvPicPr>
          <p:nvPr/>
        </p:nvPicPr>
        <p:blipFill>
          <a:blip r:embed="rId2" cstate="print"/>
          <a:srcRect/>
          <a:stretch>
            <a:fillRect/>
          </a:stretch>
        </p:blipFill>
        <p:spPr bwMode="auto">
          <a:xfrm rot="250226">
            <a:off x="6724544" y="4729081"/>
            <a:ext cx="956544" cy="393064"/>
          </a:xfrm>
          <a:prstGeom prst="rect">
            <a:avLst/>
          </a:prstGeom>
          <a:noFill/>
          <a:ln w="9525">
            <a:noFill/>
            <a:miter lim="800000"/>
            <a:headEnd/>
            <a:tailEnd/>
          </a:ln>
        </p:spPr>
      </p:pic>
      <p:pic>
        <p:nvPicPr>
          <p:cNvPr id="26" name="Picture 73" descr="别墅"/>
          <p:cNvPicPr>
            <a:picLocks noChangeAspect="1" noChangeArrowheads="1"/>
          </p:cNvPicPr>
          <p:nvPr/>
        </p:nvPicPr>
        <p:blipFill>
          <a:blip r:embed="rId2" cstate="print"/>
          <a:srcRect/>
          <a:stretch>
            <a:fillRect/>
          </a:stretch>
        </p:blipFill>
        <p:spPr bwMode="auto">
          <a:xfrm rot="250226">
            <a:off x="6154617" y="4835742"/>
            <a:ext cx="954878" cy="393064"/>
          </a:xfrm>
          <a:prstGeom prst="rect">
            <a:avLst/>
          </a:prstGeom>
          <a:noFill/>
          <a:ln w="9525">
            <a:noFill/>
            <a:miter lim="800000"/>
            <a:headEnd/>
            <a:tailEnd/>
          </a:ln>
        </p:spPr>
      </p:pic>
      <p:pic>
        <p:nvPicPr>
          <p:cNvPr id="27" name="Picture 74" descr="别墅"/>
          <p:cNvPicPr>
            <a:picLocks noChangeAspect="1" noChangeArrowheads="1"/>
          </p:cNvPicPr>
          <p:nvPr/>
        </p:nvPicPr>
        <p:blipFill>
          <a:blip r:embed="rId3" cstate="print"/>
          <a:srcRect/>
          <a:stretch>
            <a:fillRect/>
          </a:stretch>
        </p:blipFill>
        <p:spPr bwMode="auto">
          <a:xfrm rot="250226">
            <a:off x="5588023" y="4946353"/>
            <a:ext cx="956544" cy="389114"/>
          </a:xfrm>
          <a:prstGeom prst="rect">
            <a:avLst/>
          </a:prstGeom>
          <a:noFill/>
          <a:ln w="9525">
            <a:noFill/>
            <a:miter lim="800000"/>
            <a:headEnd/>
            <a:tailEnd/>
          </a:ln>
        </p:spPr>
      </p:pic>
      <p:pic>
        <p:nvPicPr>
          <p:cNvPr id="28" name="Picture 311" descr="图片5"/>
          <p:cNvPicPr>
            <a:picLocks noChangeAspect="1" noChangeArrowheads="1"/>
          </p:cNvPicPr>
          <p:nvPr/>
        </p:nvPicPr>
        <p:blipFill>
          <a:blip r:embed="rId4" cstate="print"/>
          <a:srcRect/>
          <a:stretch>
            <a:fillRect/>
          </a:stretch>
        </p:blipFill>
        <p:spPr bwMode="auto">
          <a:xfrm>
            <a:off x="5061424" y="2949424"/>
            <a:ext cx="314960" cy="272578"/>
          </a:xfrm>
          <a:prstGeom prst="rect">
            <a:avLst/>
          </a:prstGeom>
          <a:noFill/>
          <a:effectLst>
            <a:outerShdw dist="35921" dir="2700000" algn="ctr" rotWithShape="0">
              <a:srgbClr val="CCCCFF">
                <a:alpha val="50000"/>
              </a:srgbClr>
            </a:outerShdw>
          </a:effectLst>
          <a:extLst/>
        </p:spPr>
      </p:pic>
      <p:cxnSp>
        <p:nvCxnSpPr>
          <p:cNvPr id="29" name="Straight Connector 506"/>
          <p:cNvCxnSpPr>
            <a:cxnSpLocks noChangeShapeType="1"/>
            <a:endCxn id="28" idx="0"/>
          </p:cNvCxnSpPr>
          <p:nvPr/>
        </p:nvCxnSpPr>
        <p:spPr bwMode="auto">
          <a:xfrm flipH="1">
            <a:off x="5218904" y="2541919"/>
            <a:ext cx="1810" cy="407505"/>
          </a:xfrm>
          <a:prstGeom prst="line">
            <a:avLst/>
          </a:prstGeom>
          <a:noFill/>
          <a:ln w="28575">
            <a:solidFill>
              <a:schemeClr val="accent2"/>
            </a:solidFill>
            <a:round/>
            <a:headEnd/>
            <a:tailEnd/>
          </a:ln>
        </p:spPr>
      </p:cxnSp>
      <p:cxnSp>
        <p:nvCxnSpPr>
          <p:cNvPr id="30" name="Straight Connector 528"/>
          <p:cNvCxnSpPr>
            <a:cxnSpLocks noChangeShapeType="1"/>
          </p:cNvCxnSpPr>
          <p:nvPr/>
        </p:nvCxnSpPr>
        <p:spPr bwMode="auto">
          <a:xfrm flipH="1">
            <a:off x="2176796" y="3160771"/>
            <a:ext cx="2807972" cy="748601"/>
          </a:xfrm>
          <a:prstGeom prst="line">
            <a:avLst/>
          </a:prstGeom>
          <a:noFill/>
          <a:ln w="9525">
            <a:solidFill>
              <a:schemeClr val="accent2"/>
            </a:solidFill>
            <a:round/>
            <a:headEnd/>
            <a:tailEnd/>
          </a:ln>
        </p:spPr>
      </p:cxnSp>
      <p:cxnSp>
        <p:nvCxnSpPr>
          <p:cNvPr id="31" name="Straight Connector 548"/>
          <p:cNvCxnSpPr>
            <a:cxnSpLocks noChangeShapeType="1"/>
          </p:cNvCxnSpPr>
          <p:nvPr/>
        </p:nvCxnSpPr>
        <p:spPr bwMode="auto">
          <a:xfrm flipH="1">
            <a:off x="3329981" y="3129168"/>
            <a:ext cx="1778104" cy="474048"/>
          </a:xfrm>
          <a:prstGeom prst="line">
            <a:avLst/>
          </a:prstGeom>
          <a:noFill/>
          <a:ln w="28575">
            <a:solidFill>
              <a:schemeClr val="accent2"/>
            </a:solidFill>
            <a:round/>
            <a:headEnd/>
            <a:tailEnd/>
          </a:ln>
        </p:spPr>
      </p:cxnSp>
      <p:cxnSp>
        <p:nvCxnSpPr>
          <p:cNvPr id="32" name="Straight Connector 595"/>
          <p:cNvCxnSpPr>
            <a:cxnSpLocks noChangeShapeType="1"/>
          </p:cNvCxnSpPr>
          <p:nvPr/>
        </p:nvCxnSpPr>
        <p:spPr bwMode="auto">
          <a:xfrm flipH="1" flipV="1">
            <a:off x="3239992" y="3237804"/>
            <a:ext cx="493270" cy="250851"/>
          </a:xfrm>
          <a:prstGeom prst="line">
            <a:avLst/>
          </a:prstGeom>
          <a:noFill/>
          <a:ln w="28575">
            <a:solidFill>
              <a:schemeClr val="accent2"/>
            </a:solidFill>
            <a:round/>
            <a:headEnd/>
            <a:tailEnd/>
          </a:ln>
        </p:spPr>
      </p:cxnSp>
      <p:cxnSp>
        <p:nvCxnSpPr>
          <p:cNvPr id="33" name="Straight Connector 674"/>
          <p:cNvCxnSpPr>
            <a:cxnSpLocks noChangeShapeType="1"/>
          </p:cNvCxnSpPr>
          <p:nvPr/>
        </p:nvCxnSpPr>
        <p:spPr bwMode="auto">
          <a:xfrm flipH="1" flipV="1">
            <a:off x="3369976" y="3595316"/>
            <a:ext cx="866555" cy="519477"/>
          </a:xfrm>
          <a:prstGeom prst="line">
            <a:avLst/>
          </a:prstGeom>
          <a:noFill/>
          <a:ln w="28575">
            <a:solidFill>
              <a:schemeClr val="accent2"/>
            </a:solidFill>
            <a:round/>
            <a:headEnd/>
            <a:tailEnd/>
          </a:ln>
        </p:spPr>
      </p:cxnSp>
      <p:cxnSp>
        <p:nvCxnSpPr>
          <p:cNvPr id="34" name="Straight Connector 676"/>
          <p:cNvCxnSpPr>
            <a:cxnSpLocks noChangeShapeType="1"/>
          </p:cNvCxnSpPr>
          <p:nvPr/>
        </p:nvCxnSpPr>
        <p:spPr bwMode="auto">
          <a:xfrm flipH="1">
            <a:off x="2335108" y="4114793"/>
            <a:ext cx="1901423" cy="432570"/>
          </a:xfrm>
          <a:prstGeom prst="line">
            <a:avLst/>
          </a:prstGeom>
          <a:noFill/>
          <a:ln w="9525">
            <a:solidFill>
              <a:schemeClr val="accent2"/>
            </a:solidFill>
            <a:round/>
            <a:headEnd/>
            <a:tailEnd/>
          </a:ln>
        </p:spPr>
      </p:cxnSp>
      <p:cxnSp>
        <p:nvCxnSpPr>
          <p:cNvPr id="35" name="Straight Connector 678"/>
          <p:cNvCxnSpPr>
            <a:cxnSpLocks noChangeShapeType="1"/>
          </p:cNvCxnSpPr>
          <p:nvPr/>
        </p:nvCxnSpPr>
        <p:spPr bwMode="auto">
          <a:xfrm flipH="1">
            <a:off x="2298446" y="4069364"/>
            <a:ext cx="1879758" cy="438495"/>
          </a:xfrm>
          <a:prstGeom prst="line">
            <a:avLst/>
          </a:prstGeom>
          <a:noFill/>
          <a:ln w="9525">
            <a:solidFill>
              <a:schemeClr val="accent2"/>
            </a:solidFill>
            <a:round/>
            <a:headEnd/>
            <a:tailEnd/>
          </a:ln>
        </p:spPr>
      </p:cxnSp>
      <p:cxnSp>
        <p:nvCxnSpPr>
          <p:cNvPr id="36" name="Straight Connector 690"/>
          <p:cNvCxnSpPr>
            <a:cxnSpLocks noChangeShapeType="1"/>
          </p:cNvCxnSpPr>
          <p:nvPr/>
        </p:nvCxnSpPr>
        <p:spPr bwMode="auto">
          <a:xfrm rot="600000" flipH="1" flipV="1">
            <a:off x="2326776" y="4567114"/>
            <a:ext cx="171644" cy="53330"/>
          </a:xfrm>
          <a:prstGeom prst="line">
            <a:avLst/>
          </a:prstGeom>
          <a:noFill/>
          <a:ln w="9525">
            <a:solidFill>
              <a:schemeClr val="accent2"/>
            </a:solidFill>
            <a:round/>
            <a:headEnd/>
            <a:tailEnd/>
          </a:ln>
        </p:spPr>
      </p:cxnSp>
      <p:cxnSp>
        <p:nvCxnSpPr>
          <p:cNvPr id="37" name="Straight Connector 692"/>
          <p:cNvCxnSpPr>
            <a:cxnSpLocks noChangeShapeType="1"/>
          </p:cNvCxnSpPr>
          <p:nvPr/>
        </p:nvCxnSpPr>
        <p:spPr bwMode="auto">
          <a:xfrm rot="600000" flipH="1" flipV="1">
            <a:off x="2660067" y="4474279"/>
            <a:ext cx="173311" cy="53331"/>
          </a:xfrm>
          <a:prstGeom prst="line">
            <a:avLst/>
          </a:prstGeom>
          <a:noFill/>
          <a:ln w="9525">
            <a:solidFill>
              <a:schemeClr val="accent2"/>
            </a:solidFill>
            <a:round/>
            <a:headEnd/>
            <a:tailEnd/>
          </a:ln>
        </p:spPr>
      </p:cxnSp>
      <p:cxnSp>
        <p:nvCxnSpPr>
          <p:cNvPr id="38" name="Straight Connector 693"/>
          <p:cNvCxnSpPr>
            <a:cxnSpLocks noChangeShapeType="1"/>
          </p:cNvCxnSpPr>
          <p:nvPr/>
        </p:nvCxnSpPr>
        <p:spPr bwMode="auto">
          <a:xfrm rot="600000" flipH="1" flipV="1">
            <a:off x="3128340" y="4391321"/>
            <a:ext cx="171645" cy="53331"/>
          </a:xfrm>
          <a:prstGeom prst="line">
            <a:avLst/>
          </a:prstGeom>
          <a:noFill/>
          <a:ln w="9525">
            <a:solidFill>
              <a:schemeClr val="accent2"/>
            </a:solidFill>
            <a:round/>
            <a:headEnd/>
            <a:tailEnd/>
          </a:ln>
        </p:spPr>
      </p:cxnSp>
      <p:cxnSp>
        <p:nvCxnSpPr>
          <p:cNvPr id="39" name="Straight Connector 694"/>
          <p:cNvCxnSpPr>
            <a:cxnSpLocks noChangeShapeType="1"/>
          </p:cNvCxnSpPr>
          <p:nvPr/>
        </p:nvCxnSpPr>
        <p:spPr bwMode="auto">
          <a:xfrm rot="600000" flipH="1" flipV="1">
            <a:off x="2148465" y="4444652"/>
            <a:ext cx="171645" cy="51355"/>
          </a:xfrm>
          <a:prstGeom prst="line">
            <a:avLst/>
          </a:prstGeom>
          <a:noFill/>
          <a:ln w="9525">
            <a:solidFill>
              <a:schemeClr val="accent2"/>
            </a:solidFill>
            <a:round/>
            <a:headEnd/>
            <a:tailEnd/>
          </a:ln>
        </p:spPr>
      </p:cxnSp>
      <p:cxnSp>
        <p:nvCxnSpPr>
          <p:cNvPr id="40" name="Straight Connector 695"/>
          <p:cNvCxnSpPr>
            <a:cxnSpLocks noChangeShapeType="1"/>
          </p:cNvCxnSpPr>
          <p:nvPr/>
        </p:nvCxnSpPr>
        <p:spPr bwMode="auto">
          <a:xfrm rot="600000" flipH="1" flipV="1">
            <a:off x="2423431" y="4391321"/>
            <a:ext cx="171644" cy="53331"/>
          </a:xfrm>
          <a:prstGeom prst="line">
            <a:avLst/>
          </a:prstGeom>
          <a:noFill/>
          <a:ln w="9525">
            <a:solidFill>
              <a:schemeClr val="accent2"/>
            </a:solidFill>
            <a:round/>
            <a:headEnd/>
            <a:tailEnd/>
          </a:ln>
        </p:spPr>
      </p:cxnSp>
      <p:cxnSp>
        <p:nvCxnSpPr>
          <p:cNvPr id="41" name="Straight Connector 696"/>
          <p:cNvCxnSpPr>
            <a:cxnSpLocks noChangeShapeType="1"/>
          </p:cNvCxnSpPr>
          <p:nvPr/>
        </p:nvCxnSpPr>
        <p:spPr bwMode="auto">
          <a:xfrm rot="600000" flipH="1" flipV="1">
            <a:off x="2878372" y="4264908"/>
            <a:ext cx="173311" cy="51355"/>
          </a:xfrm>
          <a:prstGeom prst="line">
            <a:avLst/>
          </a:prstGeom>
          <a:noFill/>
          <a:ln w="9525">
            <a:solidFill>
              <a:schemeClr val="accent2"/>
            </a:solidFill>
            <a:round/>
            <a:headEnd/>
            <a:tailEnd/>
          </a:ln>
        </p:spPr>
      </p:cxnSp>
      <p:cxnSp>
        <p:nvCxnSpPr>
          <p:cNvPr id="42" name="Straight Connector 699"/>
          <p:cNvCxnSpPr>
            <a:cxnSpLocks noChangeShapeType="1"/>
          </p:cNvCxnSpPr>
          <p:nvPr/>
        </p:nvCxnSpPr>
        <p:spPr bwMode="auto">
          <a:xfrm>
            <a:off x="5219738" y="3222002"/>
            <a:ext cx="4999" cy="1054757"/>
          </a:xfrm>
          <a:prstGeom prst="line">
            <a:avLst/>
          </a:prstGeom>
          <a:noFill/>
          <a:ln w="28575">
            <a:solidFill>
              <a:schemeClr val="accent2"/>
            </a:solidFill>
            <a:round/>
            <a:headEnd/>
            <a:tailEnd/>
          </a:ln>
        </p:spPr>
      </p:cxnSp>
      <p:cxnSp>
        <p:nvCxnSpPr>
          <p:cNvPr id="43" name="Straight Connector 702"/>
          <p:cNvCxnSpPr/>
          <p:nvPr/>
        </p:nvCxnSpPr>
        <p:spPr bwMode="auto">
          <a:xfrm flipH="1">
            <a:off x="4704804" y="4416999"/>
            <a:ext cx="466607" cy="359487"/>
          </a:xfrm>
          <a:prstGeom prst="line">
            <a:avLst/>
          </a:prstGeom>
          <a:noFill/>
          <a:ln>
            <a:solidFill>
              <a:schemeClr val="bg1">
                <a:lumMod val="50000"/>
              </a:schemeClr>
            </a:solidFill>
            <a:headEnd type="none" w="med" len="med"/>
            <a:tailEnd type="none" w="med" len="med"/>
          </a:ln>
          <a:effectLst/>
          <a:extLst/>
        </p:spPr>
      </p:cxnSp>
      <p:cxnSp>
        <p:nvCxnSpPr>
          <p:cNvPr id="44" name="Straight Connector 703"/>
          <p:cNvCxnSpPr/>
          <p:nvPr/>
        </p:nvCxnSpPr>
        <p:spPr bwMode="auto">
          <a:xfrm flipH="1">
            <a:off x="4704804" y="4359718"/>
            <a:ext cx="466607" cy="359487"/>
          </a:xfrm>
          <a:prstGeom prst="line">
            <a:avLst/>
          </a:prstGeom>
          <a:noFill/>
          <a:ln>
            <a:solidFill>
              <a:schemeClr val="bg1">
                <a:lumMod val="50000"/>
              </a:schemeClr>
            </a:solidFill>
            <a:headEnd type="none" w="med" len="med"/>
            <a:tailEnd type="none" w="med" len="med"/>
          </a:ln>
          <a:effectLst/>
          <a:extLst/>
        </p:spPr>
      </p:cxnSp>
      <p:pic>
        <p:nvPicPr>
          <p:cNvPr id="45" name="Picture 31" descr="商务大厦"/>
          <p:cNvPicPr>
            <a:picLocks noChangeAspect="1" noChangeArrowheads="1"/>
          </p:cNvPicPr>
          <p:nvPr/>
        </p:nvPicPr>
        <p:blipFill>
          <a:blip r:embed="rId5" cstate="print"/>
          <a:srcRect/>
          <a:stretch>
            <a:fillRect/>
          </a:stretch>
        </p:blipFill>
        <p:spPr bwMode="auto">
          <a:xfrm>
            <a:off x="4201535" y="4482180"/>
            <a:ext cx="858224" cy="713048"/>
          </a:xfrm>
          <a:prstGeom prst="rect">
            <a:avLst/>
          </a:prstGeom>
          <a:noFill/>
          <a:effectLst>
            <a:outerShdw dist="35921" dir="2700000" algn="ctr" rotWithShape="0">
              <a:srgbClr val="FFFFFF">
                <a:alpha val="50000"/>
              </a:srgbClr>
            </a:outerShdw>
          </a:effectLst>
          <a:extLst/>
        </p:spPr>
      </p:pic>
      <p:pic>
        <p:nvPicPr>
          <p:cNvPr id="46" name="Picture 37" descr="公寓"/>
          <p:cNvPicPr>
            <a:picLocks noChangeAspect="1" noChangeArrowheads="1"/>
          </p:cNvPicPr>
          <p:nvPr/>
        </p:nvPicPr>
        <p:blipFill>
          <a:blip r:embed="rId6" cstate="print"/>
          <a:srcRect/>
          <a:stretch>
            <a:fillRect/>
          </a:stretch>
        </p:blipFill>
        <p:spPr bwMode="auto">
          <a:xfrm>
            <a:off x="5043094" y="4685626"/>
            <a:ext cx="793231" cy="843410"/>
          </a:xfrm>
          <a:prstGeom prst="rect">
            <a:avLst/>
          </a:prstGeom>
          <a:noFill/>
          <a:effectLst>
            <a:outerShdw dist="35921" dir="2700000" algn="ctr" rotWithShape="0">
              <a:srgbClr val="FFFFFF"/>
            </a:outerShdw>
          </a:effectLst>
          <a:extLst/>
        </p:spPr>
      </p:pic>
      <p:cxnSp>
        <p:nvCxnSpPr>
          <p:cNvPr id="47" name="Straight Connector 717"/>
          <p:cNvCxnSpPr>
            <a:stCxn id="46" idx="0"/>
            <a:endCxn id="49" idx="2"/>
          </p:cNvCxnSpPr>
          <p:nvPr/>
        </p:nvCxnSpPr>
        <p:spPr bwMode="auto">
          <a:xfrm flipH="1" flipV="1">
            <a:off x="5224737" y="4488106"/>
            <a:ext cx="214973" cy="197520"/>
          </a:xfrm>
          <a:prstGeom prst="line">
            <a:avLst/>
          </a:prstGeom>
          <a:noFill/>
          <a:ln>
            <a:solidFill>
              <a:schemeClr val="bg1">
                <a:lumMod val="50000"/>
              </a:schemeClr>
            </a:solidFill>
            <a:headEnd type="none" w="med" len="med"/>
            <a:tailEnd type="none" w="med" len="med"/>
          </a:ln>
          <a:effectLst/>
          <a:extLst/>
        </p:spPr>
      </p:cxnSp>
      <p:cxnSp>
        <p:nvCxnSpPr>
          <p:cNvPr id="48" name="Straight Connector 722"/>
          <p:cNvCxnSpPr/>
          <p:nvPr/>
        </p:nvCxnSpPr>
        <p:spPr bwMode="auto">
          <a:xfrm flipH="1" flipV="1">
            <a:off x="5281396" y="4476255"/>
            <a:ext cx="239969" cy="199495"/>
          </a:xfrm>
          <a:prstGeom prst="line">
            <a:avLst/>
          </a:prstGeom>
          <a:noFill/>
          <a:ln>
            <a:solidFill>
              <a:schemeClr val="bg1">
                <a:lumMod val="50000"/>
              </a:schemeClr>
            </a:solidFill>
            <a:headEnd type="none" w="med" len="med"/>
            <a:tailEnd type="none" w="med" len="med"/>
          </a:ln>
          <a:effectLst/>
          <a:extLst/>
        </p:spPr>
      </p:cxnSp>
      <p:pic>
        <p:nvPicPr>
          <p:cNvPr id="49" name="Picture 311" descr="图片5"/>
          <p:cNvPicPr>
            <a:picLocks noChangeAspect="1" noChangeArrowheads="1"/>
          </p:cNvPicPr>
          <p:nvPr/>
        </p:nvPicPr>
        <p:blipFill>
          <a:blip r:embed="rId7" cstate="print"/>
          <a:srcRect/>
          <a:stretch>
            <a:fillRect/>
          </a:stretch>
        </p:blipFill>
        <p:spPr bwMode="auto">
          <a:xfrm>
            <a:off x="5103086" y="4276759"/>
            <a:ext cx="243302" cy="211347"/>
          </a:xfrm>
          <a:prstGeom prst="rect">
            <a:avLst/>
          </a:prstGeom>
          <a:noFill/>
          <a:effectLst>
            <a:outerShdw dist="35921" dir="2700000" algn="ctr" rotWithShape="0">
              <a:srgbClr val="CCCCFF">
                <a:alpha val="50000"/>
              </a:srgbClr>
            </a:outerShdw>
          </a:effectLst>
          <a:extLst/>
        </p:spPr>
      </p:pic>
      <p:cxnSp>
        <p:nvCxnSpPr>
          <p:cNvPr id="50" name="Straight Connector 726"/>
          <p:cNvCxnSpPr>
            <a:cxnSpLocks noChangeShapeType="1"/>
          </p:cNvCxnSpPr>
          <p:nvPr/>
        </p:nvCxnSpPr>
        <p:spPr bwMode="auto">
          <a:xfrm>
            <a:off x="5639684" y="2447723"/>
            <a:ext cx="1334828" cy="456272"/>
          </a:xfrm>
          <a:prstGeom prst="line">
            <a:avLst/>
          </a:prstGeom>
          <a:noFill/>
          <a:ln w="28575">
            <a:solidFill>
              <a:schemeClr val="accent2"/>
            </a:solidFill>
            <a:round/>
            <a:headEnd/>
            <a:tailEnd/>
          </a:ln>
        </p:spPr>
      </p:cxnSp>
      <p:pic>
        <p:nvPicPr>
          <p:cNvPr id="51" name="Picture 8" descr="OLT"/>
          <p:cNvPicPr>
            <a:picLocks noChangeAspect="1" noChangeArrowheads="1"/>
          </p:cNvPicPr>
          <p:nvPr/>
        </p:nvPicPr>
        <p:blipFill>
          <a:blip r:embed="rId8" cstate="print"/>
          <a:srcRect/>
          <a:stretch>
            <a:fillRect/>
          </a:stretch>
        </p:blipFill>
        <p:spPr bwMode="auto">
          <a:xfrm>
            <a:off x="4424840" y="2096137"/>
            <a:ext cx="1591463" cy="508031"/>
          </a:xfrm>
          <a:prstGeom prst="rect">
            <a:avLst/>
          </a:prstGeom>
          <a:noFill/>
          <a:effectLst>
            <a:outerShdw dist="35921" dir="2700000" algn="ctr" rotWithShape="0">
              <a:srgbClr val="FFFFFF"/>
            </a:outerShdw>
          </a:effectLst>
          <a:extLst/>
        </p:spPr>
      </p:pic>
      <p:pic>
        <p:nvPicPr>
          <p:cNvPr id="52" name="Picture 9" descr="OLT"/>
          <p:cNvPicPr>
            <a:picLocks noChangeAspect="1" noChangeArrowheads="1"/>
          </p:cNvPicPr>
          <p:nvPr/>
        </p:nvPicPr>
        <p:blipFill>
          <a:blip r:embed="rId8" cstate="print"/>
          <a:srcRect/>
          <a:stretch>
            <a:fillRect/>
          </a:stretch>
        </p:blipFill>
        <p:spPr bwMode="auto">
          <a:xfrm>
            <a:off x="4424840" y="1951948"/>
            <a:ext cx="1591463" cy="515527"/>
          </a:xfrm>
          <a:prstGeom prst="rect">
            <a:avLst/>
          </a:prstGeom>
          <a:noFill/>
          <a:effectLst>
            <a:outerShdw dist="35921" dir="2700000" algn="ctr" rotWithShape="0">
              <a:srgbClr val="FFFFFF"/>
            </a:outerShdw>
          </a:effectLst>
          <a:extLst/>
        </p:spPr>
      </p:pic>
      <p:sp>
        <p:nvSpPr>
          <p:cNvPr id="53" name="Line 69"/>
          <p:cNvSpPr>
            <a:spLocks noChangeShapeType="1"/>
          </p:cNvSpPr>
          <p:nvPr/>
        </p:nvSpPr>
        <p:spPr bwMode="auto">
          <a:xfrm flipV="1">
            <a:off x="8727620" y="3944925"/>
            <a:ext cx="911550" cy="165917"/>
          </a:xfrm>
          <a:prstGeom prst="line">
            <a:avLst/>
          </a:prstGeom>
          <a:noFill/>
          <a:ln w="19050">
            <a:solidFill>
              <a:srgbClr val="FF9900"/>
            </a:solidFill>
            <a:round/>
            <a:headEnd/>
            <a:tailEnd/>
          </a:ln>
          <a:effectLst/>
          <a:extLst/>
        </p:spPr>
        <p:txBody>
          <a:bodyPr lIns="92664" tIns="46332" rIns="92664" bIns="46332" anchor="ctr">
            <a:spAutoFit/>
          </a:bodyPr>
          <a:lstStyle/>
          <a:p>
            <a:pPr fontAlgn="ctr">
              <a:spcBef>
                <a:spcPts val="0"/>
              </a:spcBef>
              <a:spcAft>
                <a:spcPts val="0"/>
              </a:spcAft>
              <a:buClr>
                <a:srgbClr val="CC9900"/>
              </a:buClr>
              <a:buFont typeface="Wingdings" pitchFamily="2" charset="2"/>
              <a:buNone/>
              <a:defRPr/>
            </a:pPr>
            <a:endParaRPr lang="en-US" sz="1600" b="1" kern="0" dirty="0">
              <a:solidFill>
                <a:sysClr val="windowText" lastClr="000000"/>
              </a:solidFill>
              <a:latin typeface="+mn-lt"/>
              <a:ea typeface="华文细黑"/>
            </a:endParaRPr>
          </a:p>
        </p:txBody>
      </p:sp>
      <p:sp>
        <p:nvSpPr>
          <p:cNvPr id="54" name="Line 79"/>
          <p:cNvSpPr>
            <a:spLocks noChangeShapeType="1"/>
          </p:cNvSpPr>
          <p:nvPr/>
        </p:nvSpPr>
        <p:spPr bwMode="auto">
          <a:xfrm flipV="1">
            <a:off x="7834401" y="2941523"/>
            <a:ext cx="831560" cy="181718"/>
          </a:xfrm>
          <a:prstGeom prst="line">
            <a:avLst/>
          </a:prstGeom>
          <a:noFill/>
          <a:ln w="9525">
            <a:solidFill>
              <a:srgbClr val="FF9900"/>
            </a:solidFill>
            <a:round/>
            <a:headEnd/>
            <a:tailEnd/>
          </a:ln>
          <a:effectLst/>
          <a:extLst/>
        </p:spPr>
        <p:txBody>
          <a:bodyPr lIns="92664" tIns="46332" rIns="92664" bIns="46332" anchor="ctr">
            <a:spAutoFit/>
          </a:bodyPr>
          <a:lstStyle/>
          <a:p>
            <a:pPr fontAlgn="ctr">
              <a:spcBef>
                <a:spcPts val="0"/>
              </a:spcBef>
              <a:spcAft>
                <a:spcPts val="0"/>
              </a:spcAft>
              <a:buClr>
                <a:srgbClr val="CC9900"/>
              </a:buClr>
              <a:buFont typeface="Wingdings" pitchFamily="2" charset="2"/>
              <a:buNone/>
              <a:defRPr/>
            </a:pPr>
            <a:endParaRPr lang="en-US" sz="1600" b="1" kern="0" dirty="0">
              <a:solidFill>
                <a:sysClr val="windowText" lastClr="000000"/>
              </a:solidFill>
              <a:latin typeface="+mn-lt"/>
              <a:ea typeface="华文细黑"/>
            </a:endParaRPr>
          </a:p>
        </p:txBody>
      </p:sp>
      <p:sp>
        <p:nvSpPr>
          <p:cNvPr id="55" name="Line 80"/>
          <p:cNvSpPr>
            <a:spLocks noChangeShapeType="1"/>
          </p:cNvSpPr>
          <p:nvPr/>
        </p:nvSpPr>
        <p:spPr bwMode="auto">
          <a:xfrm>
            <a:off x="8429325" y="2815111"/>
            <a:ext cx="239969" cy="128389"/>
          </a:xfrm>
          <a:prstGeom prst="line">
            <a:avLst/>
          </a:prstGeom>
          <a:noFill/>
          <a:ln w="9525">
            <a:solidFill>
              <a:srgbClr val="FF9900"/>
            </a:solidFill>
            <a:round/>
            <a:headEnd/>
            <a:tailEnd/>
          </a:ln>
          <a:effectLst/>
          <a:extLst/>
        </p:spPr>
        <p:txBody>
          <a:bodyPr lIns="92664" tIns="46332" rIns="92664" bIns="46332" anchor="ctr">
            <a:spAutoFit/>
          </a:bodyPr>
          <a:lstStyle/>
          <a:p>
            <a:pPr fontAlgn="ctr">
              <a:spcBef>
                <a:spcPts val="0"/>
              </a:spcBef>
              <a:spcAft>
                <a:spcPts val="0"/>
              </a:spcAft>
              <a:buClr>
                <a:srgbClr val="CC9900"/>
              </a:buClr>
              <a:buFont typeface="Wingdings" pitchFamily="2" charset="2"/>
              <a:buNone/>
              <a:defRPr/>
            </a:pPr>
            <a:endParaRPr lang="en-US" sz="1600" b="1" kern="0" dirty="0">
              <a:solidFill>
                <a:sysClr val="windowText" lastClr="000000"/>
              </a:solidFill>
              <a:latin typeface="+mn-lt"/>
              <a:ea typeface="华文细黑"/>
            </a:endParaRPr>
          </a:p>
        </p:txBody>
      </p:sp>
      <p:sp>
        <p:nvSpPr>
          <p:cNvPr id="56" name="Line 82"/>
          <p:cNvSpPr>
            <a:spLocks noChangeShapeType="1"/>
          </p:cNvSpPr>
          <p:nvPr/>
        </p:nvSpPr>
        <p:spPr bwMode="auto">
          <a:xfrm>
            <a:off x="6962847" y="2900045"/>
            <a:ext cx="3169593" cy="1127839"/>
          </a:xfrm>
          <a:prstGeom prst="line">
            <a:avLst/>
          </a:prstGeom>
          <a:noFill/>
          <a:ln w="19050">
            <a:solidFill>
              <a:srgbClr val="FF9900"/>
            </a:solidFill>
            <a:round/>
            <a:headEnd/>
            <a:tailEnd/>
          </a:ln>
          <a:effectLst/>
          <a:extLst/>
        </p:spPr>
        <p:txBody>
          <a:bodyPr lIns="92664" tIns="46332" rIns="92664" bIns="46332" anchor="ctr">
            <a:spAutoFit/>
          </a:bodyPr>
          <a:lstStyle/>
          <a:p>
            <a:pPr fontAlgn="ctr">
              <a:spcBef>
                <a:spcPts val="0"/>
              </a:spcBef>
              <a:spcAft>
                <a:spcPts val="0"/>
              </a:spcAft>
              <a:buClr>
                <a:srgbClr val="CC9900"/>
              </a:buClr>
              <a:buFont typeface="Wingdings" pitchFamily="2" charset="2"/>
              <a:buNone/>
              <a:defRPr/>
            </a:pPr>
            <a:endParaRPr lang="en-US" sz="1600" b="1" kern="0" dirty="0">
              <a:solidFill>
                <a:sysClr val="windowText" lastClr="000000"/>
              </a:solidFill>
              <a:latin typeface="+mn-lt"/>
              <a:ea typeface="华文细黑"/>
            </a:endParaRPr>
          </a:p>
        </p:txBody>
      </p:sp>
      <p:sp>
        <p:nvSpPr>
          <p:cNvPr id="57" name="Line 83"/>
          <p:cNvSpPr>
            <a:spLocks noChangeShapeType="1"/>
          </p:cNvSpPr>
          <p:nvPr/>
        </p:nvSpPr>
        <p:spPr bwMode="auto">
          <a:xfrm>
            <a:off x="7019507" y="2872392"/>
            <a:ext cx="804896" cy="250850"/>
          </a:xfrm>
          <a:prstGeom prst="line">
            <a:avLst/>
          </a:prstGeom>
          <a:noFill/>
          <a:ln w="9525">
            <a:solidFill>
              <a:srgbClr val="FF9900"/>
            </a:solidFill>
            <a:round/>
            <a:headEnd/>
            <a:tailEnd/>
          </a:ln>
          <a:effectLst/>
          <a:extLst/>
        </p:spPr>
        <p:txBody>
          <a:bodyPr lIns="92664" tIns="46332" rIns="92664" bIns="46332" anchor="ctr">
            <a:spAutoFit/>
          </a:bodyPr>
          <a:lstStyle/>
          <a:p>
            <a:pPr fontAlgn="ctr">
              <a:spcBef>
                <a:spcPts val="0"/>
              </a:spcBef>
              <a:spcAft>
                <a:spcPts val="0"/>
              </a:spcAft>
              <a:buClr>
                <a:srgbClr val="CC9900"/>
              </a:buClr>
              <a:buFont typeface="Wingdings" pitchFamily="2" charset="2"/>
              <a:buNone/>
              <a:defRPr/>
            </a:pPr>
            <a:endParaRPr lang="en-US" sz="1600" b="1" kern="0" dirty="0">
              <a:solidFill>
                <a:sysClr val="windowText" lastClr="000000"/>
              </a:solidFill>
              <a:latin typeface="+mn-lt"/>
              <a:ea typeface="华文细黑"/>
            </a:endParaRPr>
          </a:p>
        </p:txBody>
      </p:sp>
      <p:sp>
        <p:nvSpPr>
          <p:cNvPr id="58" name="Line 84"/>
          <p:cNvSpPr>
            <a:spLocks noChangeShapeType="1"/>
          </p:cNvSpPr>
          <p:nvPr/>
        </p:nvSpPr>
        <p:spPr bwMode="auto">
          <a:xfrm>
            <a:off x="6939517" y="2872392"/>
            <a:ext cx="1098192" cy="349610"/>
          </a:xfrm>
          <a:prstGeom prst="line">
            <a:avLst/>
          </a:prstGeom>
          <a:noFill/>
          <a:ln w="9525">
            <a:solidFill>
              <a:srgbClr val="FF9900"/>
            </a:solidFill>
            <a:round/>
            <a:headEnd/>
            <a:tailEnd/>
          </a:ln>
          <a:effectLst/>
          <a:extLst/>
        </p:spPr>
        <p:txBody>
          <a:bodyPr lIns="92664" tIns="46332" rIns="92664" bIns="46332" anchor="ctr">
            <a:spAutoFit/>
          </a:bodyPr>
          <a:lstStyle/>
          <a:p>
            <a:pPr fontAlgn="ctr">
              <a:spcBef>
                <a:spcPts val="0"/>
              </a:spcBef>
              <a:spcAft>
                <a:spcPts val="0"/>
              </a:spcAft>
              <a:buClr>
                <a:srgbClr val="CC9900"/>
              </a:buClr>
              <a:buFont typeface="Wingdings" pitchFamily="2" charset="2"/>
              <a:buNone/>
              <a:defRPr/>
            </a:pPr>
            <a:endParaRPr lang="en-US" sz="1600" b="1" kern="0" dirty="0">
              <a:solidFill>
                <a:sysClr val="windowText" lastClr="000000"/>
              </a:solidFill>
              <a:latin typeface="+mn-lt"/>
              <a:ea typeface="华文细黑"/>
            </a:endParaRPr>
          </a:p>
        </p:txBody>
      </p:sp>
      <p:sp>
        <p:nvSpPr>
          <p:cNvPr id="59" name="Line 216"/>
          <p:cNvSpPr>
            <a:spLocks noChangeShapeType="1"/>
          </p:cNvSpPr>
          <p:nvPr/>
        </p:nvSpPr>
        <p:spPr bwMode="auto">
          <a:xfrm>
            <a:off x="6949516" y="2947450"/>
            <a:ext cx="2714651" cy="997476"/>
          </a:xfrm>
          <a:prstGeom prst="line">
            <a:avLst/>
          </a:prstGeom>
          <a:noFill/>
          <a:ln w="19050">
            <a:solidFill>
              <a:srgbClr val="FF9900"/>
            </a:solidFill>
            <a:round/>
            <a:headEnd/>
            <a:tailEnd/>
          </a:ln>
          <a:effectLst/>
          <a:extLst/>
        </p:spPr>
        <p:txBody>
          <a:bodyPr lIns="92664" tIns="46332" rIns="92664" bIns="46332" anchor="ctr">
            <a:spAutoFit/>
          </a:bodyPr>
          <a:lstStyle/>
          <a:p>
            <a:pPr fontAlgn="ctr">
              <a:spcBef>
                <a:spcPts val="0"/>
              </a:spcBef>
              <a:spcAft>
                <a:spcPts val="0"/>
              </a:spcAft>
              <a:buClr>
                <a:srgbClr val="CC9900"/>
              </a:buClr>
              <a:buFont typeface="Wingdings" pitchFamily="2" charset="2"/>
              <a:buNone/>
              <a:defRPr/>
            </a:pPr>
            <a:endParaRPr lang="en-US" sz="1600" b="1" kern="0" dirty="0">
              <a:solidFill>
                <a:sysClr val="windowText" lastClr="000000"/>
              </a:solidFill>
              <a:latin typeface="+mn-lt"/>
              <a:ea typeface="华文细黑"/>
            </a:endParaRPr>
          </a:p>
        </p:txBody>
      </p:sp>
      <p:sp>
        <p:nvSpPr>
          <p:cNvPr id="60" name="Line 217"/>
          <p:cNvSpPr>
            <a:spLocks noChangeShapeType="1"/>
          </p:cNvSpPr>
          <p:nvPr/>
        </p:nvSpPr>
        <p:spPr bwMode="auto">
          <a:xfrm flipV="1">
            <a:off x="9289215" y="4029860"/>
            <a:ext cx="821561" cy="246899"/>
          </a:xfrm>
          <a:prstGeom prst="line">
            <a:avLst/>
          </a:prstGeom>
          <a:noFill/>
          <a:ln w="19050">
            <a:solidFill>
              <a:srgbClr val="FF9900"/>
            </a:solidFill>
            <a:round/>
            <a:headEnd/>
            <a:tailEnd/>
          </a:ln>
          <a:effectLst/>
          <a:extLst/>
        </p:spPr>
        <p:txBody>
          <a:bodyPr lIns="92664" tIns="46332" rIns="92664" bIns="46332" anchor="ctr">
            <a:spAutoFit/>
          </a:bodyPr>
          <a:lstStyle/>
          <a:p>
            <a:pPr fontAlgn="ctr">
              <a:spcBef>
                <a:spcPts val="0"/>
              </a:spcBef>
              <a:spcAft>
                <a:spcPts val="0"/>
              </a:spcAft>
              <a:buClr>
                <a:srgbClr val="CC9900"/>
              </a:buClr>
              <a:buFont typeface="Wingdings" pitchFamily="2" charset="2"/>
              <a:buNone/>
              <a:defRPr/>
            </a:pPr>
            <a:endParaRPr lang="en-US" sz="1600" b="1" kern="0" dirty="0">
              <a:solidFill>
                <a:sysClr val="windowText" lastClr="000000"/>
              </a:solidFill>
              <a:latin typeface="+mn-lt"/>
              <a:ea typeface="华文细黑"/>
            </a:endParaRPr>
          </a:p>
        </p:txBody>
      </p:sp>
      <p:sp>
        <p:nvSpPr>
          <p:cNvPr id="61" name="Line 225"/>
          <p:cNvSpPr>
            <a:spLocks noChangeShapeType="1"/>
          </p:cNvSpPr>
          <p:nvPr/>
        </p:nvSpPr>
        <p:spPr bwMode="auto">
          <a:xfrm flipV="1">
            <a:off x="8031043" y="2821037"/>
            <a:ext cx="1768107" cy="395040"/>
          </a:xfrm>
          <a:prstGeom prst="line">
            <a:avLst/>
          </a:prstGeom>
          <a:noFill/>
          <a:ln w="9525">
            <a:solidFill>
              <a:srgbClr val="FF9900"/>
            </a:solidFill>
            <a:round/>
            <a:headEnd/>
            <a:tailEnd/>
          </a:ln>
          <a:effectLst/>
          <a:extLst/>
        </p:spPr>
        <p:txBody>
          <a:bodyPr lIns="92664" tIns="46332" rIns="92664" bIns="46332" anchor="ctr">
            <a:spAutoFit/>
          </a:bodyPr>
          <a:lstStyle/>
          <a:p>
            <a:pPr fontAlgn="ctr">
              <a:spcBef>
                <a:spcPts val="0"/>
              </a:spcBef>
              <a:spcAft>
                <a:spcPts val="0"/>
              </a:spcAft>
              <a:buClr>
                <a:srgbClr val="CC9900"/>
              </a:buClr>
              <a:buFont typeface="Wingdings" pitchFamily="2" charset="2"/>
              <a:buNone/>
              <a:defRPr/>
            </a:pPr>
            <a:endParaRPr lang="en-US" sz="1600" b="1" kern="0" dirty="0">
              <a:solidFill>
                <a:sysClr val="windowText" lastClr="000000"/>
              </a:solidFill>
              <a:latin typeface="+mn-lt"/>
              <a:ea typeface="华文细黑"/>
            </a:endParaRPr>
          </a:p>
        </p:txBody>
      </p:sp>
      <p:pic>
        <p:nvPicPr>
          <p:cNvPr id="62" name="Picture 311" descr="图片5"/>
          <p:cNvPicPr>
            <a:picLocks noChangeAspect="1" noChangeArrowheads="1"/>
          </p:cNvPicPr>
          <p:nvPr/>
        </p:nvPicPr>
        <p:blipFill>
          <a:blip r:embed="rId4" cstate="print"/>
          <a:srcRect/>
          <a:stretch>
            <a:fillRect/>
          </a:stretch>
        </p:blipFill>
        <p:spPr bwMode="auto">
          <a:xfrm>
            <a:off x="6822865" y="2757830"/>
            <a:ext cx="314959" cy="272578"/>
          </a:xfrm>
          <a:prstGeom prst="rect">
            <a:avLst/>
          </a:prstGeom>
          <a:noFill/>
          <a:effectLst>
            <a:outerShdw dist="35921" dir="2700000" algn="ctr" rotWithShape="0">
              <a:srgbClr val="CCCCFF">
                <a:alpha val="50000"/>
              </a:srgbClr>
            </a:outerShdw>
          </a:effectLst>
          <a:extLst/>
        </p:spPr>
      </p:pic>
      <p:pic>
        <p:nvPicPr>
          <p:cNvPr id="63" name="Picture 31" descr="商务大厦"/>
          <p:cNvPicPr>
            <a:picLocks noChangeAspect="1" noChangeArrowheads="1"/>
          </p:cNvPicPr>
          <p:nvPr/>
        </p:nvPicPr>
        <p:blipFill>
          <a:blip r:embed="rId5" cstate="print"/>
          <a:srcRect/>
          <a:stretch>
            <a:fillRect/>
          </a:stretch>
        </p:blipFill>
        <p:spPr bwMode="auto">
          <a:xfrm>
            <a:off x="8259347" y="3970604"/>
            <a:ext cx="858223" cy="713047"/>
          </a:xfrm>
          <a:prstGeom prst="rect">
            <a:avLst/>
          </a:prstGeom>
          <a:noFill/>
          <a:effectLst>
            <a:outerShdw dist="35921" dir="2700000" algn="ctr" rotWithShape="0">
              <a:srgbClr val="FFFFFF">
                <a:alpha val="50000"/>
              </a:srgbClr>
            </a:outerShdw>
          </a:effectLst>
          <a:extLst/>
        </p:spPr>
      </p:pic>
      <p:pic>
        <p:nvPicPr>
          <p:cNvPr id="64" name="Picture 160" descr="图片52"/>
          <p:cNvPicPr>
            <a:picLocks noChangeAspect="1" noChangeArrowheads="1"/>
          </p:cNvPicPr>
          <p:nvPr/>
        </p:nvPicPr>
        <p:blipFill>
          <a:blip r:embed="rId9" cstate="print"/>
          <a:srcRect/>
          <a:stretch>
            <a:fillRect/>
          </a:stretch>
        </p:blipFill>
        <p:spPr bwMode="auto">
          <a:xfrm>
            <a:off x="8425993" y="3344464"/>
            <a:ext cx="404947" cy="718973"/>
          </a:xfrm>
          <a:prstGeom prst="rect">
            <a:avLst/>
          </a:prstGeom>
          <a:noFill/>
          <a:ln w="9525">
            <a:noFill/>
            <a:miter lim="800000"/>
            <a:headEnd/>
            <a:tailEnd/>
          </a:ln>
        </p:spPr>
      </p:pic>
      <p:pic>
        <p:nvPicPr>
          <p:cNvPr id="65" name="Picture 161" descr="图片52"/>
          <p:cNvPicPr>
            <a:picLocks noChangeAspect="1" noChangeArrowheads="1"/>
          </p:cNvPicPr>
          <p:nvPr/>
        </p:nvPicPr>
        <p:blipFill>
          <a:blip r:embed="rId10" cstate="print"/>
          <a:srcRect/>
          <a:stretch>
            <a:fillRect/>
          </a:stretch>
        </p:blipFill>
        <p:spPr bwMode="auto">
          <a:xfrm>
            <a:off x="8537644" y="3344464"/>
            <a:ext cx="404948" cy="718973"/>
          </a:xfrm>
          <a:prstGeom prst="rect">
            <a:avLst/>
          </a:prstGeom>
          <a:noFill/>
          <a:ln w="9525">
            <a:noFill/>
            <a:miter lim="800000"/>
            <a:headEnd/>
            <a:tailEnd/>
          </a:ln>
        </p:spPr>
      </p:pic>
      <p:pic>
        <p:nvPicPr>
          <p:cNvPr id="66" name="Picture 31" descr="商务大厦"/>
          <p:cNvPicPr>
            <a:picLocks noChangeAspect="1" noChangeArrowheads="1"/>
          </p:cNvPicPr>
          <p:nvPr/>
        </p:nvPicPr>
        <p:blipFill>
          <a:blip r:embed="rId5" cstate="print"/>
          <a:srcRect/>
          <a:stretch>
            <a:fillRect/>
          </a:stretch>
        </p:blipFill>
        <p:spPr bwMode="auto">
          <a:xfrm>
            <a:off x="8914263" y="4146396"/>
            <a:ext cx="858224" cy="713048"/>
          </a:xfrm>
          <a:prstGeom prst="rect">
            <a:avLst/>
          </a:prstGeom>
          <a:noFill/>
          <a:effectLst>
            <a:outerShdw dist="35921" dir="2700000" algn="ctr" rotWithShape="0">
              <a:srgbClr val="FFFFFF">
                <a:alpha val="50000"/>
              </a:srgbClr>
            </a:outerShdw>
          </a:effectLst>
          <a:extLst/>
        </p:spPr>
      </p:pic>
      <p:pic>
        <p:nvPicPr>
          <p:cNvPr id="67" name="Picture 160" descr="图片52"/>
          <p:cNvPicPr>
            <a:picLocks noChangeAspect="1" noChangeArrowheads="1"/>
          </p:cNvPicPr>
          <p:nvPr/>
        </p:nvPicPr>
        <p:blipFill>
          <a:blip r:embed="rId9" cstate="print"/>
          <a:srcRect/>
          <a:stretch>
            <a:fillRect/>
          </a:stretch>
        </p:blipFill>
        <p:spPr bwMode="auto">
          <a:xfrm>
            <a:off x="9079242" y="3518282"/>
            <a:ext cx="404947" cy="718973"/>
          </a:xfrm>
          <a:prstGeom prst="rect">
            <a:avLst/>
          </a:prstGeom>
          <a:noFill/>
          <a:ln w="9525">
            <a:noFill/>
            <a:miter lim="800000"/>
            <a:headEnd/>
            <a:tailEnd/>
          </a:ln>
        </p:spPr>
      </p:pic>
      <p:pic>
        <p:nvPicPr>
          <p:cNvPr id="68" name="Picture 161" descr="图片52"/>
          <p:cNvPicPr>
            <a:picLocks noChangeAspect="1" noChangeArrowheads="1"/>
          </p:cNvPicPr>
          <p:nvPr/>
        </p:nvPicPr>
        <p:blipFill>
          <a:blip r:embed="rId10" cstate="print"/>
          <a:srcRect/>
          <a:stretch>
            <a:fillRect/>
          </a:stretch>
        </p:blipFill>
        <p:spPr bwMode="auto">
          <a:xfrm>
            <a:off x="9192561" y="3518282"/>
            <a:ext cx="404947" cy="718973"/>
          </a:xfrm>
          <a:prstGeom prst="rect">
            <a:avLst/>
          </a:prstGeom>
          <a:noFill/>
          <a:ln w="9525">
            <a:noFill/>
            <a:miter lim="800000"/>
            <a:headEnd/>
            <a:tailEnd/>
          </a:ln>
        </p:spPr>
      </p:pic>
      <p:pic>
        <p:nvPicPr>
          <p:cNvPr id="69" name="Picture 34" descr="房子2"/>
          <p:cNvPicPr>
            <a:picLocks noChangeAspect="1" noChangeArrowheads="1"/>
          </p:cNvPicPr>
          <p:nvPr/>
        </p:nvPicPr>
        <p:blipFill>
          <a:blip r:embed="rId11" cstate="print"/>
          <a:srcRect/>
          <a:stretch>
            <a:fillRect/>
          </a:stretch>
        </p:blipFill>
        <p:spPr bwMode="auto">
          <a:xfrm>
            <a:off x="8166026" y="2530682"/>
            <a:ext cx="778233" cy="333810"/>
          </a:xfrm>
          <a:prstGeom prst="rect">
            <a:avLst/>
          </a:prstGeom>
          <a:noFill/>
          <a:effectLst>
            <a:outerShdw dist="35921" dir="2700000" algn="ctr" rotWithShape="0">
              <a:srgbClr val="FFFFFF">
                <a:alpha val="50000"/>
              </a:srgbClr>
            </a:outerShdw>
          </a:effectLst>
          <a:extLst/>
        </p:spPr>
      </p:pic>
      <p:pic>
        <p:nvPicPr>
          <p:cNvPr id="70" name="Picture 38" descr="房子2"/>
          <p:cNvPicPr>
            <a:picLocks noChangeAspect="1" noChangeArrowheads="1"/>
          </p:cNvPicPr>
          <p:nvPr/>
        </p:nvPicPr>
        <p:blipFill>
          <a:blip r:embed="rId11" cstate="print"/>
          <a:srcRect/>
          <a:stretch>
            <a:fillRect/>
          </a:stretch>
        </p:blipFill>
        <p:spPr bwMode="auto">
          <a:xfrm>
            <a:off x="8820941" y="2779557"/>
            <a:ext cx="778234" cy="333810"/>
          </a:xfrm>
          <a:prstGeom prst="rect">
            <a:avLst/>
          </a:prstGeom>
          <a:noFill/>
          <a:effectLst>
            <a:outerShdw dist="35921" dir="2700000" algn="ctr" rotWithShape="0">
              <a:srgbClr val="FFFFFF">
                <a:alpha val="50000"/>
              </a:srgbClr>
            </a:outerShdw>
          </a:effectLst>
          <a:extLst/>
        </p:spPr>
      </p:pic>
      <p:pic>
        <p:nvPicPr>
          <p:cNvPr id="71" name="Picture 39" descr="房子2"/>
          <p:cNvPicPr>
            <a:picLocks noChangeAspect="1" noChangeArrowheads="1"/>
          </p:cNvPicPr>
          <p:nvPr/>
        </p:nvPicPr>
        <p:blipFill>
          <a:blip r:embed="rId11" cstate="print"/>
          <a:srcRect/>
          <a:stretch>
            <a:fillRect/>
          </a:stretch>
        </p:blipFill>
        <p:spPr bwMode="auto">
          <a:xfrm>
            <a:off x="9634170" y="2637342"/>
            <a:ext cx="778234" cy="333810"/>
          </a:xfrm>
          <a:prstGeom prst="rect">
            <a:avLst/>
          </a:prstGeom>
          <a:noFill/>
          <a:effectLst>
            <a:outerShdw dist="35921" dir="2700000" algn="ctr" rotWithShape="0">
              <a:srgbClr val="FFFFFF">
                <a:alpha val="50000"/>
              </a:srgbClr>
            </a:outerShdw>
          </a:effectLst>
          <a:extLst/>
        </p:spPr>
      </p:pic>
      <p:pic>
        <p:nvPicPr>
          <p:cNvPr id="72" name="Picture 66" descr="楼"/>
          <p:cNvPicPr>
            <a:picLocks noChangeAspect="1" noChangeArrowheads="1"/>
          </p:cNvPicPr>
          <p:nvPr/>
        </p:nvPicPr>
        <p:blipFill>
          <a:blip r:embed="rId12" cstate="print"/>
          <a:srcRect/>
          <a:stretch>
            <a:fillRect/>
          </a:stretch>
        </p:blipFill>
        <p:spPr bwMode="auto">
          <a:xfrm>
            <a:off x="8915930" y="2299584"/>
            <a:ext cx="841558" cy="397015"/>
          </a:xfrm>
          <a:prstGeom prst="rect">
            <a:avLst/>
          </a:prstGeom>
          <a:noFill/>
          <a:ln w="9525">
            <a:noFill/>
            <a:miter lim="800000"/>
            <a:headEnd/>
            <a:tailEnd/>
          </a:ln>
        </p:spPr>
      </p:pic>
      <p:sp>
        <p:nvSpPr>
          <p:cNvPr id="73" name="TextBox 77"/>
          <p:cNvSpPr txBox="1">
            <a:spLocks noChangeArrowheads="1"/>
          </p:cNvSpPr>
          <p:nvPr/>
        </p:nvSpPr>
        <p:spPr bwMode="auto">
          <a:xfrm>
            <a:off x="3043464" y="1869162"/>
            <a:ext cx="1609793" cy="600332"/>
          </a:xfrm>
          <a:prstGeom prst="rect">
            <a:avLst/>
          </a:prstGeom>
          <a:noFill/>
          <a:ln w="9525">
            <a:noFill/>
            <a:miter lim="800000"/>
            <a:headEnd/>
            <a:tailEnd/>
          </a:ln>
        </p:spPr>
        <p:txBody>
          <a:bodyPr lIns="106985" tIns="53492" rIns="106985" bIns="53492">
            <a:spAutoFit/>
          </a:bodyPr>
          <a:lstStyle/>
          <a:p>
            <a:pPr algn="ctr" eaLnBrk="0" fontAlgn="ctr" hangingPunct="0">
              <a:buSzPct val="100000"/>
            </a:pPr>
            <a:r>
              <a:rPr lang="en-US" altLang="zh-CN" sz="1600" dirty="0">
                <a:solidFill>
                  <a:srgbClr val="595959"/>
                </a:solidFill>
                <a:latin typeface="+mn-lt"/>
                <a:ea typeface="华文细黑" pitchFamily="2" charset="-122"/>
                <a:sym typeface="Calibri" pitchFamily="34" charset="0"/>
              </a:rPr>
              <a:t>CO equipment room</a:t>
            </a:r>
          </a:p>
        </p:txBody>
      </p:sp>
      <p:sp>
        <p:nvSpPr>
          <p:cNvPr id="74" name="TextBox 78"/>
          <p:cNvSpPr txBox="1">
            <a:spLocks noChangeArrowheads="1"/>
          </p:cNvSpPr>
          <p:nvPr/>
        </p:nvSpPr>
        <p:spPr bwMode="auto">
          <a:xfrm>
            <a:off x="287654" y="4857190"/>
            <a:ext cx="1391487" cy="600332"/>
          </a:xfrm>
          <a:prstGeom prst="rect">
            <a:avLst/>
          </a:prstGeom>
          <a:noFill/>
          <a:ln w="9525">
            <a:noFill/>
            <a:miter lim="800000"/>
            <a:headEnd/>
            <a:tailEnd/>
          </a:ln>
        </p:spPr>
        <p:txBody>
          <a:bodyPr lIns="106985" tIns="53492" rIns="106985" bIns="53492">
            <a:spAutoFit/>
          </a:bodyPr>
          <a:lstStyle/>
          <a:p>
            <a:pPr algn="ctr" eaLnBrk="0" fontAlgn="ctr" hangingPunct="0">
              <a:buSzPct val="100000"/>
            </a:pPr>
            <a:r>
              <a:rPr lang="en-US" altLang="zh-CN" sz="1600" b="1" dirty="0">
                <a:solidFill>
                  <a:srgbClr val="595959"/>
                </a:solidFill>
                <a:latin typeface="+mn-lt"/>
                <a:ea typeface="华文细黑" pitchFamily="2" charset="-122"/>
                <a:sym typeface="Calibri" pitchFamily="34" charset="0"/>
              </a:rPr>
              <a:t>Residential district</a:t>
            </a:r>
          </a:p>
        </p:txBody>
      </p:sp>
      <p:sp>
        <p:nvSpPr>
          <p:cNvPr id="75" name="TextBox 79"/>
          <p:cNvSpPr txBox="1">
            <a:spLocks noChangeArrowheads="1"/>
          </p:cNvSpPr>
          <p:nvPr/>
        </p:nvSpPr>
        <p:spPr bwMode="auto">
          <a:xfrm>
            <a:off x="5578671" y="5299893"/>
            <a:ext cx="1528137" cy="600332"/>
          </a:xfrm>
          <a:prstGeom prst="rect">
            <a:avLst/>
          </a:prstGeom>
          <a:noFill/>
          <a:ln w="9525">
            <a:noFill/>
            <a:miter lim="800000"/>
            <a:headEnd/>
            <a:tailEnd/>
          </a:ln>
        </p:spPr>
        <p:txBody>
          <a:bodyPr lIns="106985" tIns="53492" rIns="106985" bIns="53492">
            <a:spAutoFit/>
          </a:bodyPr>
          <a:lstStyle/>
          <a:p>
            <a:pPr algn="ctr" eaLnBrk="0" fontAlgn="ctr" hangingPunct="0">
              <a:buSzPct val="100000"/>
            </a:pPr>
            <a:r>
              <a:rPr lang="en-US" altLang="zh-CN" sz="1600" b="1" dirty="0">
                <a:solidFill>
                  <a:srgbClr val="595959"/>
                </a:solidFill>
                <a:latin typeface="+mn-lt"/>
                <a:ea typeface="华文细黑" pitchFamily="2" charset="-122"/>
                <a:sym typeface="Calibri" pitchFamily="34" charset="0"/>
              </a:rPr>
              <a:t>Residential district</a:t>
            </a:r>
          </a:p>
        </p:txBody>
      </p:sp>
      <p:sp>
        <p:nvSpPr>
          <p:cNvPr id="76" name="TextBox 80"/>
          <p:cNvSpPr txBox="1">
            <a:spLocks noChangeArrowheads="1"/>
          </p:cNvSpPr>
          <p:nvPr/>
        </p:nvSpPr>
        <p:spPr bwMode="auto">
          <a:xfrm>
            <a:off x="7401124" y="3486679"/>
            <a:ext cx="1264838" cy="354168"/>
          </a:xfrm>
          <a:prstGeom prst="rect">
            <a:avLst/>
          </a:prstGeom>
          <a:noFill/>
          <a:ln w="9525">
            <a:noFill/>
            <a:miter lim="800000"/>
            <a:headEnd/>
            <a:tailEnd/>
          </a:ln>
        </p:spPr>
        <p:txBody>
          <a:bodyPr lIns="106985" tIns="53492" rIns="106985" bIns="53492">
            <a:spAutoFit/>
          </a:bodyPr>
          <a:lstStyle/>
          <a:p>
            <a:pPr algn="ctr" eaLnBrk="0" fontAlgn="ctr" hangingPunct="0">
              <a:buSzPct val="100000"/>
            </a:pPr>
            <a:r>
              <a:rPr lang="en-US" altLang="zh-CN" sz="1600" b="1">
                <a:solidFill>
                  <a:srgbClr val="595959"/>
                </a:solidFill>
                <a:latin typeface="+mn-lt"/>
                <a:ea typeface="华文细黑" pitchFamily="2" charset="-122"/>
                <a:sym typeface="Calibri" pitchFamily="34" charset="0"/>
              </a:rPr>
              <a:t>Small cell</a:t>
            </a:r>
          </a:p>
        </p:txBody>
      </p:sp>
      <p:sp>
        <p:nvSpPr>
          <p:cNvPr id="77" name="TextBox 81"/>
          <p:cNvSpPr txBox="1">
            <a:spLocks noChangeArrowheads="1"/>
          </p:cNvSpPr>
          <p:nvPr/>
        </p:nvSpPr>
        <p:spPr bwMode="auto">
          <a:xfrm>
            <a:off x="9204954" y="4083909"/>
            <a:ext cx="1683117" cy="354168"/>
          </a:xfrm>
          <a:prstGeom prst="rect">
            <a:avLst/>
          </a:prstGeom>
          <a:noFill/>
          <a:ln w="9525">
            <a:noFill/>
            <a:miter lim="800000"/>
            <a:headEnd/>
            <a:tailEnd/>
          </a:ln>
        </p:spPr>
        <p:txBody>
          <a:bodyPr lIns="106985" tIns="53492" rIns="106985" bIns="53492">
            <a:spAutoFit/>
          </a:bodyPr>
          <a:lstStyle/>
          <a:p>
            <a:pPr algn="ctr" eaLnBrk="0" fontAlgn="ctr" hangingPunct="0">
              <a:buSzPct val="100000"/>
            </a:pPr>
            <a:r>
              <a:rPr lang="en-US" altLang="zh-CN" sz="1600" b="1" dirty="0">
                <a:solidFill>
                  <a:srgbClr val="595959"/>
                </a:solidFill>
                <a:latin typeface="+mn-lt"/>
                <a:ea typeface="华文细黑" pitchFamily="2" charset="-122"/>
                <a:sym typeface="Calibri" pitchFamily="34" charset="0"/>
              </a:rPr>
              <a:t>Wi-Fi </a:t>
            </a:r>
          </a:p>
        </p:txBody>
      </p:sp>
      <p:cxnSp>
        <p:nvCxnSpPr>
          <p:cNvPr id="78" name="Straight Connector 773"/>
          <p:cNvCxnSpPr/>
          <p:nvPr/>
        </p:nvCxnSpPr>
        <p:spPr bwMode="auto">
          <a:xfrm flipH="1">
            <a:off x="1371899" y="3116888"/>
            <a:ext cx="1567958" cy="405345"/>
          </a:xfrm>
          <a:prstGeom prst="line">
            <a:avLst/>
          </a:prstGeom>
          <a:ln>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79" name="Straight Connector 775"/>
          <p:cNvCxnSpPr/>
          <p:nvPr/>
        </p:nvCxnSpPr>
        <p:spPr bwMode="auto">
          <a:xfrm flipH="1">
            <a:off x="1303576" y="2627467"/>
            <a:ext cx="3366232" cy="867113"/>
          </a:xfrm>
          <a:prstGeom prst="line">
            <a:avLst/>
          </a:prstGeom>
          <a:ln>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pic>
        <p:nvPicPr>
          <p:cNvPr id="80" name="Picture 12" descr="63"/>
          <p:cNvPicPr>
            <a:picLocks noChangeAspect="1" noChangeArrowheads="1"/>
          </p:cNvPicPr>
          <p:nvPr/>
        </p:nvPicPr>
        <p:blipFill>
          <a:blip r:embed="rId13" cstate="email">
            <a:duotone>
              <a:schemeClr val="accent6">
                <a:shade val="45000"/>
                <a:satMod val="135000"/>
              </a:schemeClr>
              <a:prstClr val="white"/>
            </a:duotone>
          </a:blip>
          <a:srcRect/>
          <a:stretch>
            <a:fillRect/>
          </a:stretch>
        </p:blipFill>
        <p:spPr bwMode="auto">
          <a:xfrm>
            <a:off x="2925968" y="2990689"/>
            <a:ext cx="348181" cy="332674"/>
          </a:xfrm>
          <a:prstGeom prst="rect">
            <a:avLst/>
          </a:prstGeom>
          <a:noFill/>
        </p:spPr>
      </p:pic>
      <p:sp>
        <p:nvSpPr>
          <p:cNvPr id="81" name="TextBox 86"/>
          <p:cNvSpPr txBox="1">
            <a:spLocks noChangeArrowheads="1"/>
          </p:cNvSpPr>
          <p:nvPr/>
        </p:nvSpPr>
        <p:spPr bwMode="auto">
          <a:xfrm>
            <a:off x="2365104" y="2696598"/>
            <a:ext cx="1403153" cy="354168"/>
          </a:xfrm>
          <a:prstGeom prst="rect">
            <a:avLst/>
          </a:prstGeom>
          <a:noFill/>
          <a:ln w="9525">
            <a:noFill/>
            <a:miter lim="800000"/>
            <a:headEnd/>
            <a:tailEnd/>
          </a:ln>
        </p:spPr>
        <p:txBody>
          <a:bodyPr lIns="106985" tIns="53492" rIns="106985" bIns="53492">
            <a:spAutoFit/>
          </a:bodyPr>
          <a:lstStyle/>
          <a:p>
            <a:pPr algn="ctr" eaLnBrk="0" fontAlgn="ctr" hangingPunct="0">
              <a:buSzPct val="100000"/>
            </a:pPr>
            <a:r>
              <a:rPr lang="en-US" altLang="zh-CN" sz="1600" b="1">
                <a:solidFill>
                  <a:srgbClr val="990000"/>
                </a:solidFill>
                <a:latin typeface="+mn-lt"/>
                <a:ea typeface="华文细黑" pitchFamily="2" charset="-122"/>
                <a:sym typeface="Calibri" pitchFamily="34" charset="0"/>
              </a:rPr>
              <a:t>FTTC</a:t>
            </a:r>
          </a:p>
        </p:txBody>
      </p:sp>
      <p:sp>
        <p:nvSpPr>
          <p:cNvPr id="82" name="TextBox 87"/>
          <p:cNvSpPr txBox="1">
            <a:spLocks noChangeArrowheads="1"/>
          </p:cNvSpPr>
          <p:nvPr/>
        </p:nvSpPr>
        <p:spPr bwMode="auto">
          <a:xfrm>
            <a:off x="2833378" y="3838265"/>
            <a:ext cx="1403153" cy="354168"/>
          </a:xfrm>
          <a:prstGeom prst="rect">
            <a:avLst/>
          </a:prstGeom>
          <a:noFill/>
          <a:ln w="9525">
            <a:noFill/>
            <a:miter lim="800000"/>
            <a:headEnd/>
            <a:tailEnd/>
          </a:ln>
        </p:spPr>
        <p:txBody>
          <a:bodyPr lIns="106985" tIns="53492" rIns="106985" bIns="53492">
            <a:spAutoFit/>
          </a:bodyPr>
          <a:lstStyle/>
          <a:p>
            <a:pPr algn="ctr" eaLnBrk="0" fontAlgn="ctr" hangingPunct="0">
              <a:buSzPct val="100000"/>
            </a:pPr>
            <a:r>
              <a:rPr lang="en-US" altLang="zh-CN" sz="1600" b="1" dirty="0">
                <a:solidFill>
                  <a:srgbClr val="990000"/>
                </a:solidFill>
                <a:latin typeface="+mn-lt"/>
                <a:ea typeface="华文细黑" pitchFamily="2" charset="-122"/>
                <a:sym typeface="Calibri" pitchFamily="34" charset="0"/>
              </a:rPr>
              <a:t>FTTH</a:t>
            </a:r>
          </a:p>
        </p:txBody>
      </p:sp>
      <p:sp>
        <p:nvSpPr>
          <p:cNvPr id="83" name="TextBox 88"/>
          <p:cNvSpPr txBox="1">
            <a:spLocks noChangeArrowheads="1"/>
          </p:cNvSpPr>
          <p:nvPr/>
        </p:nvSpPr>
        <p:spPr bwMode="auto">
          <a:xfrm>
            <a:off x="9382536" y="3611117"/>
            <a:ext cx="1404819" cy="354168"/>
          </a:xfrm>
          <a:prstGeom prst="rect">
            <a:avLst/>
          </a:prstGeom>
          <a:noFill/>
          <a:ln w="9525">
            <a:noFill/>
            <a:miter lim="800000"/>
            <a:headEnd/>
            <a:tailEnd/>
          </a:ln>
        </p:spPr>
        <p:txBody>
          <a:bodyPr lIns="106985" tIns="53492" rIns="106985" bIns="53492">
            <a:spAutoFit/>
          </a:bodyPr>
          <a:lstStyle/>
          <a:p>
            <a:pPr algn="ctr" eaLnBrk="0" fontAlgn="ctr" hangingPunct="0">
              <a:buSzPct val="100000"/>
            </a:pPr>
            <a:r>
              <a:rPr lang="en-US" altLang="zh-CN" sz="1600" b="1">
                <a:solidFill>
                  <a:srgbClr val="990000"/>
                </a:solidFill>
                <a:latin typeface="+mn-lt"/>
                <a:ea typeface="华文细黑" pitchFamily="2" charset="-122"/>
                <a:sym typeface="Calibri" pitchFamily="34" charset="0"/>
              </a:rPr>
              <a:t>FTTW</a:t>
            </a:r>
          </a:p>
        </p:txBody>
      </p:sp>
      <p:sp>
        <p:nvSpPr>
          <p:cNvPr id="84" name="TextBox 89"/>
          <p:cNvSpPr txBox="1">
            <a:spLocks noChangeArrowheads="1"/>
          </p:cNvSpPr>
          <p:nvPr/>
        </p:nvSpPr>
        <p:spPr bwMode="auto">
          <a:xfrm>
            <a:off x="7231146" y="2696598"/>
            <a:ext cx="1403153" cy="354168"/>
          </a:xfrm>
          <a:prstGeom prst="rect">
            <a:avLst/>
          </a:prstGeom>
          <a:noFill/>
          <a:ln w="9525">
            <a:noFill/>
            <a:miter lim="800000"/>
            <a:headEnd/>
            <a:tailEnd/>
          </a:ln>
        </p:spPr>
        <p:txBody>
          <a:bodyPr lIns="106985" tIns="53492" rIns="106985" bIns="53492">
            <a:spAutoFit/>
          </a:bodyPr>
          <a:lstStyle/>
          <a:p>
            <a:pPr algn="ctr" eaLnBrk="0" fontAlgn="ctr" hangingPunct="0">
              <a:buSzPct val="100000"/>
            </a:pPr>
            <a:r>
              <a:rPr lang="en-US" altLang="zh-CN" sz="1600" b="1" dirty="0">
                <a:solidFill>
                  <a:srgbClr val="990000"/>
                </a:solidFill>
                <a:latin typeface="+mn-lt"/>
                <a:ea typeface="华文细黑" pitchFamily="2" charset="-122"/>
                <a:sym typeface="Calibri" pitchFamily="34" charset="0"/>
              </a:rPr>
              <a:t>FTTO</a:t>
            </a:r>
          </a:p>
        </p:txBody>
      </p:sp>
      <p:sp>
        <p:nvSpPr>
          <p:cNvPr id="85" name="TextBox 90"/>
          <p:cNvSpPr txBox="1">
            <a:spLocks noChangeArrowheads="1"/>
          </p:cNvSpPr>
          <p:nvPr/>
        </p:nvSpPr>
        <p:spPr bwMode="auto">
          <a:xfrm>
            <a:off x="6556233" y="4027884"/>
            <a:ext cx="1403153" cy="354168"/>
          </a:xfrm>
          <a:prstGeom prst="rect">
            <a:avLst/>
          </a:prstGeom>
          <a:noFill/>
          <a:ln w="9525">
            <a:noFill/>
            <a:miter lim="800000"/>
            <a:headEnd/>
            <a:tailEnd/>
          </a:ln>
        </p:spPr>
        <p:txBody>
          <a:bodyPr lIns="106985" tIns="53492" rIns="106985" bIns="53492">
            <a:spAutoFit/>
          </a:bodyPr>
          <a:lstStyle/>
          <a:p>
            <a:pPr algn="ctr" eaLnBrk="0" fontAlgn="ctr" hangingPunct="0">
              <a:buSzPct val="100000"/>
            </a:pPr>
            <a:r>
              <a:rPr lang="en-US" altLang="zh-CN" sz="1600" b="1">
                <a:solidFill>
                  <a:srgbClr val="990000"/>
                </a:solidFill>
                <a:latin typeface="+mn-lt"/>
                <a:ea typeface="华文细黑" pitchFamily="2" charset="-122"/>
                <a:sym typeface="Calibri" pitchFamily="34" charset="0"/>
              </a:rPr>
              <a:t>FTTH+</a:t>
            </a:r>
          </a:p>
        </p:txBody>
      </p:sp>
      <p:cxnSp>
        <p:nvCxnSpPr>
          <p:cNvPr id="86" name="Straight Connector 794"/>
          <p:cNvCxnSpPr>
            <a:cxnSpLocks noChangeShapeType="1"/>
          </p:cNvCxnSpPr>
          <p:nvPr/>
        </p:nvCxnSpPr>
        <p:spPr bwMode="auto">
          <a:xfrm flipV="1">
            <a:off x="5346388" y="4245156"/>
            <a:ext cx="989873" cy="138264"/>
          </a:xfrm>
          <a:prstGeom prst="line">
            <a:avLst/>
          </a:prstGeom>
          <a:noFill/>
          <a:ln w="28575">
            <a:solidFill>
              <a:schemeClr val="accent2"/>
            </a:solidFill>
            <a:round/>
            <a:headEnd/>
            <a:tailEnd/>
          </a:ln>
        </p:spPr>
      </p:cxnSp>
      <p:pic>
        <p:nvPicPr>
          <p:cNvPr id="87" name="Picture 9" descr="06"/>
          <p:cNvPicPr>
            <a:picLocks noChangeAspect="1" noChangeArrowheads="1"/>
          </p:cNvPicPr>
          <p:nvPr/>
        </p:nvPicPr>
        <p:blipFill>
          <a:blip r:embed="rId14" cstate="email">
            <a:duotone>
              <a:schemeClr val="accent6">
                <a:shade val="45000"/>
                <a:satMod val="135000"/>
              </a:schemeClr>
              <a:prstClr val="white"/>
            </a:duotone>
          </a:blip>
          <a:srcRect/>
          <a:stretch>
            <a:fillRect/>
          </a:stretch>
        </p:blipFill>
        <p:spPr bwMode="auto">
          <a:xfrm>
            <a:off x="6336677" y="4144057"/>
            <a:ext cx="532138" cy="201438"/>
          </a:xfrm>
          <a:prstGeom prst="rect">
            <a:avLst/>
          </a:prstGeom>
          <a:noFill/>
        </p:spPr>
      </p:pic>
      <p:sp>
        <p:nvSpPr>
          <p:cNvPr id="88" name="TextBox 93"/>
          <p:cNvSpPr txBox="1">
            <a:spLocks noChangeArrowheads="1"/>
          </p:cNvSpPr>
          <p:nvPr/>
        </p:nvSpPr>
        <p:spPr bwMode="auto">
          <a:xfrm>
            <a:off x="3954900" y="4110842"/>
            <a:ext cx="1404820" cy="354168"/>
          </a:xfrm>
          <a:prstGeom prst="rect">
            <a:avLst/>
          </a:prstGeom>
          <a:noFill/>
          <a:ln w="9525">
            <a:noFill/>
            <a:miter lim="800000"/>
            <a:headEnd/>
            <a:tailEnd/>
          </a:ln>
        </p:spPr>
        <p:txBody>
          <a:bodyPr lIns="106985" tIns="53492" rIns="106985" bIns="53492">
            <a:spAutoFit/>
          </a:bodyPr>
          <a:lstStyle/>
          <a:p>
            <a:pPr algn="ctr" eaLnBrk="0" fontAlgn="ctr" hangingPunct="0">
              <a:buSzPct val="100000"/>
            </a:pPr>
            <a:r>
              <a:rPr lang="en-US" altLang="zh-CN" sz="1600" b="1">
                <a:solidFill>
                  <a:srgbClr val="990000"/>
                </a:solidFill>
                <a:latin typeface="+mn-lt"/>
                <a:ea typeface="华文细黑" pitchFamily="2" charset="-122"/>
                <a:sym typeface="Calibri" pitchFamily="34" charset="0"/>
              </a:rPr>
              <a:t>FTTD</a:t>
            </a:r>
          </a:p>
        </p:txBody>
      </p:sp>
      <p:pic>
        <p:nvPicPr>
          <p:cNvPr id="89" name="Picture 36" descr="公寓"/>
          <p:cNvPicPr>
            <a:picLocks noChangeAspect="1" noChangeArrowheads="1"/>
          </p:cNvPicPr>
          <p:nvPr/>
        </p:nvPicPr>
        <p:blipFill>
          <a:blip r:embed="rId6" cstate="print"/>
          <a:srcRect/>
          <a:stretch>
            <a:fillRect/>
          </a:stretch>
        </p:blipFill>
        <p:spPr bwMode="auto">
          <a:xfrm>
            <a:off x="1047774" y="2973071"/>
            <a:ext cx="835726" cy="886513"/>
          </a:xfrm>
          <a:prstGeom prst="rect">
            <a:avLst/>
          </a:prstGeom>
          <a:noFill/>
          <a:effectLst>
            <a:outerShdw dist="35921" dir="2700000" algn="ctr" rotWithShape="0">
              <a:srgbClr val="FFFFFF"/>
            </a:outerShdw>
          </a:effectLst>
          <a:extLst/>
        </p:spPr>
      </p:pic>
      <p:pic>
        <p:nvPicPr>
          <p:cNvPr id="90" name="Picture 35" descr="公寓"/>
          <p:cNvPicPr>
            <a:picLocks noChangeAspect="1" noChangeArrowheads="1"/>
          </p:cNvPicPr>
          <p:nvPr/>
        </p:nvPicPr>
        <p:blipFill>
          <a:blip r:embed="rId6" cstate="print"/>
          <a:srcRect/>
          <a:stretch>
            <a:fillRect/>
          </a:stretch>
        </p:blipFill>
        <p:spPr bwMode="auto">
          <a:xfrm>
            <a:off x="1241915" y="3387919"/>
            <a:ext cx="791565" cy="841436"/>
          </a:xfrm>
          <a:prstGeom prst="rect">
            <a:avLst/>
          </a:prstGeom>
          <a:noFill/>
          <a:effectLst>
            <a:outerShdw dist="35921" dir="2700000" algn="ctr" rotWithShape="0">
              <a:srgbClr val="FFFFFF"/>
            </a:outerShdw>
          </a:effectLst>
          <a:extLst/>
        </p:spPr>
      </p:pic>
      <p:pic>
        <p:nvPicPr>
          <p:cNvPr id="91" name="Picture 37" descr="公寓"/>
          <p:cNvPicPr>
            <a:picLocks noChangeAspect="1" noChangeArrowheads="1"/>
          </p:cNvPicPr>
          <p:nvPr/>
        </p:nvPicPr>
        <p:blipFill>
          <a:blip r:embed="rId6" cstate="print"/>
          <a:srcRect/>
          <a:stretch>
            <a:fillRect/>
          </a:stretch>
        </p:blipFill>
        <p:spPr bwMode="auto">
          <a:xfrm>
            <a:off x="804003" y="3429373"/>
            <a:ext cx="791564" cy="841436"/>
          </a:xfrm>
          <a:prstGeom prst="rect">
            <a:avLst/>
          </a:prstGeom>
          <a:noFill/>
          <a:effectLst>
            <a:outerShdw dist="35921" dir="2700000" algn="ctr" rotWithShape="0">
              <a:srgbClr val="FFFFFF"/>
            </a:outerShdw>
          </a:effectLst>
          <a:extLst/>
        </p:spPr>
      </p:pic>
      <p:pic>
        <p:nvPicPr>
          <p:cNvPr id="92" name="Picture 9" descr="06"/>
          <p:cNvPicPr>
            <a:picLocks noChangeAspect="1" noChangeArrowheads="1"/>
          </p:cNvPicPr>
          <p:nvPr/>
        </p:nvPicPr>
        <p:blipFill>
          <a:blip r:embed="rId14" cstate="email">
            <a:duotone>
              <a:schemeClr val="accent6">
                <a:shade val="45000"/>
                <a:satMod val="135000"/>
              </a:schemeClr>
              <a:prstClr val="white"/>
            </a:duotone>
          </a:blip>
          <a:srcRect/>
          <a:stretch>
            <a:fillRect/>
          </a:stretch>
        </p:blipFill>
        <p:spPr bwMode="auto">
          <a:xfrm>
            <a:off x="1925934" y="3829733"/>
            <a:ext cx="532138" cy="201438"/>
          </a:xfrm>
          <a:prstGeom prst="rect">
            <a:avLst/>
          </a:prstGeom>
          <a:noFill/>
        </p:spPr>
      </p:pic>
      <p:sp>
        <p:nvSpPr>
          <p:cNvPr id="93" name="TextBox 98"/>
          <p:cNvSpPr txBox="1">
            <a:spLocks noChangeArrowheads="1"/>
          </p:cNvSpPr>
          <p:nvPr/>
        </p:nvSpPr>
        <p:spPr bwMode="auto">
          <a:xfrm>
            <a:off x="1521879" y="3506431"/>
            <a:ext cx="1404820" cy="354168"/>
          </a:xfrm>
          <a:prstGeom prst="rect">
            <a:avLst/>
          </a:prstGeom>
          <a:noFill/>
          <a:ln w="9525">
            <a:noFill/>
            <a:miter lim="800000"/>
            <a:headEnd/>
            <a:tailEnd/>
          </a:ln>
        </p:spPr>
        <p:txBody>
          <a:bodyPr lIns="106985" tIns="53492" rIns="106985" bIns="53492">
            <a:spAutoFit/>
          </a:bodyPr>
          <a:lstStyle/>
          <a:p>
            <a:pPr algn="ctr" eaLnBrk="0" fontAlgn="ctr" hangingPunct="0">
              <a:buSzPct val="100000"/>
            </a:pPr>
            <a:r>
              <a:rPr lang="en-US" altLang="zh-CN" sz="1600" b="1">
                <a:solidFill>
                  <a:srgbClr val="990000"/>
                </a:solidFill>
                <a:latin typeface="+mn-lt"/>
                <a:ea typeface="华文细黑" pitchFamily="2" charset="-122"/>
                <a:sym typeface="Calibri" pitchFamily="34" charset="0"/>
              </a:rPr>
              <a:t>FTTB</a:t>
            </a:r>
          </a:p>
        </p:txBody>
      </p:sp>
      <p:sp>
        <p:nvSpPr>
          <p:cNvPr id="94" name="Oval 800"/>
          <p:cNvSpPr/>
          <p:nvPr/>
        </p:nvSpPr>
        <p:spPr bwMode="auto">
          <a:xfrm>
            <a:off x="6506239" y="4193801"/>
            <a:ext cx="381617" cy="339735"/>
          </a:xfrm>
          <a:prstGeom prst="ellipse">
            <a:avLst/>
          </a:prstGeom>
          <a:noFill/>
          <a:ln>
            <a:solidFill>
              <a:schemeClr val="bg1">
                <a:lumMod val="50000"/>
              </a:schemeClr>
            </a:solidFill>
          </a:ln>
          <a:effectLst/>
          <a:extLst/>
        </p:spPr>
        <p:txBody>
          <a:bodyPr lIns="106985" tIns="53492" rIns="106985" bIns="53492"/>
          <a:lstStyle/>
          <a:p>
            <a:pPr fontAlgn="ctr">
              <a:buClr>
                <a:srgbClr val="CC9900"/>
              </a:buClr>
              <a:buFont typeface="Wingdings" pitchFamily="2" charset="2"/>
              <a:buNone/>
              <a:defRPr/>
            </a:pPr>
            <a:endParaRPr lang="en-US" altLang="zh-CN" sz="1600" b="1">
              <a:solidFill>
                <a:prstClr val="black"/>
              </a:solidFill>
              <a:latin typeface="+mn-lt"/>
              <a:ea typeface="华文细黑"/>
            </a:endParaRPr>
          </a:p>
        </p:txBody>
      </p:sp>
      <p:sp>
        <p:nvSpPr>
          <p:cNvPr id="95" name="矩形 102"/>
          <p:cNvSpPr>
            <a:spLocks noChangeArrowheads="1"/>
          </p:cNvSpPr>
          <p:nvPr/>
        </p:nvSpPr>
        <p:spPr bwMode="auto">
          <a:xfrm rot="368261">
            <a:off x="3016141" y="4970946"/>
            <a:ext cx="1117614" cy="430787"/>
          </a:xfrm>
          <a:prstGeom prst="rect">
            <a:avLst/>
          </a:prstGeom>
          <a:noFill/>
          <a:ln w="9525">
            <a:noFill/>
            <a:miter lim="800000"/>
            <a:headEnd/>
            <a:tailEnd/>
          </a:ln>
        </p:spPr>
        <p:txBody>
          <a:bodyPr wrap="none">
            <a:spAutoFit/>
          </a:bodyPr>
          <a:lstStyle/>
          <a:p>
            <a:pPr algn="ctr" eaLnBrk="0" fontAlgn="ctr" hangingPunct="0">
              <a:buSzPct val="100000"/>
            </a:pPr>
            <a:r>
              <a:rPr lang="en-US" altLang="zh-CN" sz="2200" b="1">
                <a:solidFill>
                  <a:srgbClr val="0070C0"/>
                </a:solidFill>
                <a:latin typeface="+mn-lt"/>
                <a:ea typeface="微软雅黑" pitchFamily="34" charset="-122"/>
                <a:sym typeface="Calibri" pitchFamily="34" charset="0"/>
              </a:rPr>
              <a:t>@Home</a:t>
            </a:r>
          </a:p>
        </p:txBody>
      </p:sp>
      <p:sp>
        <p:nvSpPr>
          <p:cNvPr id="96" name="矩形 103"/>
          <p:cNvSpPr>
            <a:spLocks noChangeArrowheads="1"/>
          </p:cNvSpPr>
          <p:nvPr/>
        </p:nvSpPr>
        <p:spPr bwMode="auto">
          <a:xfrm rot="20913807">
            <a:off x="8793548" y="4988674"/>
            <a:ext cx="1234633" cy="430887"/>
          </a:xfrm>
          <a:prstGeom prst="rect">
            <a:avLst/>
          </a:prstGeom>
          <a:noFill/>
          <a:ln w="9525">
            <a:noFill/>
            <a:miter lim="800000"/>
            <a:headEnd/>
            <a:tailEnd/>
          </a:ln>
        </p:spPr>
        <p:txBody>
          <a:bodyPr wrap="none">
            <a:spAutoFit/>
          </a:bodyPr>
          <a:lstStyle/>
          <a:p>
            <a:pPr algn="ctr" eaLnBrk="0" fontAlgn="ctr" hangingPunct="0">
              <a:buSzPct val="100000"/>
            </a:pPr>
            <a:r>
              <a:rPr lang="en-US" altLang="zh-CN" sz="2200" b="1" dirty="0">
                <a:solidFill>
                  <a:srgbClr val="0070C0"/>
                </a:solidFill>
                <a:latin typeface="+mn-lt"/>
                <a:ea typeface="微软雅黑" pitchFamily="34" charset="-122"/>
                <a:sym typeface="Calibri" pitchFamily="34" charset="0"/>
              </a:rPr>
              <a:t>@Mobile</a:t>
            </a:r>
          </a:p>
        </p:txBody>
      </p:sp>
      <p:sp>
        <p:nvSpPr>
          <p:cNvPr id="97" name="矩形 104"/>
          <p:cNvSpPr>
            <a:spLocks noChangeArrowheads="1"/>
          </p:cNvSpPr>
          <p:nvPr/>
        </p:nvSpPr>
        <p:spPr bwMode="auto">
          <a:xfrm rot="21057489">
            <a:off x="7879652" y="2065425"/>
            <a:ext cx="1116011" cy="430787"/>
          </a:xfrm>
          <a:prstGeom prst="rect">
            <a:avLst/>
          </a:prstGeom>
          <a:noFill/>
          <a:ln w="9525">
            <a:noFill/>
            <a:miter lim="800000"/>
            <a:headEnd/>
            <a:tailEnd/>
          </a:ln>
        </p:spPr>
        <p:txBody>
          <a:bodyPr wrap="none">
            <a:spAutoFit/>
          </a:bodyPr>
          <a:lstStyle/>
          <a:p>
            <a:pPr algn="ctr" eaLnBrk="0" fontAlgn="ctr" hangingPunct="0">
              <a:buSzPct val="100000"/>
            </a:pPr>
            <a:r>
              <a:rPr lang="en-US" altLang="zh-CN" sz="2200" b="1" dirty="0">
                <a:solidFill>
                  <a:srgbClr val="0070C0"/>
                </a:solidFill>
                <a:latin typeface="+mn-lt"/>
                <a:ea typeface="微软雅黑" pitchFamily="34" charset="-122"/>
                <a:sym typeface="Calibri" pitchFamily="34" charset="0"/>
              </a:rPr>
              <a:t>@Office</a:t>
            </a:r>
          </a:p>
        </p:txBody>
      </p:sp>
      <p:sp>
        <p:nvSpPr>
          <p:cNvPr id="99" name="TextBox 89"/>
          <p:cNvSpPr txBox="1">
            <a:spLocks noChangeArrowheads="1"/>
          </p:cNvSpPr>
          <p:nvPr/>
        </p:nvSpPr>
        <p:spPr bwMode="auto">
          <a:xfrm>
            <a:off x="4701306" y="1832998"/>
            <a:ext cx="1403153" cy="415805"/>
          </a:xfrm>
          <a:prstGeom prst="rect">
            <a:avLst/>
          </a:prstGeom>
          <a:noFill/>
          <a:ln w="9525">
            <a:noFill/>
            <a:miter lim="800000"/>
            <a:headEnd/>
            <a:tailEnd/>
          </a:ln>
        </p:spPr>
        <p:txBody>
          <a:bodyPr lIns="106985" tIns="53492" rIns="106985" bIns="53492">
            <a:spAutoFit/>
          </a:bodyPr>
          <a:lstStyle/>
          <a:p>
            <a:pPr algn="ctr" eaLnBrk="0" fontAlgn="ctr" hangingPunct="0">
              <a:buSzPct val="100000"/>
            </a:pPr>
            <a:r>
              <a:rPr lang="en-US" altLang="zh-CN" sz="2000" b="1" dirty="0">
                <a:solidFill>
                  <a:srgbClr val="990000"/>
                </a:solidFill>
                <a:latin typeface="+mn-lt"/>
                <a:ea typeface="华文细黑" pitchFamily="2" charset="-122"/>
                <a:sym typeface="Calibri" pitchFamily="34" charset="0"/>
              </a:rPr>
              <a:t>OLT</a:t>
            </a:r>
          </a:p>
        </p:txBody>
      </p:sp>
      <p:sp>
        <p:nvSpPr>
          <p:cNvPr id="100" name="TextBox 82"/>
          <p:cNvSpPr txBox="1">
            <a:spLocks noChangeArrowheads="1"/>
          </p:cNvSpPr>
          <p:nvPr/>
        </p:nvSpPr>
        <p:spPr bwMode="auto">
          <a:xfrm>
            <a:off x="9334772" y="1972937"/>
            <a:ext cx="1684783" cy="600332"/>
          </a:xfrm>
          <a:prstGeom prst="rect">
            <a:avLst/>
          </a:prstGeom>
          <a:noFill/>
          <a:ln w="9525">
            <a:noFill/>
            <a:miter lim="800000"/>
            <a:headEnd/>
            <a:tailEnd/>
          </a:ln>
        </p:spPr>
        <p:txBody>
          <a:bodyPr lIns="106985" tIns="53492" rIns="106985" bIns="53492">
            <a:spAutoFit/>
          </a:bodyPr>
          <a:lstStyle/>
          <a:p>
            <a:pPr algn="ctr" eaLnBrk="0" fontAlgn="ctr" hangingPunct="0">
              <a:buSzPct val="100000"/>
            </a:pPr>
            <a:r>
              <a:rPr lang="en-US" altLang="zh-CN" sz="1600" b="1" dirty="0">
                <a:solidFill>
                  <a:srgbClr val="595959"/>
                </a:solidFill>
                <a:latin typeface="+mn-lt"/>
                <a:ea typeface="华文细黑" pitchFamily="2" charset="-122"/>
                <a:sym typeface="Calibri" pitchFamily="34" charset="0"/>
              </a:rPr>
              <a:t>Commercial district</a:t>
            </a:r>
          </a:p>
        </p:txBody>
      </p:sp>
    </p:spTree>
    <p:extLst>
      <p:ext uri="{BB962C8B-B14F-4D97-AF65-F5344CB8AC3E}">
        <p14:creationId xmlns:p14="http://schemas.microsoft.com/office/powerpoint/2010/main" val="406501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500" fill="hold"/>
                                        <p:tgtEl>
                                          <p:spTgt spid="97"/>
                                        </p:tgtEl>
                                        <p:attrNameLst>
                                          <p:attrName>ppt_x</p:attrName>
                                        </p:attrNameLst>
                                      </p:cBhvr>
                                      <p:tavLst>
                                        <p:tav tm="0">
                                          <p:val>
                                            <p:strVal val="0-#ppt_w/2"/>
                                          </p:val>
                                        </p:tav>
                                        <p:tav tm="100000">
                                          <p:val>
                                            <p:strVal val="#ppt_x"/>
                                          </p:val>
                                        </p:tav>
                                      </p:tavLst>
                                    </p:anim>
                                    <p:anim calcmode="lin" valueType="num">
                                      <p:cBhvr additive="base">
                                        <p:cTn id="12"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61109" y="2936383"/>
            <a:ext cx="9905998" cy="837127"/>
          </a:xfrm>
        </p:spPr>
        <p:txBody>
          <a:bodyPr>
            <a:normAutofit/>
          </a:bodyPr>
          <a:lstStyle/>
          <a:p>
            <a:pPr marL="0" indent="0" algn="ctr">
              <a:buNone/>
            </a:pPr>
            <a:r>
              <a:rPr lang="es-EC" sz="4000" b="1" u="sng" dirty="0" smtClean="0">
                <a:solidFill>
                  <a:schemeClr val="tx1"/>
                </a:solidFill>
                <a:effectLst>
                  <a:glow rad="38100">
                    <a:schemeClr val="bg1">
                      <a:lumMod val="50000"/>
                      <a:lumOff val="50000"/>
                      <a:alpha val="20000"/>
                    </a:schemeClr>
                  </a:glow>
                </a:effectLst>
              </a:rPr>
              <a:t>VENTAJAS Y DESVENTAJAS</a:t>
            </a:r>
            <a:endParaRPr lang="es-EC" sz="4000" b="1" u="sng" dirty="0">
              <a:solidFill>
                <a:schemeClr val="tx1"/>
              </a:solidFill>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8015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67171" y="940158"/>
            <a:ext cx="9905998" cy="5366197"/>
          </a:xfrm>
        </p:spPr>
        <p:txBody>
          <a:bodyPr>
            <a:normAutofit fontScale="92500" lnSpcReduction="10000"/>
          </a:bodyPr>
          <a:lstStyle/>
          <a:p>
            <a:pPr marL="0" indent="0">
              <a:buNone/>
            </a:pPr>
            <a:r>
              <a:rPr lang="es-EC" sz="3000" b="1" dirty="0" smtClean="0">
                <a:solidFill>
                  <a:schemeClr val="tx1"/>
                </a:solidFill>
                <a:effectLst>
                  <a:glow rad="38100">
                    <a:schemeClr val="bg1">
                      <a:lumMod val="50000"/>
                      <a:lumOff val="50000"/>
                      <a:alpha val="20000"/>
                    </a:schemeClr>
                  </a:glow>
                </a:effectLst>
                <a:latin typeface="Bell MT" panose="02020503060305020303" pitchFamily="18" charset="0"/>
              </a:rPr>
              <a:t>VENTAJAS</a:t>
            </a:r>
            <a:r>
              <a:rPr lang="es-EC" b="1" dirty="0" smtClean="0">
                <a:solidFill>
                  <a:schemeClr val="tx1"/>
                </a:solidFill>
                <a:effectLst>
                  <a:glow rad="38100">
                    <a:schemeClr val="bg1">
                      <a:lumMod val="50000"/>
                      <a:lumOff val="50000"/>
                      <a:alpha val="20000"/>
                    </a:schemeClr>
                  </a:glow>
                </a:effectLst>
              </a:rPr>
              <a:t>:</a:t>
            </a:r>
          </a:p>
          <a:p>
            <a:endParaRPr lang="es-EC" b="1" dirty="0">
              <a:solidFill>
                <a:schemeClr val="tx1"/>
              </a:solidFill>
              <a:effectLst>
                <a:glow rad="38100">
                  <a:schemeClr val="bg1">
                    <a:lumMod val="50000"/>
                    <a:lumOff val="50000"/>
                    <a:alpha val="20000"/>
                  </a:schemeClr>
                </a:glow>
              </a:effectLst>
            </a:endParaRPr>
          </a:p>
          <a:p>
            <a:pPr fontAlgn="base"/>
            <a:r>
              <a:rPr lang="es-ES" sz="2200" b="1" dirty="0">
                <a:solidFill>
                  <a:schemeClr val="tx1"/>
                </a:solidFill>
                <a:effectLst/>
              </a:rPr>
              <a:t>Despliegue escalado de la solución</a:t>
            </a:r>
            <a:r>
              <a:rPr lang="es-ES" sz="2200" dirty="0">
                <a:solidFill>
                  <a:schemeClr val="tx1"/>
                </a:solidFill>
                <a:effectLst/>
              </a:rPr>
              <a:t>: La estructura PON permite un ahorro en los equipos activos necesarios en cabecera en el despliegue inicial de la red, pues permite la instalación escalada de estos, en función de la demanda solicitada por los usuarios.</a:t>
            </a:r>
          </a:p>
          <a:p>
            <a:pPr fontAlgn="base"/>
            <a:r>
              <a:rPr lang="es-ES" sz="2200" b="1" dirty="0">
                <a:solidFill>
                  <a:schemeClr val="tx1"/>
                </a:solidFill>
                <a:effectLst/>
              </a:rPr>
              <a:t>Ahorro en coste de operación y mantenimiento</a:t>
            </a:r>
            <a:r>
              <a:rPr lang="es-ES" sz="2200" dirty="0">
                <a:solidFill>
                  <a:schemeClr val="tx1"/>
                </a:solidFill>
                <a:effectLst/>
              </a:rPr>
              <a:t>: El uso de elementos pasivos en la red de planta externa supone una reducción considerable del coste de implantación. La instalación no sólo es más económica, sino que evita costes de operación y mantenimiento.</a:t>
            </a:r>
          </a:p>
          <a:p>
            <a:pPr fontAlgn="base"/>
            <a:r>
              <a:rPr lang="es-ES" sz="2200" b="1" dirty="0">
                <a:solidFill>
                  <a:schemeClr val="tx1"/>
                </a:solidFill>
                <a:effectLst/>
              </a:rPr>
              <a:t>Amplio ancho de banda a precio asequible</a:t>
            </a:r>
            <a:r>
              <a:rPr lang="es-ES" sz="2200" dirty="0">
                <a:solidFill>
                  <a:schemeClr val="tx1"/>
                </a:solidFill>
                <a:effectLst/>
              </a:rPr>
              <a:t>: El ancho de banda permitido por los sistemas basados en arquitecturas PON es muy elevado, pudiendo alcanzar los 2,5 </a:t>
            </a:r>
            <a:r>
              <a:rPr lang="es-ES" sz="2200" dirty="0" err="1">
                <a:solidFill>
                  <a:schemeClr val="tx1"/>
                </a:solidFill>
                <a:effectLst/>
              </a:rPr>
              <a:t>Gbps</a:t>
            </a:r>
            <a:r>
              <a:rPr lang="es-ES" sz="2200" dirty="0">
                <a:solidFill>
                  <a:schemeClr val="tx1"/>
                </a:solidFill>
                <a:effectLst/>
              </a:rPr>
              <a:t> de tasa descendente por árbol PON (a repartir entre los abonados pertenecientes a ese árbol) y los estándares que están aún comercialmente por implantar multiplican por cuatro esa velocidad</a:t>
            </a:r>
          </a:p>
          <a:p>
            <a:pPr marL="0" indent="0">
              <a:buNone/>
            </a:pPr>
            <a:r>
              <a:rPr lang="es-EC" b="1" dirty="0" smtClean="0">
                <a:solidFill>
                  <a:schemeClr val="tx1"/>
                </a:solidFill>
                <a:effectLst>
                  <a:glow rad="38100">
                    <a:schemeClr val="bg1">
                      <a:lumMod val="50000"/>
                      <a:lumOff val="50000"/>
                      <a:alpha val="20000"/>
                    </a:schemeClr>
                  </a:glow>
                </a:effectLst>
              </a:rPr>
              <a:t> </a:t>
            </a:r>
          </a:p>
          <a:p>
            <a:endParaRPr lang="es-EC" b="1" dirty="0">
              <a:solidFill>
                <a:schemeClr val="tx1"/>
              </a:solidFill>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273846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05807" y="1197735"/>
            <a:ext cx="9905998" cy="4997003"/>
          </a:xfrm>
        </p:spPr>
        <p:txBody>
          <a:bodyPr>
            <a:normAutofit/>
          </a:bodyPr>
          <a:lstStyle/>
          <a:p>
            <a:r>
              <a:rPr lang="es-EC" b="1" dirty="0" smtClean="0">
                <a:solidFill>
                  <a:schemeClr val="tx1"/>
                </a:solidFill>
                <a:latin typeface="Bell MT" panose="02020503060305020303" pitchFamily="18" charset="0"/>
              </a:rPr>
              <a:t>DESVENTAJAS: </a:t>
            </a:r>
          </a:p>
          <a:p>
            <a:endParaRPr lang="es-EC" b="1" dirty="0">
              <a:solidFill>
                <a:schemeClr val="tx1"/>
              </a:solidFill>
            </a:endParaRPr>
          </a:p>
          <a:p>
            <a:pPr fontAlgn="base"/>
            <a:r>
              <a:rPr lang="es-ES" sz="2000" b="1" dirty="0">
                <a:solidFill>
                  <a:schemeClr val="tx1"/>
                </a:solidFill>
                <a:effectLst/>
              </a:rPr>
              <a:t>Pérdidas en la red</a:t>
            </a:r>
            <a:r>
              <a:rPr lang="es-ES" sz="2000" dirty="0">
                <a:solidFill>
                  <a:schemeClr val="tx1"/>
                </a:solidFill>
                <a:effectLst/>
              </a:rPr>
              <a:t>: El dividir el medio de transmisión entre varios abonados, usando </a:t>
            </a:r>
            <a:r>
              <a:rPr lang="es-ES" sz="2000" dirty="0" err="1">
                <a:solidFill>
                  <a:schemeClr val="tx1"/>
                </a:solidFill>
                <a:effectLst/>
              </a:rPr>
              <a:t>splitters</a:t>
            </a:r>
            <a:r>
              <a:rPr lang="es-ES" sz="2000" dirty="0">
                <a:solidFill>
                  <a:schemeClr val="tx1"/>
                </a:solidFill>
                <a:effectLst/>
              </a:rPr>
              <a:t> o divisores provoca una pérdida de eficiencia en la red con respecto a las redes P2P. Además, cada propio divisor introduce atenuación en la línea. Por lo tanto a mayor número de etapas o saltos de divisor, mayor pérdida se introduce en el canal.</a:t>
            </a:r>
          </a:p>
          <a:p>
            <a:pPr fontAlgn="base"/>
            <a:r>
              <a:rPr lang="es-ES" sz="2000" b="1" dirty="0">
                <a:solidFill>
                  <a:schemeClr val="tx1"/>
                </a:solidFill>
                <a:effectLst/>
              </a:rPr>
              <a:t>Seguridad</a:t>
            </a:r>
            <a:r>
              <a:rPr lang="es-ES" sz="2000" dirty="0">
                <a:solidFill>
                  <a:schemeClr val="tx1"/>
                </a:solidFill>
                <a:effectLst/>
              </a:rPr>
              <a:t>: El hecho de que la información dirigida a varios usuarios fluya por el mismo medio físico de transmisión aumenta el riesgo de escuchas en la red, necesitando un mayor nivel de seguridad mediante encriptación.</a:t>
            </a:r>
          </a:p>
          <a:p>
            <a:pPr fontAlgn="base"/>
            <a:r>
              <a:rPr lang="es-ES" sz="2000" b="1" dirty="0">
                <a:solidFill>
                  <a:schemeClr val="tx1"/>
                </a:solidFill>
                <a:effectLst/>
              </a:rPr>
              <a:t>Dependencia de una gran cantidad de </a:t>
            </a:r>
            <a:r>
              <a:rPr lang="es-ES" sz="2000" b="1" dirty="0" err="1">
                <a:solidFill>
                  <a:schemeClr val="tx1"/>
                </a:solidFill>
                <a:effectLst/>
              </a:rPr>
              <a:t>ONTs</a:t>
            </a:r>
            <a:r>
              <a:rPr lang="es-ES" sz="2000" b="1" dirty="0">
                <a:solidFill>
                  <a:schemeClr val="tx1"/>
                </a:solidFill>
                <a:effectLst/>
              </a:rPr>
              <a:t> de un mismo equipo OLT</a:t>
            </a:r>
            <a:r>
              <a:rPr lang="es-ES" sz="2000" dirty="0">
                <a:solidFill>
                  <a:schemeClr val="tx1"/>
                </a:solidFill>
                <a:effectLst/>
              </a:rPr>
              <a:t>: Al depender una gran cantidad de </a:t>
            </a:r>
            <a:r>
              <a:rPr lang="es-ES" sz="2000" dirty="0" err="1">
                <a:solidFill>
                  <a:schemeClr val="tx1"/>
                </a:solidFill>
                <a:effectLst/>
              </a:rPr>
              <a:t>ONTs</a:t>
            </a:r>
            <a:r>
              <a:rPr lang="es-ES" sz="2000" dirty="0">
                <a:solidFill>
                  <a:schemeClr val="tx1"/>
                </a:solidFill>
                <a:effectLst/>
              </a:rPr>
              <a:t> de una sola OLT, puede considerarse el funcionamiento de la misma como crítico, puesto que si deja de hacerlo, una gran parte de la red (fibras, divisores y </a:t>
            </a:r>
            <a:r>
              <a:rPr lang="es-ES" sz="2000" dirty="0" err="1">
                <a:solidFill>
                  <a:schemeClr val="tx1"/>
                </a:solidFill>
                <a:effectLst/>
              </a:rPr>
              <a:t>ONTs</a:t>
            </a:r>
            <a:r>
              <a:rPr lang="es-ES" sz="2000" dirty="0">
                <a:solidFill>
                  <a:schemeClr val="tx1"/>
                </a:solidFill>
                <a:effectLst/>
              </a:rPr>
              <a:t>) quedará ociosa.</a:t>
            </a:r>
          </a:p>
          <a:p>
            <a:pPr marL="0" indent="0">
              <a:buNone/>
            </a:pPr>
            <a:endParaRPr lang="es-EC" b="1" dirty="0">
              <a:solidFill>
                <a:schemeClr val="tx1"/>
              </a:solidFill>
            </a:endParaRPr>
          </a:p>
        </p:txBody>
      </p:sp>
    </p:spTree>
    <p:extLst>
      <p:ext uri="{BB962C8B-B14F-4D97-AF65-F5344CB8AC3E}">
        <p14:creationId xmlns:p14="http://schemas.microsoft.com/office/powerpoint/2010/main" val="284401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3" y="1468193"/>
            <a:ext cx="9905998" cy="4323008"/>
          </a:xfrm>
        </p:spPr>
        <p:txBody>
          <a:bodyPr>
            <a:normAutofit/>
          </a:bodyPr>
          <a:lstStyle/>
          <a:p>
            <a:pPr marL="0" indent="0">
              <a:buNone/>
            </a:pPr>
            <a:endParaRPr lang="es-EC" sz="4000" b="1" dirty="0" smtClean="0">
              <a:solidFill>
                <a:schemeClr val="tx1"/>
              </a:solidFill>
            </a:endParaRPr>
          </a:p>
          <a:p>
            <a:endParaRPr lang="es-EC" sz="4000" b="1" dirty="0">
              <a:solidFill>
                <a:schemeClr val="tx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505" y="1468193"/>
            <a:ext cx="7142409" cy="4017605"/>
          </a:xfrm>
          <a:prstGeom prst="rect">
            <a:avLst/>
          </a:prstGeom>
          <a:ln>
            <a:noFill/>
          </a:ln>
          <a:effectLst>
            <a:softEdge rad="112500"/>
          </a:effectLst>
        </p:spPr>
      </p:pic>
    </p:spTree>
    <p:extLst>
      <p:ext uri="{BB962C8B-B14F-4D97-AF65-F5344CB8AC3E}">
        <p14:creationId xmlns:p14="http://schemas.microsoft.com/office/powerpoint/2010/main" val="410812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77781"/>
            <a:ext cx="2619218" cy="678288"/>
          </a:xfrm>
        </p:spPr>
        <p:txBody>
          <a:bodyPr>
            <a:normAutofit/>
          </a:bodyPr>
          <a:lstStyle/>
          <a:p>
            <a:r>
              <a:rPr lang="es-EC" sz="2800" b="1" u="sng" dirty="0" smtClean="0">
                <a:solidFill>
                  <a:schemeClr val="tx1"/>
                </a:solidFill>
                <a:latin typeface="Bell MT" panose="02020503060305020303" pitchFamily="18" charset="0"/>
              </a:rPr>
              <a:t>CONTENIDO</a:t>
            </a:r>
            <a:endParaRPr lang="es-EC" sz="2800" b="1" u="sng" dirty="0">
              <a:solidFill>
                <a:schemeClr val="tx1"/>
              </a:solidFill>
              <a:latin typeface="Bell MT" panose="02020503060305020303" pitchFamily="18" charset="0"/>
            </a:endParaRPr>
          </a:p>
        </p:txBody>
      </p:sp>
      <p:sp>
        <p:nvSpPr>
          <p:cNvPr id="3" name="Marcador de contenido 2"/>
          <p:cNvSpPr>
            <a:spLocks noGrp="1"/>
          </p:cNvSpPr>
          <p:nvPr>
            <p:ph idx="1"/>
          </p:nvPr>
        </p:nvSpPr>
        <p:spPr>
          <a:xfrm>
            <a:off x="1141413" y="1725769"/>
            <a:ext cx="9905997" cy="4593465"/>
          </a:xfrm>
        </p:spPr>
        <p:txBody>
          <a:bodyPr>
            <a:normAutofit/>
          </a:bodyPr>
          <a:lstStyle/>
          <a:p>
            <a:pPr>
              <a:buFont typeface="Arial" panose="020B0604020202020204" pitchFamily="34" charset="0"/>
              <a:buChar char="•"/>
            </a:pPr>
            <a:r>
              <a:rPr lang="es-EC" sz="2000" dirty="0" smtClean="0">
                <a:solidFill>
                  <a:schemeClr val="tx1"/>
                </a:solidFill>
              </a:rPr>
              <a:t>Definición, Historia y evolución</a:t>
            </a:r>
          </a:p>
          <a:p>
            <a:pPr>
              <a:buFont typeface="Arial" panose="020B0604020202020204" pitchFamily="34" charset="0"/>
              <a:buChar char="•"/>
            </a:pPr>
            <a:r>
              <a:rPr lang="es-EC" sz="2000" dirty="0" smtClean="0">
                <a:solidFill>
                  <a:schemeClr val="tx1"/>
                </a:solidFill>
              </a:rPr>
              <a:t>Red gpon</a:t>
            </a:r>
          </a:p>
          <a:p>
            <a:pPr>
              <a:buFont typeface="Arial" panose="020B0604020202020204" pitchFamily="34" charset="0"/>
              <a:buChar char="•"/>
            </a:pPr>
            <a:r>
              <a:rPr lang="es-EC" sz="2000" dirty="0" smtClean="0">
                <a:solidFill>
                  <a:schemeClr val="tx1"/>
                </a:solidFill>
              </a:rPr>
              <a:t>Características técnicas</a:t>
            </a:r>
          </a:p>
          <a:p>
            <a:pPr>
              <a:buFont typeface="Arial" panose="020B0604020202020204" pitchFamily="34" charset="0"/>
              <a:buChar char="•"/>
            </a:pPr>
            <a:r>
              <a:rPr lang="es-EC" sz="2000" dirty="0" smtClean="0">
                <a:solidFill>
                  <a:schemeClr val="tx1"/>
                </a:solidFill>
              </a:rPr>
              <a:t>Ventajas y desventajas </a:t>
            </a:r>
          </a:p>
          <a:p>
            <a:pPr>
              <a:buFont typeface="Arial" panose="020B0604020202020204" pitchFamily="34" charset="0"/>
              <a:buChar char="•"/>
            </a:pPr>
            <a:r>
              <a:rPr lang="es-EC" sz="2000" dirty="0" smtClean="0">
                <a:solidFill>
                  <a:schemeClr val="tx1"/>
                </a:solidFill>
              </a:rPr>
              <a:t>Elementos de la red</a:t>
            </a:r>
          </a:p>
          <a:p>
            <a:pPr>
              <a:buFont typeface="Arial" panose="020B0604020202020204" pitchFamily="34" charset="0"/>
              <a:buChar char="•"/>
            </a:pPr>
            <a:r>
              <a:rPr lang="es-EC" sz="2000" dirty="0" smtClean="0">
                <a:solidFill>
                  <a:schemeClr val="tx1"/>
                </a:solidFill>
              </a:rPr>
              <a:t>Estructura y diseño</a:t>
            </a:r>
          </a:p>
          <a:p>
            <a:pPr>
              <a:buFont typeface="Arial" panose="020B0604020202020204" pitchFamily="34" charset="0"/>
              <a:buChar char="•"/>
            </a:pPr>
            <a:r>
              <a:rPr lang="es-EC" sz="2000" dirty="0" smtClean="0"/>
              <a:t>Instalaciones de ultima milla</a:t>
            </a:r>
            <a:endParaRPr lang="es-EC" sz="2000" dirty="0" smtClean="0">
              <a:solidFill>
                <a:schemeClr val="tx1"/>
              </a:solidFill>
            </a:endParaRPr>
          </a:p>
          <a:p>
            <a:pPr marL="0" indent="0">
              <a:buNone/>
            </a:pPr>
            <a:endParaRPr lang="es-EC" dirty="0" smtClean="0"/>
          </a:p>
          <a:p>
            <a:pPr>
              <a:buFont typeface="Arial" panose="020B0604020202020204" pitchFamily="34" charset="0"/>
              <a:buChar char="•"/>
            </a:pPr>
            <a:endParaRPr lang="es-EC" dirty="0" smtClean="0"/>
          </a:p>
        </p:txBody>
      </p:sp>
    </p:spTree>
    <p:extLst>
      <p:ext uri="{BB962C8B-B14F-4D97-AF65-F5344CB8AC3E}">
        <p14:creationId xmlns:p14="http://schemas.microsoft.com/office/powerpoint/2010/main" val="40780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99745" y="3156397"/>
            <a:ext cx="9905998" cy="848933"/>
          </a:xfrm>
        </p:spPr>
        <p:txBody>
          <a:bodyPr>
            <a:normAutofit/>
          </a:bodyPr>
          <a:lstStyle/>
          <a:p>
            <a:pPr marL="0" indent="0" algn="ctr">
              <a:buNone/>
            </a:pPr>
            <a:r>
              <a:rPr lang="es-EC" sz="4000" b="1" u="sng" dirty="0" smtClean="0">
                <a:solidFill>
                  <a:schemeClr val="tx1"/>
                </a:solidFill>
                <a:effectLst>
                  <a:glow rad="38100">
                    <a:schemeClr val="bg1">
                      <a:lumMod val="50000"/>
                      <a:lumOff val="50000"/>
                      <a:alpha val="20000"/>
                    </a:schemeClr>
                  </a:glow>
                </a:effectLst>
                <a:latin typeface="+mj-lt"/>
              </a:rPr>
              <a:t>ELEMENTOS DE LA RED </a:t>
            </a:r>
            <a:endParaRPr lang="es-EC" sz="4000" b="1" u="sng" dirty="0">
              <a:solidFill>
                <a:schemeClr val="tx1"/>
              </a:solidFill>
              <a:effectLst>
                <a:glow rad="38100">
                  <a:schemeClr val="bg1">
                    <a:lumMod val="50000"/>
                    <a:lumOff val="50000"/>
                    <a:alpha val="20000"/>
                  </a:schemeClr>
                </a:glow>
              </a:effectLst>
              <a:latin typeface="+mj-lt"/>
            </a:endParaRPr>
          </a:p>
        </p:txBody>
      </p:sp>
    </p:spTree>
    <p:extLst>
      <p:ext uri="{BB962C8B-B14F-4D97-AF65-F5344CB8AC3E}">
        <p14:creationId xmlns:p14="http://schemas.microsoft.com/office/powerpoint/2010/main" val="19500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36372" y="103032"/>
            <a:ext cx="9939828" cy="6632620"/>
          </a:xfrm>
        </p:spPr>
        <p:txBody>
          <a:bodyPr>
            <a:normAutofit lnSpcReduction="10000"/>
          </a:bodyPr>
          <a:lstStyle/>
          <a:p>
            <a:pPr marL="0" indent="0">
              <a:buNone/>
            </a:pPr>
            <a:r>
              <a:rPr lang="es-EC" b="1" u="sng" dirty="0" smtClean="0">
                <a:solidFill>
                  <a:schemeClr val="tx1"/>
                </a:solidFill>
                <a:effectLst>
                  <a:glow rad="38100">
                    <a:schemeClr val="bg1">
                      <a:lumMod val="50000"/>
                      <a:lumOff val="50000"/>
                      <a:alpha val="20000"/>
                    </a:schemeClr>
                  </a:glow>
                </a:effectLst>
                <a:latin typeface="Bell MT" panose="02020503060305020303" pitchFamily="18" charset="0"/>
              </a:rPr>
              <a:t>En una red gpon podemos conseguir los siguientes elementos:</a:t>
            </a:r>
          </a:p>
          <a:p>
            <a:r>
              <a:rPr lang="es-EC" sz="2000" dirty="0" smtClean="0">
                <a:solidFill>
                  <a:schemeClr val="tx1"/>
                </a:solidFill>
                <a:effectLst>
                  <a:glow rad="38100">
                    <a:schemeClr val="bg1">
                      <a:lumMod val="50000"/>
                      <a:lumOff val="50000"/>
                      <a:alpha val="20000"/>
                    </a:schemeClr>
                  </a:glow>
                </a:effectLst>
              </a:rPr>
              <a:t>Olt</a:t>
            </a:r>
          </a:p>
          <a:p>
            <a:r>
              <a:rPr lang="es-EC" sz="2000" dirty="0" smtClean="0">
                <a:solidFill>
                  <a:schemeClr val="tx1"/>
                </a:solidFill>
                <a:effectLst>
                  <a:glow rad="38100">
                    <a:schemeClr val="bg1">
                      <a:lumMod val="50000"/>
                      <a:lumOff val="50000"/>
                      <a:alpha val="20000"/>
                    </a:schemeClr>
                  </a:glow>
                </a:effectLst>
              </a:rPr>
              <a:t>Ont</a:t>
            </a:r>
          </a:p>
          <a:p>
            <a:r>
              <a:rPr lang="es-EC" sz="2000" dirty="0" smtClean="0">
                <a:solidFill>
                  <a:schemeClr val="tx1"/>
                </a:solidFill>
                <a:effectLst>
                  <a:glow rad="38100">
                    <a:schemeClr val="bg1">
                      <a:lumMod val="50000"/>
                      <a:lumOff val="50000"/>
                      <a:alpha val="20000"/>
                    </a:schemeClr>
                  </a:glow>
                </a:effectLst>
              </a:rPr>
              <a:t>Splitters ópticos</a:t>
            </a:r>
          </a:p>
          <a:p>
            <a:r>
              <a:rPr lang="es-EC" sz="2000" dirty="0">
                <a:effectLst>
                  <a:glow rad="38100">
                    <a:schemeClr val="bg1">
                      <a:lumMod val="50000"/>
                      <a:lumOff val="50000"/>
                      <a:alpha val="20000"/>
                    </a:schemeClr>
                  </a:glow>
                </a:effectLst>
              </a:rPr>
              <a:t>N</a:t>
            </a:r>
            <a:r>
              <a:rPr lang="es-EC" sz="2000" dirty="0" smtClean="0">
                <a:solidFill>
                  <a:schemeClr val="tx1"/>
                </a:solidFill>
                <a:effectLst>
                  <a:glow rad="38100">
                    <a:schemeClr val="bg1">
                      <a:lumMod val="50000"/>
                      <a:lumOff val="50000"/>
                      <a:alpha val="20000"/>
                    </a:schemeClr>
                  </a:glow>
                </a:effectLst>
              </a:rPr>
              <a:t>ap’s</a:t>
            </a:r>
          </a:p>
          <a:p>
            <a:r>
              <a:rPr lang="es-EC" sz="2000" dirty="0" smtClean="0">
                <a:solidFill>
                  <a:schemeClr val="tx1"/>
                </a:solidFill>
                <a:effectLst>
                  <a:glow rad="38100">
                    <a:schemeClr val="bg1">
                      <a:lumMod val="50000"/>
                      <a:lumOff val="50000"/>
                      <a:alpha val="20000"/>
                    </a:schemeClr>
                  </a:glow>
                </a:effectLst>
              </a:rPr>
              <a:t>Odf’s</a:t>
            </a:r>
          </a:p>
          <a:p>
            <a:r>
              <a:rPr lang="es-EC" sz="2000" dirty="0" smtClean="0">
                <a:solidFill>
                  <a:schemeClr val="tx1"/>
                </a:solidFill>
                <a:effectLst>
                  <a:glow rad="38100">
                    <a:schemeClr val="bg1">
                      <a:lumMod val="50000"/>
                      <a:lumOff val="50000"/>
                      <a:alpha val="20000"/>
                    </a:schemeClr>
                  </a:glow>
                </a:effectLst>
              </a:rPr>
              <a:t>Cables de f.o</a:t>
            </a:r>
          </a:p>
          <a:p>
            <a:pPr marL="0" indent="0" algn="just">
              <a:buNone/>
            </a:pPr>
            <a:r>
              <a:rPr lang="es-EC" b="1" u="sng" dirty="0" smtClean="0">
                <a:solidFill>
                  <a:schemeClr val="tx1"/>
                </a:solidFill>
                <a:effectLst>
                  <a:glow rad="38100">
                    <a:schemeClr val="bg1">
                      <a:lumMod val="50000"/>
                      <a:lumOff val="50000"/>
                      <a:alpha val="20000"/>
                    </a:schemeClr>
                  </a:glow>
                </a:effectLst>
                <a:latin typeface="Bell MT" panose="02020503060305020303" pitchFamily="18" charset="0"/>
              </a:rPr>
              <a:t>Si ofrecemos un servicio adicional o conjunto, como multimedia, streaming o de catv estos serian los elementos necesarios</a:t>
            </a:r>
            <a:r>
              <a:rPr lang="es-EC" u="sng" dirty="0" smtClean="0">
                <a:solidFill>
                  <a:schemeClr val="tx1"/>
                </a:solidFill>
                <a:effectLst>
                  <a:glow rad="38100">
                    <a:schemeClr val="bg1">
                      <a:lumMod val="50000"/>
                      <a:lumOff val="50000"/>
                      <a:alpha val="20000"/>
                    </a:schemeClr>
                  </a:glow>
                </a:effectLst>
                <a:latin typeface="Bell MT" panose="02020503060305020303" pitchFamily="18" charset="0"/>
              </a:rPr>
              <a:t>:</a:t>
            </a:r>
          </a:p>
          <a:p>
            <a:r>
              <a:rPr lang="es-EC" sz="2000" dirty="0" smtClean="0">
                <a:solidFill>
                  <a:schemeClr val="tx1"/>
                </a:solidFill>
                <a:effectLst>
                  <a:glow rad="38100">
                    <a:schemeClr val="bg1">
                      <a:lumMod val="50000"/>
                      <a:lumOff val="50000"/>
                      <a:alpha val="20000"/>
                    </a:schemeClr>
                  </a:glow>
                </a:effectLst>
              </a:rPr>
              <a:t>EDFA</a:t>
            </a:r>
          </a:p>
          <a:p>
            <a:r>
              <a:rPr lang="es-EC" sz="2000" dirty="0" smtClean="0">
                <a:solidFill>
                  <a:schemeClr val="tx1"/>
                </a:solidFill>
                <a:effectLst>
                  <a:glow rad="38100">
                    <a:schemeClr val="bg1">
                      <a:lumMod val="50000"/>
                      <a:lumOff val="50000"/>
                      <a:alpha val="20000"/>
                    </a:schemeClr>
                  </a:glow>
                </a:effectLst>
              </a:rPr>
              <a:t>Transmisor óptico</a:t>
            </a:r>
          </a:p>
          <a:p>
            <a:r>
              <a:rPr lang="es-EC" sz="2000" dirty="0" smtClean="0">
                <a:solidFill>
                  <a:schemeClr val="tx1"/>
                </a:solidFill>
                <a:effectLst>
                  <a:glow rad="38100">
                    <a:schemeClr val="bg1">
                      <a:lumMod val="50000"/>
                      <a:lumOff val="50000"/>
                      <a:alpha val="20000"/>
                    </a:schemeClr>
                  </a:glow>
                </a:effectLst>
              </a:rPr>
              <a:t>Moduladores </a:t>
            </a:r>
            <a:r>
              <a:rPr lang="es-EC" sz="2000" u="sng" dirty="0" smtClean="0">
                <a:solidFill>
                  <a:schemeClr val="accent1">
                    <a:lumMod val="75000"/>
                  </a:schemeClr>
                </a:solidFill>
                <a:effectLst>
                  <a:glow rad="38100">
                    <a:schemeClr val="bg1">
                      <a:lumMod val="50000"/>
                      <a:lumOff val="50000"/>
                      <a:alpha val="20000"/>
                    </a:schemeClr>
                  </a:glow>
                </a:effectLst>
              </a:rPr>
              <a:t>IPQAM</a:t>
            </a:r>
          </a:p>
          <a:p>
            <a:r>
              <a:rPr lang="es-EC" sz="2000" dirty="0" smtClean="0">
                <a:solidFill>
                  <a:schemeClr val="tx1"/>
                </a:solidFill>
                <a:effectLst>
                  <a:glow rad="38100">
                    <a:schemeClr val="bg1">
                      <a:lumMod val="50000"/>
                      <a:lumOff val="50000"/>
                      <a:alpha val="20000"/>
                    </a:schemeClr>
                  </a:glow>
                </a:effectLst>
              </a:rPr>
              <a:t>Encoder</a:t>
            </a:r>
          </a:p>
          <a:p>
            <a:r>
              <a:rPr lang="es-EC" sz="2000" dirty="0" smtClean="0">
                <a:solidFill>
                  <a:schemeClr val="tx1"/>
                </a:solidFill>
                <a:effectLst>
                  <a:glow rad="38100">
                    <a:schemeClr val="bg1">
                      <a:lumMod val="50000"/>
                      <a:lumOff val="50000"/>
                      <a:alpha val="20000"/>
                    </a:schemeClr>
                  </a:glow>
                </a:effectLst>
              </a:rPr>
              <a:t>Servidor para </a:t>
            </a:r>
            <a:r>
              <a:rPr lang="es-ES" sz="2000" dirty="0">
                <a:hlinkClick r:id="rId2" tooltip="IPTV"/>
              </a:rPr>
              <a:t>IPTV</a:t>
            </a:r>
            <a:endParaRPr lang="es-EC" sz="2000" dirty="0">
              <a:solidFill>
                <a:schemeClr val="tx1"/>
              </a:solidFill>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159984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9854" y="772733"/>
            <a:ext cx="11127346" cy="5666704"/>
          </a:xfrm>
        </p:spPr>
        <p:txBody>
          <a:bodyPr>
            <a:normAutofit fontScale="90000"/>
          </a:bodyPr>
          <a:lstStyle/>
          <a:p>
            <a:pPr algn="l"/>
            <a:r>
              <a:rPr lang="es-EC" sz="2000" b="1" dirty="0">
                <a:solidFill>
                  <a:schemeClr val="tx1"/>
                </a:solidFill>
                <a:effectLst/>
              </a:rPr>
              <a:t/>
            </a:r>
            <a:br>
              <a:rPr lang="es-EC" sz="2000" b="1" dirty="0">
                <a:solidFill>
                  <a:schemeClr val="tx1"/>
                </a:solidFill>
                <a:effectLst/>
              </a:rPr>
            </a:br>
            <a:r>
              <a:rPr lang="es-EC" sz="2000" b="1" dirty="0" smtClean="0">
                <a:solidFill>
                  <a:schemeClr val="tx1"/>
                </a:solidFill>
                <a:effectLst/>
              </a:rPr>
              <a:t/>
            </a:r>
            <a:br>
              <a:rPr lang="es-EC" sz="2000" b="1" dirty="0" smtClean="0">
                <a:solidFill>
                  <a:schemeClr val="tx1"/>
                </a:solidFill>
                <a:effectLst/>
              </a:rPr>
            </a:br>
            <a:r>
              <a:rPr lang="es-EC" sz="2000" b="1" dirty="0">
                <a:solidFill>
                  <a:schemeClr val="tx1"/>
                </a:solidFill>
                <a:effectLst/>
              </a:rPr>
              <a:t/>
            </a:r>
            <a:br>
              <a:rPr lang="es-EC" sz="2000" b="1" dirty="0">
                <a:solidFill>
                  <a:schemeClr val="tx1"/>
                </a:solidFill>
                <a:effectLst/>
              </a:rPr>
            </a:br>
            <a:r>
              <a:rPr lang="es-EC" sz="2000" b="1" dirty="0" smtClean="0">
                <a:solidFill>
                  <a:schemeClr val="tx1"/>
                </a:solidFill>
                <a:effectLst/>
              </a:rPr>
              <a:t/>
            </a:r>
            <a:br>
              <a:rPr lang="es-EC" sz="2000" b="1" dirty="0" smtClean="0">
                <a:solidFill>
                  <a:schemeClr val="tx1"/>
                </a:solidFill>
                <a:effectLst/>
              </a:rPr>
            </a:br>
            <a:r>
              <a:rPr lang="es-EC" sz="2000" b="1" dirty="0">
                <a:solidFill>
                  <a:schemeClr val="tx1"/>
                </a:solidFill>
                <a:effectLst/>
              </a:rPr>
              <a:t/>
            </a:r>
            <a:br>
              <a:rPr lang="es-EC" sz="2000" b="1" dirty="0">
                <a:solidFill>
                  <a:schemeClr val="tx1"/>
                </a:solidFill>
                <a:effectLst/>
              </a:rPr>
            </a:br>
            <a:r>
              <a:rPr lang="es-EC" sz="2000" b="1" dirty="0" smtClean="0">
                <a:solidFill>
                  <a:schemeClr val="tx1"/>
                </a:solidFill>
                <a:effectLst/>
              </a:rPr>
              <a:t/>
            </a:r>
            <a:br>
              <a:rPr lang="es-EC" sz="2000" b="1" dirty="0" smtClean="0">
                <a:solidFill>
                  <a:schemeClr val="tx1"/>
                </a:solidFill>
                <a:effectLst/>
              </a:rPr>
            </a:br>
            <a:r>
              <a:rPr lang="es-EC" sz="2000" b="1" dirty="0">
                <a:solidFill>
                  <a:schemeClr val="tx1"/>
                </a:solidFill>
                <a:effectLst/>
              </a:rPr>
              <a:t/>
            </a:r>
            <a:br>
              <a:rPr lang="es-EC" sz="2000" b="1" dirty="0">
                <a:solidFill>
                  <a:schemeClr val="tx1"/>
                </a:solidFill>
                <a:effectLst/>
              </a:rPr>
            </a:br>
            <a:r>
              <a:rPr lang="es-EC" sz="2000" b="1" dirty="0" smtClean="0">
                <a:solidFill>
                  <a:schemeClr val="tx1"/>
                </a:solidFill>
                <a:effectLst/>
              </a:rPr>
              <a:t/>
            </a:r>
            <a:br>
              <a:rPr lang="es-EC" sz="2000" b="1" dirty="0" smtClean="0">
                <a:solidFill>
                  <a:schemeClr val="tx1"/>
                </a:solidFill>
                <a:effectLst/>
              </a:rPr>
            </a:br>
            <a:r>
              <a:rPr lang="es-EC" sz="3100" b="1" u="sng" dirty="0" smtClean="0">
                <a:solidFill>
                  <a:schemeClr val="tx1"/>
                </a:solidFill>
                <a:effectLst/>
                <a:latin typeface="Bell MT" panose="02020503060305020303" pitchFamily="18" charset="0"/>
              </a:rPr>
              <a:t>OLT </a:t>
            </a:r>
            <a:r>
              <a:rPr lang="es-EC" sz="3100" b="1" u="sng" dirty="0">
                <a:solidFill>
                  <a:schemeClr val="tx1"/>
                </a:solidFill>
                <a:effectLst/>
                <a:latin typeface="Bell MT" panose="02020503060305020303" pitchFamily="18" charset="0"/>
              </a:rPr>
              <a:t>(</a:t>
            </a:r>
            <a:r>
              <a:rPr lang="es-EC" sz="3100" b="1" u="sng" dirty="0" err="1">
                <a:solidFill>
                  <a:schemeClr val="tx1"/>
                </a:solidFill>
                <a:effectLst/>
                <a:latin typeface="Bell MT" panose="02020503060305020303" pitchFamily="18" charset="0"/>
              </a:rPr>
              <a:t>Optical</a:t>
            </a:r>
            <a:r>
              <a:rPr lang="es-EC" sz="3100" b="1" u="sng" dirty="0">
                <a:solidFill>
                  <a:schemeClr val="tx1"/>
                </a:solidFill>
                <a:effectLst/>
                <a:latin typeface="Bell MT" panose="02020503060305020303" pitchFamily="18" charset="0"/>
              </a:rPr>
              <a:t> Line </a:t>
            </a:r>
            <a:r>
              <a:rPr lang="es-EC" sz="3100" b="1" u="sng" dirty="0" err="1">
                <a:solidFill>
                  <a:schemeClr val="tx1"/>
                </a:solidFill>
                <a:effectLst/>
                <a:latin typeface="Bell MT" panose="02020503060305020303" pitchFamily="18" charset="0"/>
              </a:rPr>
              <a:t>Termination</a:t>
            </a:r>
            <a:r>
              <a:rPr lang="es-EC" sz="3100" b="1" u="sng" dirty="0" smtClean="0">
                <a:solidFill>
                  <a:schemeClr val="tx1"/>
                </a:solidFill>
                <a:effectLst/>
                <a:latin typeface="Bell MT" panose="02020503060305020303" pitchFamily="18" charset="0"/>
              </a:rPr>
              <a:t>)</a:t>
            </a:r>
            <a:r>
              <a:rPr lang="es-EC" sz="2200" b="1" dirty="0" smtClean="0">
                <a:solidFill>
                  <a:schemeClr val="tx1"/>
                </a:solidFill>
                <a:effectLst/>
              </a:rPr>
              <a:t/>
            </a:r>
            <a:br>
              <a:rPr lang="es-EC" sz="2200" b="1" dirty="0" smtClean="0">
                <a:solidFill>
                  <a:schemeClr val="tx1"/>
                </a:solidFill>
                <a:effectLst/>
              </a:rPr>
            </a:br>
            <a:r>
              <a:rPr lang="es-EC" sz="2200" b="1" dirty="0">
                <a:solidFill>
                  <a:schemeClr val="tx1"/>
                </a:solidFill>
                <a:effectLst/>
              </a:rPr>
              <a:t/>
            </a:r>
            <a:br>
              <a:rPr lang="es-EC" sz="2200" b="1" dirty="0">
                <a:solidFill>
                  <a:schemeClr val="tx1"/>
                </a:solidFill>
                <a:effectLst/>
              </a:rPr>
            </a:br>
            <a:r>
              <a:rPr lang="es-ES" sz="2200" dirty="0">
                <a:solidFill>
                  <a:schemeClr val="tx1"/>
                </a:solidFill>
                <a:effectLst/>
                <a:latin typeface="+mn-lt"/>
              </a:rPr>
              <a:t>Es el elemento activo situado en sitio central de equipamiento. De él parten las fibras ópticas hacia los usuarios (cada OLT suele tener capacidad para dar servicio a varios miles de usuarios</a:t>
            </a:r>
            <a:r>
              <a:rPr lang="es-ES" sz="2200" dirty="0" smtClean="0">
                <a:solidFill>
                  <a:schemeClr val="tx1"/>
                </a:solidFill>
                <a:effectLst/>
                <a:latin typeface="+mn-lt"/>
              </a:rPr>
              <a:t>)</a:t>
            </a:r>
            <a:r>
              <a:rPr lang="es-ES" sz="1800" dirty="0" smtClean="0">
                <a:solidFill>
                  <a:schemeClr val="tx1"/>
                </a:solidFill>
                <a:effectLst/>
                <a:latin typeface="+mn-lt"/>
              </a:rPr>
              <a:t/>
            </a:r>
            <a:br>
              <a:rPr lang="es-ES" sz="1800" dirty="0" smtClean="0">
                <a:solidFill>
                  <a:schemeClr val="tx1"/>
                </a:solidFill>
                <a:effectLst/>
                <a:latin typeface="+mn-lt"/>
              </a:rPr>
            </a:br>
            <a:r>
              <a:rPr lang="es-ES" sz="1800" dirty="0" smtClean="0">
                <a:solidFill>
                  <a:schemeClr val="tx1"/>
                </a:solidFill>
                <a:effectLst/>
                <a:latin typeface="+mn-lt"/>
              </a:rPr>
              <a:t/>
            </a:r>
            <a:br>
              <a:rPr lang="es-ES" sz="1800" dirty="0" smtClean="0">
                <a:solidFill>
                  <a:schemeClr val="tx1"/>
                </a:solidFill>
                <a:effectLst/>
                <a:latin typeface="+mn-lt"/>
              </a:rPr>
            </a:br>
            <a:r>
              <a:rPr lang="es-ES" sz="2200" dirty="0" smtClean="0">
                <a:solidFill>
                  <a:schemeClr val="tx1"/>
                </a:solidFill>
                <a:effectLst/>
                <a:latin typeface="+mn-lt"/>
              </a:rPr>
              <a:t>Este </a:t>
            </a:r>
            <a:r>
              <a:rPr lang="es-ES" sz="2200" dirty="0">
                <a:solidFill>
                  <a:schemeClr val="tx1"/>
                </a:solidFill>
                <a:effectLst/>
                <a:latin typeface="+mn-lt"/>
              </a:rPr>
              <a:t>equipo agrega el tráfico proveniente de los clientes y lo encamina hacia la </a:t>
            </a:r>
            <a:r>
              <a:rPr lang="es-ES" sz="2200" dirty="0">
                <a:solidFill>
                  <a:schemeClr val="tx1"/>
                </a:solidFill>
                <a:effectLst/>
                <a:latin typeface="+mn-lt"/>
                <a:hlinkClick r:id="rId2" tooltip="Red de agregación (aún no redactado)"/>
              </a:rPr>
              <a:t>red de agregación</a:t>
            </a:r>
            <a:r>
              <a:rPr lang="es-ES" sz="2200" dirty="0">
                <a:solidFill>
                  <a:schemeClr val="tx1"/>
                </a:solidFill>
                <a:effectLst/>
                <a:latin typeface="+mn-lt"/>
              </a:rPr>
              <a:t>. Realiza funciones de </a:t>
            </a:r>
            <a:r>
              <a:rPr lang="es-ES" sz="2200" dirty="0" err="1">
                <a:solidFill>
                  <a:schemeClr val="tx1"/>
                </a:solidFill>
                <a:effectLst/>
                <a:latin typeface="+mn-lt"/>
                <a:hlinkClick r:id="rId3" tooltip="Router"/>
              </a:rPr>
              <a:t>router</a:t>
            </a:r>
            <a:r>
              <a:rPr lang="es-ES" sz="2200" dirty="0">
                <a:solidFill>
                  <a:schemeClr val="tx1"/>
                </a:solidFill>
                <a:effectLst/>
                <a:latin typeface="+mn-lt"/>
              </a:rPr>
              <a:t> para poder ofrecer todos los servicios demandados por los usuarios</a:t>
            </a:r>
            <a:r>
              <a:rPr lang="es-ES" sz="2200" dirty="0" smtClean="0">
                <a:solidFill>
                  <a:schemeClr val="tx1"/>
                </a:solidFill>
                <a:effectLst/>
                <a:latin typeface="+mn-lt"/>
              </a:rPr>
              <a:t>.</a:t>
            </a:r>
            <a:br>
              <a:rPr lang="es-ES" sz="2200" dirty="0" smtClean="0">
                <a:solidFill>
                  <a:schemeClr val="tx1"/>
                </a:solidFill>
                <a:effectLst/>
                <a:latin typeface="+mn-lt"/>
              </a:rPr>
            </a:br>
            <a:r>
              <a:rPr lang="es-ES" sz="2200" dirty="0">
                <a:latin typeface="+mn-lt"/>
              </a:rPr>
              <a:t/>
            </a:r>
            <a:br>
              <a:rPr lang="es-ES" sz="2200" dirty="0">
                <a:latin typeface="+mn-lt"/>
              </a:rPr>
            </a:br>
            <a:r>
              <a:rPr lang="es-ES" sz="2200" dirty="0" smtClean="0"/>
              <a:t>Esta compuesta por un chasis, fuente </a:t>
            </a:r>
            <a:r>
              <a:rPr lang="es-ES" sz="2200" smtClean="0"/>
              <a:t>de alimentación </a:t>
            </a:r>
            <a:r>
              <a:rPr lang="es-ES" sz="2200" dirty="0" smtClean="0"/>
              <a:t>y módulos SFP.</a:t>
            </a:r>
            <a:r>
              <a:rPr lang="es-ES" sz="1800" dirty="0" smtClean="0">
                <a:effectLst/>
              </a:rPr>
              <a:t/>
            </a:r>
            <a:br>
              <a:rPr lang="es-ES" sz="1800" dirty="0" smtClean="0">
                <a:effectLst/>
              </a:rPr>
            </a:br>
            <a:r>
              <a:rPr lang="es-ES" sz="1800" dirty="0" smtClean="0">
                <a:effectLst/>
              </a:rPr>
              <a:t/>
            </a:r>
            <a:br>
              <a:rPr lang="es-ES" sz="1800" dirty="0" smtClean="0">
                <a:effectLst/>
              </a:rPr>
            </a:br>
            <a:r>
              <a:rPr lang="es-ES" sz="2200" dirty="0" smtClean="0"/>
              <a:t>Clases: B++</a:t>
            </a:r>
            <a:br>
              <a:rPr lang="es-ES" sz="2200" dirty="0" smtClean="0"/>
            </a:br>
            <a:r>
              <a:rPr lang="es-ES" sz="2200" dirty="0"/>
              <a:t> </a:t>
            </a:r>
            <a:r>
              <a:rPr lang="es-ES" sz="2200" dirty="0" smtClean="0"/>
              <a:t>            C++</a:t>
            </a:r>
            <a:br>
              <a:rPr lang="es-ES" sz="2200" dirty="0" smtClean="0"/>
            </a:br>
            <a:r>
              <a:rPr lang="es-ES" sz="2200" dirty="0"/>
              <a:t> </a:t>
            </a:r>
            <a:r>
              <a:rPr lang="es-ES" sz="2200" dirty="0" smtClean="0"/>
              <a:t>            C+++</a:t>
            </a:r>
            <a:r>
              <a:rPr lang="es-ES" sz="1800" dirty="0">
                <a:effectLst/>
              </a:rPr>
              <a:t/>
            </a:r>
            <a:br>
              <a:rPr lang="es-ES" sz="1800" dirty="0">
                <a:effectLst/>
              </a:rPr>
            </a:br>
            <a:r>
              <a:rPr lang="es-ES" sz="1800" dirty="0" smtClean="0">
                <a:effectLst/>
              </a:rPr>
              <a:t/>
            </a:r>
            <a:br>
              <a:rPr lang="es-ES" sz="1800" dirty="0" smtClean="0">
                <a:effectLst/>
              </a:rPr>
            </a:br>
            <a:r>
              <a:rPr lang="es-ES" sz="1800" dirty="0">
                <a:effectLst/>
              </a:rPr>
              <a:t/>
            </a:r>
            <a:br>
              <a:rPr lang="es-ES" sz="1800" dirty="0">
                <a:effectLst/>
              </a:rPr>
            </a:br>
            <a:r>
              <a:rPr lang="es-ES" sz="1800" dirty="0" smtClean="0">
                <a:effectLst/>
              </a:rPr>
              <a:t/>
            </a:r>
            <a:br>
              <a:rPr lang="es-ES" sz="1800" dirty="0" smtClean="0">
                <a:effectLst/>
              </a:rPr>
            </a:br>
            <a:r>
              <a:rPr lang="es-ES" sz="1800" dirty="0">
                <a:effectLst/>
              </a:rPr>
              <a:t/>
            </a:r>
            <a:br>
              <a:rPr lang="es-ES" sz="1800" dirty="0">
                <a:effectLst/>
              </a:rPr>
            </a:br>
            <a:r>
              <a:rPr lang="es-ES" sz="1800" dirty="0" smtClean="0">
                <a:effectLst/>
              </a:rPr>
              <a:t/>
            </a:r>
            <a:br>
              <a:rPr lang="es-ES" sz="1800" dirty="0" smtClean="0">
                <a:effectLst/>
              </a:rPr>
            </a:br>
            <a:r>
              <a:rPr lang="es-ES" sz="1800" dirty="0">
                <a:effectLst/>
              </a:rPr>
              <a:t/>
            </a:r>
            <a:br>
              <a:rPr lang="es-ES" sz="1800" dirty="0">
                <a:effectLst/>
              </a:rPr>
            </a:br>
            <a:r>
              <a:rPr lang="es-ES" sz="1800" dirty="0" smtClean="0">
                <a:effectLst/>
              </a:rPr>
              <a:t/>
            </a:r>
            <a:br>
              <a:rPr lang="es-ES" sz="1800" dirty="0" smtClean="0">
                <a:effectLst/>
              </a:rPr>
            </a:br>
            <a:r>
              <a:rPr lang="es-ES" sz="1800" dirty="0">
                <a:effectLst/>
              </a:rPr>
              <a:t/>
            </a:r>
            <a:br>
              <a:rPr lang="es-ES" sz="1800" dirty="0">
                <a:effectLst/>
              </a:rPr>
            </a:br>
            <a:r>
              <a:rPr lang="es-ES" sz="1800" dirty="0" smtClean="0">
                <a:effectLst/>
              </a:rPr>
              <a:t/>
            </a:r>
            <a:br>
              <a:rPr lang="es-ES" sz="1800" dirty="0" smtClean="0">
                <a:effectLst/>
              </a:rPr>
            </a:br>
            <a:r>
              <a:rPr lang="es-EC" sz="2000" b="1" dirty="0">
                <a:effectLst/>
              </a:rPr>
              <a:t/>
            </a:r>
            <a:br>
              <a:rPr lang="es-EC" sz="2000" b="1" dirty="0">
                <a:effectLst/>
              </a:rPr>
            </a:br>
            <a:endParaRPr lang="es-EC" sz="2000" dirty="0"/>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4713" y="3122729"/>
            <a:ext cx="6629363" cy="27242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451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91673" y="360607"/>
            <a:ext cx="10779617" cy="4224270"/>
          </a:xfrm>
        </p:spPr>
        <p:txBody>
          <a:bodyPr>
            <a:noAutofit/>
          </a:bodyPr>
          <a:lstStyle/>
          <a:p>
            <a:pPr marL="0" indent="0">
              <a:buNone/>
            </a:pPr>
            <a:r>
              <a:rPr lang="es-EC" b="1" u="sng" dirty="0" smtClean="0">
                <a:solidFill>
                  <a:schemeClr val="tx1"/>
                </a:solidFill>
                <a:effectLst/>
                <a:latin typeface="Bell MT" panose="02020503060305020303" pitchFamily="18" charset="0"/>
              </a:rPr>
              <a:t>ONT </a:t>
            </a:r>
            <a:r>
              <a:rPr lang="es-EC" b="1" u="sng" dirty="0">
                <a:solidFill>
                  <a:schemeClr val="tx1"/>
                </a:solidFill>
                <a:effectLst/>
                <a:latin typeface="Bell MT" panose="02020503060305020303" pitchFamily="18" charset="0"/>
              </a:rPr>
              <a:t>(</a:t>
            </a:r>
            <a:r>
              <a:rPr lang="es-EC" b="1" u="sng" dirty="0" err="1">
                <a:solidFill>
                  <a:schemeClr val="tx1"/>
                </a:solidFill>
                <a:effectLst/>
                <a:latin typeface="Bell MT" panose="02020503060305020303" pitchFamily="18" charset="0"/>
              </a:rPr>
              <a:t>Optical</a:t>
            </a:r>
            <a:r>
              <a:rPr lang="es-EC" b="1" u="sng" dirty="0">
                <a:solidFill>
                  <a:schemeClr val="tx1"/>
                </a:solidFill>
                <a:effectLst/>
                <a:latin typeface="Bell MT" panose="02020503060305020303" pitchFamily="18" charset="0"/>
              </a:rPr>
              <a:t> Network </a:t>
            </a:r>
            <a:r>
              <a:rPr lang="es-EC" b="1" u="sng" dirty="0" err="1">
                <a:solidFill>
                  <a:schemeClr val="tx1"/>
                </a:solidFill>
                <a:effectLst/>
                <a:latin typeface="Bell MT" panose="02020503060305020303" pitchFamily="18" charset="0"/>
              </a:rPr>
              <a:t>Termination</a:t>
            </a:r>
            <a:r>
              <a:rPr lang="es-EC" b="1" u="sng" dirty="0" smtClean="0">
                <a:solidFill>
                  <a:schemeClr val="tx1"/>
                </a:solidFill>
                <a:effectLst/>
                <a:latin typeface="Bell MT" panose="02020503060305020303" pitchFamily="18" charset="0"/>
              </a:rPr>
              <a:t>)</a:t>
            </a:r>
          </a:p>
          <a:p>
            <a:pPr marL="0" indent="0">
              <a:buNone/>
            </a:pPr>
            <a:endParaRPr lang="es-EC" sz="2000" b="1" dirty="0">
              <a:solidFill>
                <a:schemeClr val="tx1"/>
              </a:solidFill>
              <a:effectLst/>
            </a:endParaRPr>
          </a:p>
          <a:p>
            <a:pPr marL="0" indent="0" algn="just">
              <a:buNone/>
            </a:pPr>
            <a:r>
              <a:rPr lang="es-ES" sz="2000" dirty="0">
                <a:solidFill>
                  <a:schemeClr val="tx1"/>
                </a:solidFill>
                <a:effectLst/>
              </a:rPr>
              <a:t>La </a:t>
            </a:r>
            <a:r>
              <a:rPr lang="es-ES" sz="2000" dirty="0">
                <a:solidFill>
                  <a:schemeClr val="tx1"/>
                </a:solidFill>
                <a:effectLst/>
                <a:hlinkClick r:id="rId2" tooltip="Optical Network Termination"/>
              </a:rPr>
              <a:t>ONT</a:t>
            </a:r>
            <a:r>
              <a:rPr lang="es-ES" sz="2000" dirty="0">
                <a:solidFill>
                  <a:schemeClr val="tx1"/>
                </a:solidFill>
                <a:effectLst/>
              </a:rPr>
              <a:t> (</a:t>
            </a:r>
            <a:r>
              <a:rPr lang="es-ES" sz="2000" dirty="0" err="1">
                <a:solidFill>
                  <a:schemeClr val="tx1"/>
                </a:solidFill>
                <a:effectLst/>
              </a:rPr>
              <a:t>Optical</a:t>
            </a:r>
            <a:r>
              <a:rPr lang="es-ES" sz="2000" dirty="0">
                <a:solidFill>
                  <a:schemeClr val="tx1"/>
                </a:solidFill>
                <a:effectLst/>
              </a:rPr>
              <a:t> Network </a:t>
            </a:r>
            <a:r>
              <a:rPr lang="es-ES" sz="2000" dirty="0" err="1">
                <a:solidFill>
                  <a:schemeClr val="tx1"/>
                </a:solidFill>
                <a:effectLst/>
              </a:rPr>
              <a:t>Termination</a:t>
            </a:r>
            <a:r>
              <a:rPr lang="es-ES" sz="2000" dirty="0">
                <a:solidFill>
                  <a:schemeClr val="tx1"/>
                </a:solidFill>
                <a:effectLst/>
              </a:rPr>
              <a:t>) es el elemento situado en casa del usuario que termina la fibra óptica y ofrece las interfaces de usuario. Estos interfaces han evolucionado del </a:t>
            </a:r>
            <a:r>
              <a:rPr lang="es-ES" sz="2000" dirty="0" err="1">
                <a:solidFill>
                  <a:schemeClr val="tx1"/>
                </a:solidFill>
                <a:effectLst/>
                <a:hlinkClick r:id="rId3" tooltip="Fast ethernet (aún no redactado)"/>
              </a:rPr>
              <a:t>fast</a:t>
            </a:r>
            <a:r>
              <a:rPr lang="es-ES" sz="2000" dirty="0">
                <a:solidFill>
                  <a:schemeClr val="tx1"/>
                </a:solidFill>
                <a:effectLst/>
                <a:hlinkClick r:id="rId3" tooltip="Fast ethernet (aún no redactado)"/>
              </a:rPr>
              <a:t> </a:t>
            </a:r>
            <a:r>
              <a:rPr lang="es-ES" sz="2000" dirty="0" err="1">
                <a:solidFill>
                  <a:schemeClr val="tx1"/>
                </a:solidFill>
                <a:effectLst/>
                <a:hlinkClick r:id="rId3" tooltip="Fast ethernet (aún no redactado)"/>
              </a:rPr>
              <a:t>ethernet</a:t>
            </a:r>
            <a:r>
              <a:rPr lang="es-ES" sz="2000" dirty="0">
                <a:solidFill>
                  <a:schemeClr val="tx1"/>
                </a:solidFill>
                <a:effectLst/>
              </a:rPr>
              <a:t> al </a:t>
            </a:r>
            <a:r>
              <a:rPr lang="es-ES" sz="2000" dirty="0">
                <a:solidFill>
                  <a:schemeClr val="tx1"/>
                </a:solidFill>
                <a:effectLst/>
                <a:hlinkClick r:id="rId4" tooltip="Gigabit ethernet (aún no redactado)"/>
              </a:rPr>
              <a:t>gigabit </a:t>
            </a:r>
            <a:r>
              <a:rPr lang="es-ES" sz="2000" dirty="0" err="1">
                <a:solidFill>
                  <a:schemeClr val="tx1"/>
                </a:solidFill>
                <a:effectLst/>
                <a:hlinkClick r:id="rId4" tooltip="Gigabit ethernet (aún no redactado)"/>
              </a:rPr>
              <a:t>ethernet</a:t>
            </a:r>
            <a:r>
              <a:rPr lang="es-ES" sz="2000" dirty="0">
                <a:solidFill>
                  <a:schemeClr val="tx1"/>
                </a:solidFill>
                <a:effectLst/>
              </a:rPr>
              <a:t> a la par que las velocidades ofrecidas a los usuarios. </a:t>
            </a:r>
            <a:r>
              <a:rPr lang="es-ES" sz="2000" dirty="0" smtClean="0">
                <a:solidFill>
                  <a:schemeClr val="tx1"/>
                </a:solidFill>
                <a:effectLst/>
              </a:rPr>
              <a:t>Actualmente </a:t>
            </a:r>
            <a:r>
              <a:rPr lang="es-ES" sz="2000" dirty="0">
                <a:solidFill>
                  <a:schemeClr val="tx1"/>
                </a:solidFill>
                <a:effectLst/>
              </a:rPr>
              <a:t>existe interoperabilidad entre elementos, por lo que </a:t>
            </a:r>
            <a:r>
              <a:rPr lang="es-ES" sz="2000" dirty="0" smtClean="0">
                <a:solidFill>
                  <a:schemeClr val="tx1"/>
                </a:solidFill>
                <a:effectLst/>
              </a:rPr>
              <a:t>no necesariamente se deban usar </a:t>
            </a:r>
            <a:r>
              <a:rPr lang="es-ES" sz="2000" dirty="0" err="1" smtClean="0">
                <a:solidFill>
                  <a:schemeClr val="tx1"/>
                </a:solidFill>
                <a:effectLst/>
              </a:rPr>
              <a:t>onts</a:t>
            </a:r>
            <a:r>
              <a:rPr lang="es-ES" sz="2000" dirty="0" smtClean="0">
                <a:solidFill>
                  <a:schemeClr val="tx1"/>
                </a:solidFill>
                <a:effectLst/>
              </a:rPr>
              <a:t> iguales a la marca del fabricante de la </a:t>
            </a:r>
            <a:r>
              <a:rPr lang="es-ES" sz="2000" dirty="0" err="1" smtClean="0">
                <a:solidFill>
                  <a:schemeClr val="tx1"/>
                </a:solidFill>
                <a:effectLst/>
              </a:rPr>
              <a:t>olt</a:t>
            </a:r>
            <a:endParaRPr lang="es-ES" sz="2000" dirty="0" smtClean="0">
              <a:solidFill>
                <a:schemeClr val="tx1"/>
              </a:solidFill>
              <a:effectLst/>
            </a:endParaRPr>
          </a:p>
          <a:p>
            <a:pPr marL="0" indent="0" algn="just">
              <a:buNone/>
            </a:pPr>
            <a:endParaRPr lang="es-ES" sz="2000" b="1" dirty="0">
              <a:solidFill>
                <a:schemeClr val="tx1"/>
              </a:solidFill>
              <a:effectLst/>
            </a:endParaRPr>
          </a:p>
          <a:p>
            <a:pPr marL="0" indent="0" algn="just" fontAlgn="base">
              <a:buNone/>
            </a:pPr>
            <a:r>
              <a:rPr lang="es-ES" sz="2000" dirty="0">
                <a:solidFill>
                  <a:schemeClr val="tx1"/>
                </a:solidFill>
                <a:effectLst/>
              </a:rPr>
              <a:t>En el caso de las </a:t>
            </a:r>
            <a:r>
              <a:rPr lang="es-ES" sz="2000" dirty="0" err="1">
                <a:solidFill>
                  <a:schemeClr val="tx1"/>
                </a:solidFill>
                <a:effectLst/>
              </a:rPr>
              <a:t>ONTs</a:t>
            </a:r>
            <a:r>
              <a:rPr lang="es-ES" sz="2000" dirty="0">
                <a:solidFill>
                  <a:schemeClr val="tx1"/>
                </a:solidFill>
                <a:effectLst/>
              </a:rPr>
              <a:t> de exterior, deben estar preparadas para soportar las inclemencias meteorológicas y suelen estar equipadas con baterías. Existe una gran variedad de </a:t>
            </a:r>
            <a:r>
              <a:rPr lang="es-ES" sz="2000" dirty="0" err="1">
                <a:solidFill>
                  <a:schemeClr val="tx1"/>
                </a:solidFill>
                <a:effectLst/>
              </a:rPr>
              <a:t>ONTs</a:t>
            </a:r>
            <a:r>
              <a:rPr lang="es-ES" sz="2000" dirty="0">
                <a:solidFill>
                  <a:schemeClr val="tx1"/>
                </a:solidFill>
                <a:effectLst/>
              </a:rPr>
              <a:t>, en función de los servicios que se quieran ofrecer y las interfaces que ofrezcan al usuario:</a:t>
            </a:r>
          </a:p>
          <a:p>
            <a:pPr algn="just" fontAlgn="base"/>
            <a:r>
              <a:rPr lang="es-ES" sz="2000" dirty="0">
                <a:solidFill>
                  <a:schemeClr val="tx1"/>
                </a:solidFill>
                <a:effectLst/>
              </a:rPr>
              <a:t>Interfaces que pueden alcanzar velocidades de hasta 1 Gbit/s. Se suelen utilizar en usuarios residenciales y empresas para ofrecer servicios de conectividad a Internet e </a:t>
            </a:r>
            <a:r>
              <a:rPr lang="es-ES" sz="2000" dirty="0">
                <a:solidFill>
                  <a:schemeClr val="tx1"/>
                </a:solidFill>
                <a:effectLst/>
                <a:hlinkClick r:id="rId5" tooltip="IPTV"/>
              </a:rPr>
              <a:t>IPTV</a:t>
            </a:r>
            <a:r>
              <a:rPr lang="es-ES" sz="2000" dirty="0">
                <a:solidFill>
                  <a:schemeClr val="tx1"/>
                </a:solidFill>
                <a:effectLst/>
              </a:rPr>
              <a:t>.</a:t>
            </a:r>
          </a:p>
          <a:p>
            <a:pPr algn="just" fontAlgn="base"/>
            <a:r>
              <a:rPr lang="es-ES" sz="2000" dirty="0">
                <a:solidFill>
                  <a:schemeClr val="tx1"/>
                </a:solidFill>
                <a:effectLst/>
              </a:rPr>
              <a:t>Interfaces RJ11, que se utilizan para conectar teléfonos analógicos y ofrecer servicios de voz.</a:t>
            </a:r>
          </a:p>
          <a:p>
            <a:pPr marL="0" indent="0">
              <a:buNone/>
            </a:pPr>
            <a:endParaRPr lang="es-EC" b="1" dirty="0">
              <a:effectLst/>
            </a:endParaRPr>
          </a:p>
          <a:p>
            <a:pPr marL="0" indent="0">
              <a:buNone/>
            </a:pPr>
            <a:endParaRPr lang="es-EC" dirty="0"/>
          </a:p>
        </p:txBody>
      </p:sp>
    </p:spTree>
    <p:extLst>
      <p:ext uri="{BB962C8B-B14F-4D97-AF65-F5344CB8AC3E}">
        <p14:creationId xmlns:p14="http://schemas.microsoft.com/office/powerpoint/2010/main" val="10769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406" y="1119053"/>
            <a:ext cx="4223466" cy="4223466"/>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4223" y="1436196"/>
            <a:ext cx="3589180" cy="358918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4963" y="1619116"/>
            <a:ext cx="3223340" cy="3223340"/>
          </a:xfrm>
          <a:prstGeom prst="rect">
            <a:avLst/>
          </a:prstGeom>
        </p:spPr>
      </p:pic>
    </p:spTree>
    <p:extLst>
      <p:ext uri="{BB962C8B-B14F-4D97-AF65-F5344CB8AC3E}">
        <p14:creationId xmlns:p14="http://schemas.microsoft.com/office/powerpoint/2010/main" val="148953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04551" y="528033"/>
            <a:ext cx="10844011" cy="6091707"/>
          </a:xfrm>
        </p:spPr>
        <p:txBody>
          <a:bodyPr/>
          <a:lstStyle/>
          <a:p>
            <a:pPr marL="0" indent="0">
              <a:buNone/>
            </a:pPr>
            <a:r>
              <a:rPr lang="es-EC" b="1" u="sng" dirty="0" smtClean="0">
                <a:solidFill>
                  <a:schemeClr val="tx1"/>
                </a:solidFill>
                <a:latin typeface="Bell MT" panose="02020503060305020303" pitchFamily="18" charset="0"/>
              </a:rPr>
              <a:t>Splitters Óptico</a:t>
            </a:r>
            <a:r>
              <a:rPr lang="es-EC" u="sng" dirty="0" smtClean="0">
                <a:solidFill>
                  <a:schemeClr val="tx1"/>
                </a:solidFill>
                <a:latin typeface="Bell MT" panose="02020503060305020303" pitchFamily="18" charset="0"/>
              </a:rPr>
              <a:t>:</a:t>
            </a:r>
          </a:p>
          <a:p>
            <a:pPr marL="0" indent="0">
              <a:buNone/>
            </a:pPr>
            <a:endParaRPr lang="es-EC" dirty="0">
              <a:solidFill>
                <a:schemeClr val="tx1"/>
              </a:solidFill>
            </a:endParaRPr>
          </a:p>
          <a:p>
            <a:pPr marL="0" indent="0">
              <a:buNone/>
            </a:pPr>
            <a:r>
              <a:rPr lang="es-ES" sz="2000" dirty="0"/>
              <a:t>E</a:t>
            </a:r>
            <a:r>
              <a:rPr lang="es-ES" sz="2000" dirty="0" smtClean="0">
                <a:solidFill>
                  <a:schemeClr val="tx1"/>
                </a:solidFill>
                <a:effectLst/>
              </a:rPr>
              <a:t>s </a:t>
            </a:r>
            <a:r>
              <a:rPr lang="es-ES" sz="2000" dirty="0">
                <a:solidFill>
                  <a:schemeClr val="tx1"/>
                </a:solidFill>
                <a:effectLst/>
              </a:rPr>
              <a:t>un divisor de potencia de </a:t>
            </a:r>
            <a:r>
              <a:rPr lang="es-ES" sz="2000" dirty="0" smtClean="0">
                <a:solidFill>
                  <a:schemeClr val="tx1"/>
                </a:solidFill>
                <a:effectLst/>
              </a:rPr>
              <a:t>señal que permite </a:t>
            </a:r>
            <a:r>
              <a:rPr lang="es-ES" sz="2000" dirty="0">
                <a:solidFill>
                  <a:schemeClr val="tx1"/>
                </a:solidFill>
                <a:effectLst/>
              </a:rPr>
              <a:t>implementar la arquitectura punto </a:t>
            </a:r>
            <a:r>
              <a:rPr lang="es-ES" sz="2000" dirty="0" smtClean="0">
                <a:solidFill>
                  <a:schemeClr val="tx1"/>
                </a:solidFill>
                <a:effectLst/>
              </a:rPr>
              <a:t>-multipunto </a:t>
            </a:r>
            <a:r>
              <a:rPr lang="es-ES" sz="2000" dirty="0">
                <a:solidFill>
                  <a:schemeClr val="tx1"/>
                </a:solidFill>
                <a:effectLst/>
              </a:rPr>
              <a:t>usada en </a:t>
            </a:r>
            <a:r>
              <a:rPr lang="es-ES" sz="2000" dirty="0" smtClean="0">
                <a:solidFill>
                  <a:schemeClr val="tx1"/>
                </a:solidFill>
                <a:effectLst/>
              </a:rPr>
              <a:t>una red pon</a:t>
            </a:r>
          </a:p>
          <a:p>
            <a:pPr marL="0" indent="0">
              <a:buNone/>
            </a:pPr>
            <a:endParaRPr lang="es-ES" dirty="0" smtClean="0">
              <a:solidFill>
                <a:schemeClr val="tx1"/>
              </a:solidFill>
              <a:effectLst/>
            </a:endParaRPr>
          </a:p>
          <a:p>
            <a:pPr marL="0" indent="0">
              <a:buNone/>
            </a:pPr>
            <a:endParaRPr lang="es-ES" dirty="0">
              <a:solidFill>
                <a:schemeClr val="tx1"/>
              </a:solidFill>
              <a:effectLst/>
            </a:endParaRPr>
          </a:p>
          <a:p>
            <a:pPr marL="0" indent="0">
              <a:buNone/>
            </a:pPr>
            <a:endParaRPr lang="es-ES" dirty="0" smtClean="0">
              <a:solidFill>
                <a:schemeClr val="tx1"/>
              </a:solidFill>
              <a:effectLst/>
            </a:endParaRPr>
          </a:p>
          <a:p>
            <a:pPr marL="0" indent="0">
              <a:buNone/>
            </a:pPr>
            <a:endParaRPr lang="es-ES" dirty="0">
              <a:solidFill>
                <a:schemeClr val="tx1"/>
              </a:solidFill>
              <a:effectLst/>
            </a:endParaRPr>
          </a:p>
          <a:p>
            <a:pPr marL="0" indent="0">
              <a:buNone/>
            </a:pPr>
            <a:endParaRPr lang="es-ES" dirty="0" smtClean="0">
              <a:solidFill>
                <a:schemeClr val="tx1"/>
              </a:solidFill>
              <a:effectLst/>
            </a:endParaRPr>
          </a:p>
          <a:p>
            <a:pPr marL="0" indent="0">
              <a:buNone/>
            </a:pPr>
            <a:endParaRPr lang="es-ES" dirty="0">
              <a:solidFill>
                <a:schemeClr val="tx1"/>
              </a:solidFill>
              <a:effectLst/>
            </a:endParaRPr>
          </a:p>
          <a:p>
            <a:pPr marL="0" indent="0">
              <a:buNone/>
            </a:pPr>
            <a:endParaRPr lang="es-ES" dirty="0">
              <a:solidFill>
                <a:schemeClr val="tx1"/>
              </a:solidFill>
              <a:effectLst/>
            </a:endParaRPr>
          </a:p>
          <a:p>
            <a:pPr marL="0" indent="0">
              <a:buNone/>
            </a:pPr>
            <a:endParaRPr lang="es-ES" dirty="0">
              <a:solidFill>
                <a:schemeClr val="tx1"/>
              </a:solidFill>
              <a:effectLst/>
            </a:endParaRPr>
          </a:p>
          <a:p>
            <a:pPr marL="0" indent="0">
              <a:buNone/>
            </a:pPr>
            <a:endParaRPr lang="es-EC"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944" y="2986588"/>
            <a:ext cx="3816185" cy="3475888"/>
          </a:xfrm>
          <a:prstGeom prst="rect">
            <a:avLst/>
          </a:prstGeom>
          <a:ln>
            <a:noFill/>
          </a:ln>
          <a:effectLst>
            <a:outerShdw blurRad="292100" dist="139700" dir="2700000" algn="tl" rotWithShape="0">
              <a:srgbClr val="333333">
                <a:alpha val="65000"/>
              </a:srgbClr>
            </a:outerShdw>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556" y="2986588"/>
            <a:ext cx="3408877" cy="34088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728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9201" y="528034"/>
            <a:ext cx="10363200" cy="5636035"/>
          </a:xfrm>
        </p:spPr>
        <p:txBody>
          <a:bodyPr>
            <a:normAutofit/>
          </a:bodyPr>
          <a:lstStyle/>
          <a:p>
            <a:pPr marL="0" indent="0">
              <a:buNone/>
            </a:pPr>
            <a:r>
              <a:rPr lang="es-EC" u="sng" dirty="0" smtClean="0">
                <a:latin typeface="Bell MT" panose="02020503060305020303" pitchFamily="18" charset="0"/>
              </a:rPr>
              <a:t>NAP: </a:t>
            </a:r>
          </a:p>
          <a:p>
            <a:pPr marL="0" indent="0">
              <a:buNone/>
            </a:pPr>
            <a:endParaRPr lang="es-EC" dirty="0">
              <a:latin typeface="Bell MT" panose="02020503060305020303" pitchFamily="18" charset="0"/>
            </a:endParaRPr>
          </a:p>
          <a:p>
            <a:pPr marL="0" indent="0" algn="just">
              <a:buNone/>
            </a:pPr>
            <a:r>
              <a:rPr lang="es-ES" sz="2000" dirty="0"/>
              <a:t>Las </a:t>
            </a:r>
            <a:r>
              <a:rPr lang="es-ES" sz="2000" b="1" dirty="0"/>
              <a:t>Cajas NAP</a:t>
            </a:r>
            <a:r>
              <a:rPr lang="es-ES" sz="2000" dirty="0"/>
              <a:t> /Network Access Point, son elementos para la distribución de la señal en redes FTTH realizando la transición de la red óptica de alimentación a la red de bajada en el usuario. ... Estas cajas se pueden instalar en poste o muro, en el exterior o en el interior</a:t>
            </a:r>
            <a:endParaRPr lang="es-EC" sz="20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6628" y="2863134"/>
            <a:ext cx="3627818" cy="3627818"/>
          </a:xfrm>
          <a:prstGeom prst="rect">
            <a:avLst/>
          </a:prstGeom>
        </p:spPr>
      </p:pic>
    </p:spTree>
    <p:extLst>
      <p:ext uri="{BB962C8B-B14F-4D97-AF65-F5344CB8AC3E}">
        <p14:creationId xmlns:p14="http://schemas.microsoft.com/office/powerpoint/2010/main" val="83280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9201" y="425003"/>
            <a:ext cx="10363200" cy="5739066"/>
          </a:xfrm>
        </p:spPr>
        <p:txBody>
          <a:bodyPr/>
          <a:lstStyle/>
          <a:p>
            <a:pPr marL="0" indent="0">
              <a:buNone/>
            </a:pPr>
            <a:r>
              <a:rPr lang="es-EC" u="sng" dirty="0" smtClean="0">
                <a:latin typeface="Bell MT" panose="02020503060305020303" pitchFamily="18" charset="0"/>
              </a:rPr>
              <a:t>ODF:</a:t>
            </a:r>
          </a:p>
          <a:p>
            <a:pPr marL="0" indent="0">
              <a:buNone/>
            </a:pPr>
            <a:endParaRPr lang="es-EC" dirty="0">
              <a:latin typeface="Bell MT" panose="02020503060305020303" pitchFamily="18" charset="0"/>
            </a:endParaRPr>
          </a:p>
          <a:p>
            <a:pPr marL="0" indent="0">
              <a:buNone/>
            </a:pPr>
            <a:r>
              <a:rPr lang="es-EC" sz="2000" dirty="0" smtClean="0"/>
              <a:t>Los ODF </a:t>
            </a:r>
            <a:r>
              <a:rPr lang="es-ES" sz="2000" dirty="0"/>
              <a:t> Su principal función es organizar las fibras, haciendo más simple la conexión </a:t>
            </a:r>
            <a:r>
              <a:rPr lang="es-ES" sz="2000" b="1" dirty="0"/>
              <a:t>óptica</a:t>
            </a:r>
            <a:r>
              <a:rPr lang="es-ES" sz="2000" dirty="0"/>
              <a:t> para redes</a:t>
            </a:r>
            <a:r>
              <a:rPr lang="es-ES" sz="2000" dirty="0" smtClean="0"/>
              <a:t>.</a:t>
            </a:r>
          </a:p>
          <a:p>
            <a:pPr marL="0" indent="0">
              <a:buNone/>
            </a:pPr>
            <a:endParaRPr lang="es-ES" sz="20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361" y="2747224"/>
            <a:ext cx="3738361" cy="3738361"/>
          </a:xfrm>
          <a:prstGeom prst="rect">
            <a:avLst/>
          </a:prstGeom>
        </p:spPr>
      </p:pic>
    </p:spTree>
    <p:extLst>
      <p:ext uri="{BB962C8B-B14F-4D97-AF65-F5344CB8AC3E}">
        <p14:creationId xmlns:p14="http://schemas.microsoft.com/office/powerpoint/2010/main" val="315479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9201" y="528034"/>
            <a:ext cx="10363200" cy="5636035"/>
          </a:xfrm>
        </p:spPr>
        <p:txBody>
          <a:bodyPr>
            <a:normAutofit/>
          </a:bodyPr>
          <a:lstStyle/>
          <a:p>
            <a:pPr marL="0" indent="0">
              <a:buNone/>
            </a:pPr>
            <a:r>
              <a:rPr lang="es-EC" u="sng" dirty="0" smtClean="0">
                <a:latin typeface="Bell MT" panose="02020503060305020303" pitchFamily="18" charset="0"/>
              </a:rPr>
              <a:t>Cables de Fibra </a:t>
            </a:r>
            <a:r>
              <a:rPr lang="es-EC" u="sng" dirty="0" err="1" smtClean="0">
                <a:latin typeface="Bell MT" panose="02020503060305020303" pitchFamily="18" charset="0"/>
              </a:rPr>
              <a:t>Optica</a:t>
            </a:r>
            <a:r>
              <a:rPr lang="es-EC" u="sng" dirty="0" smtClean="0">
                <a:latin typeface="Bell MT" panose="02020503060305020303" pitchFamily="18" charset="0"/>
              </a:rPr>
              <a:t>: </a:t>
            </a:r>
          </a:p>
          <a:p>
            <a:pPr marL="0" indent="0">
              <a:buNone/>
            </a:pPr>
            <a:endParaRPr lang="es-EC" u="sng" dirty="0">
              <a:latin typeface="Bell MT" panose="02020503060305020303" pitchFamily="18" charset="0"/>
            </a:endParaRPr>
          </a:p>
          <a:p>
            <a:pPr algn="just"/>
            <a:r>
              <a:rPr lang="es-EC" sz="2000" dirty="0" smtClean="0"/>
              <a:t>Es el elemento conductor de señal, que permite la comunicación entre el head – </a:t>
            </a:r>
            <a:r>
              <a:rPr lang="es-EC" sz="2000" dirty="0" err="1" smtClean="0"/>
              <a:t>end</a:t>
            </a:r>
            <a:r>
              <a:rPr lang="es-EC" sz="2000" dirty="0" smtClean="0"/>
              <a:t> y el usuario final.</a:t>
            </a:r>
          </a:p>
          <a:p>
            <a:pPr algn="just"/>
            <a:r>
              <a:rPr lang="es-EC" sz="2000" dirty="0" smtClean="0"/>
              <a:t>En las construcciones de las redes PON podemos encontrar fibras: ADSS, Planas, F8, Armadas, </a:t>
            </a:r>
            <a:r>
              <a:rPr lang="es-EC" sz="2000" dirty="0" err="1" smtClean="0"/>
              <a:t>Droop</a:t>
            </a:r>
            <a:r>
              <a:rPr lang="es-EC" sz="2000" dirty="0"/>
              <a:t> </a:t>
            </a:r>
            <a:r>
              <a:rPr lang="es-EC" sz="2000" dirty="0" smtClean="0"/>
              <a:t>y </a:t>
            </a:r>
            <a:r>
              <a:rPr lang="es-EC" sz="2000" dirty="0" err="1" smtClean="0"/>
              <a:t>Riser</a:t>
            </a:r>
            <a:r>
              <a:rPr lang="es-EC" sz="2000" dirty="0" smtClean="0"/>
              <a:t>…</a:t>
            </a:r>
          </a:p>
          <a:p>
            <a:pPr marL="0" indent="0">
              <a:buNone/>
            </a:pPr>
            <a:endParaRPr lang="es-EC" sz="2000" dirty="0" smtClean="0"/>
          </a:p>
          <a:p>
            <a:pPr marL="0" indent="0">
              <a:buNone/>
            </a:pPr>
            <a:endParaRPr lang="es-EC" sz="2000" dirty="0"/>
          </a:p>
          <a:p>
            <a:pPr marL="0" indent="0">
              <a:buNone/>
            </a:pPr>
            <a:endParaRPr lang="es-EC" sz="20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103" y="3316094"/>
            <a:ext cx="2857500" cy="285750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301" y="3355576"/>
            <a:ext cx="2857500" cy="284797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4101" y="3306569"/>
            <a:ext cx="2857500" cy="2857500"/>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0060" y="3107833"/>
            <a:ext cx="2857500" cy="2857500"/>
          </a:xfrm>
          <a:prstGeom prst="rect">
            <a:avLst/>
          </a:prstGeom>
        </p:spPr>
      </p:pic>
    </p:spTree>
    <p:extLst>
      <p:ext uri="{BB962C8B-B14F-4D97-AF65-F5344CB8AC3E}">
        <p14:creationId xmlns:p14="http://schemas.microsoft.com/office/powerpoint/2010/main" val="115515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29050" y="1120462"/>
            <a:ext cx="10363200" cy="1133341"/>
          </a:xfrm>
        </p:spPr>
        <p:txBody>
          <a:bodyPr/>
          <a:lstStyle/>
          <a:p>
            <a:pPr marL="0" indent="0" algn="ctr">
              <a:buNone/>
            </a:pPr>
            <a:r>
              <a:rPr lang="es-EC" dirty="0">
                <a:latin typeface="Bell MT" panose="02020503060305020303" pitchFamily="18" charset="0"/>
              </a:rPr>
              <a:t>¿</a:t>
            </a:r>
            <a:r>
              <a:rPr lang="es-EC" dirty="0" smtClean="0">
                <a:latin typeface="Bell MT" panose="02020503060305020303" pitchFamily="18" charset="0"/>
              </a:rPr>
              <a:t>COMO PUEDE CRECER UNA RED PON EN CUANTO A DIVERSIDAD Y CALIDAD DE SERVICIOS? </a:t>
            </a:r>
            <a:endParaRPr lang="es-EC" dirty="0">
              <a:latin typeface="Bell MT" panose="02020503060305020303" pitchFamily="18" charset="0"/>
            </a:endParaRPr>
          </a:p>
        </p:txBody>
      </p:sp>
      <p:sp>
        <p:nvSpPr>
          <p:cNvPr id="7" name="CuadroTexto 6"/>
          <p:cNvSpPr txBox="1"/>
          <p:nvPr/>
        </p:nvSpPr>
        <p:spPr>
          <a:xfrm>
            <a:off x="3503054" y="5643167"/>
            <a:ext cx="4895956" cy="523220"/>
          </a:xfrm>
          <a:prstGeom prst="rect">
            <a:avLst/>
          </a:prstGeom>
          <a:noFill/>
        </p:spPr>
        <p:txBody>
          <a:bodyPr wrap="none" rtlCol="0">
            <a:spAutoFit/>
          </a:bodyPr>
          <a:lstStyle/>
          <a:p>
            <a:r>
              <a:rPr lang="es-EC" sz="2800" dirty="0" smtClean="0">
                <a:latin typeface="Bell MT" panose="02020503060305020303" pitchFamily="18" charset="0"/>
              </a:rPr>
              <a:t>ELEMENTOS NECESARIOS?</a:t>
            </a:r>
            <a:endParaRPr lang="es-EC" sz="2800" dirty="0">
              <a:latin typeface="Bell MT" panose="02020503060305020303" pitchFamily="18" charset="0"/>
            </a:endParaRPr>
          </a:p>
        </p:txBody>
      </p:sp>
      <p:pic>
        <p:nvPicPr>
          <p:cNvPr id="1026" name="Picture 2" descr="DIRECTV® Ecuador | Tecnología: Guía HD | Sitio Oficial"/>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 b="98350" l="9875" r="98589"/>
                    </a14:imgEffect>
                  </a14:imgLayer>
                </a14:imgProps>
              </a:ext>
              <a:ext uri="{28A0092B-C50C-407E-A947-70E740481C1C}">
                <a14:useLocalDpi xmlns:a14="http://schemas.microsoft.com/office/drawing/2010/main" val="0"/>
              </a:ext>
            </a:extLst>
          </a:blip>
          <a:srcRect/>
          <a:stretch>
            <a:fillRect/>
          </a:stretch>
        </p:blipFill>
        <p:spPr bwMode="auto">
          <a:xfrm>
            <a:off x="519658" y="2464695"/>
            <a:ext cx="5273622" cy="25045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uncionalidades de IPT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8076" y="2253803"/>
            <a:ext cx="41910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56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34596" y="2859111"/>
            <a:ext cx="9905998" cy="1159097"/>
          </a:xfrm>
        </p:spPr>
        <p:txBody>
          <a:bodyPr>
            <a:normAutofit/>
          </a:bodyPr>
          <a:lstStyle/>
          <a:p>
            <a:pPr marL="0" indent="0" algn="ctr">
              <a:buNone/>
            </a:pPr>
            <a:r>
              <a:rPr lang="es-EC" sz="4000" b="1" u="sng" dirty="0" smtClean="0">
                <a:solidFill>
                  <a:schemeClr val="tx1"/>
                </a:solidFill>
              </a:rPr>
              <a:t>DEFINICION, HISTORIA Y EVOLUCION</a:t>
            </a:r>
            <a:endParaRPr lang="es-EC" sz="4000" b="1" u="sng" dirty="0">
              <a:solidFill>
                <a:schemeClr val="tx1"/>
              </a:solidFill>
            </a:endParaRPr>
          </a:p>
        </p:txBody>
      </p:sp>
    </p:spTree>
    <p:extLst>
      <p:ext uri="{BB962C8B-B14F-4D97-AF65-F5344CB8AC3E}">
        <p14:creationId xmlns:p14="http://schemas.microsoft.com/office/powerpoint/2010/main" val="214912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9201" y="386366"/>
            <a:ext cx="10363200" cy="2318197"/>
          </a:xfrm>
        </p:spPr>
        <p:txBody>
          <a:bodyPr/>
          <a:lstStyle/>
          <a:p>
            <a:pPr marL="0" indent="0">
              <a:buNone/>
            </a:pPr>
            <a:r>
              <a:rPr lang="es-EC" u="sng" dirty="0" smtClean="0">
                <a:latin typeface="Bell MT" panose="02020503060305020303" pitchFamily="18" charset="0"/>
              </a:rPr>
              <a:t>EDFA:</a:t>
            </a:r>
          </a:p>
          <a:p>
            <a:pPr marL="0" indent="0">
              <a:buNone/>
            </a:pPr>
            <a:endParaRPr lang="es-EC" dirty="0">
              <a:latin typeface="Bell MT" panose="02020503060305020303" pitchFamily="18" charset="0"/>
            </a:endParaRPr>
          </a:p>
          <a:p>
            <a:pPr marL="0" indent="0" algn="just">
              <a:buNone/>
            </a:pPr>
            <a:r>
              <a:rPr lang="es-ES" sz="2000" b="1" dirty="0"/>
              <a:t>El</a:t>
            </a:r>
            <a:r>
              <a:rPr lang="es-ES" sz="2000" dirty="0"/>
              <a:t> dispositivo de </a:t>
            </a:r>
            <a:r>
              <a:rPr lang="es-ES" sz="2000" u="sng" dirty="0">
                <a:hlinkClick r:id="rId2"/>
              </a:rPr>
              <a:t>fibra óptica</a:t>
            </a:r>
            <a:r>
              <a:rPr lang="es-ES" sz="2000" dirty="0"/>
              <a:t> </a:t>
            </a:r>
            <a:r>
              <a:rPr lang="es-ES" sz="2000" dirty="0" err="1"/>
              <a:t>Ebbodd</a:t>
            </a:r>
            <a:r>
              <a:rPr lang="es-ES" sz="2000" dirty="0"/>
              <a:t> ( </a:t>
            </a:r>
            <a:r>
              <a:rPr lang="es-ES" sz="2000" b="1" dirty="0"/>
              <a:t>EDFA</a:t>
            </a:r>
            <a:r>
              <a:rPr lang="es-ES" sz="2000" dirty="0"/>
              <a:t> ) es un dispositivo </a:t>
            </a:r>
            <a:r>
              <a:rPr lang="es-ES" sz="2000" u="sng" dirty="0" smtClean="0">
                <a:solidFill>
                  <a:schemeClr val="accent1">
                    <a:lumMod val="75000"/>
                  </a:schemeClr>
                </a:solidFill>
                <a:hlinkClick r:id="rId3"/>
              </a:rPr>
              <a:t>repetidor</a:t>
            </a:r>
            <a:r>
              <a:rPr lang="es-ES" sz="2000" u="sng" dirty="0" smtClean="0">
                <a:solidFill>
                  <a:schemeClr val="accent1">
                    <a:lumMod val="75000"/>
                  </a:schemeClr>
                </a:solidFill>
              </a:rPr>
              <a:t> y amplificador</a:t>
            </a:r>
            <a:r>
              <a:rPr lang="es-ES" sz="2000" dirty="0">
                <a:solidFill>
                  <a:schemeClr val="accent1">
                    <a:lumMod val="75000"/>
                  </a:schemeClr>
                </a:solidFill>
              </a:rPr>
              <a:t> </a:t>
            </a:r>
            <a:r>
              <a:rPr lang="es-ES" sz="2000" dirty="0"/>
              <a:t>óptico que se utiliza para aumentar la intensidad de las señales ópticas que se transportan a través de un sistema de comunicaciones de </a:t>
            </a:r>
            <a:r>
              <a:rPr lang="es-ES" sz="2000" u="sng" dirty="0">
                <a:hlinkClick r:id="rId2"/>
              </a:rPr>
              <a:t>fibra óptica</a:t>
            </a:r>
            <a:r>
              <a:rPr lang="es-ES" sz="2000" dirty="0"/>
              <a:t> .</a:t>
            </a:r>
            <a:endParaRPr lang="es-EC" sz="2000" dirty="0">
              <a:latin typeface="Bell MT" panose="02020503060305020303" pitchFamily="18" charset="0"/>
            </a:endParaRPr>
          </a:p>
        </p:txBody>
      </p:sp>
      <p:pic>
        <p:nvPicPr>
          <p:cNvPr id="4" name="Imagen 3"/>
          <p:cNvPicPr>
            <a:picLocks noChangeAspect="1"/>
          </p:cNvPicPr>
          <p:nvPr/>
        </p:nvPicPr>
        <p:blipFill>
          <a:blip r:embed="rId4"/>
          <a:stretch>
            <a:fillRect/>
          </a:stretch>
        </p:blipFill>
        <p:spPr>
          <a:xfrm>
            <a:off x="3232597" y="2704563"/>
            <a:ext cx="5646550" cy="2174534"/>
          </a:xfrm>
          <a:prstGeom prst="rect">
            <a:avLst/>
          </a:prstGeom>
          <a:ln>
            <a:noFill/>
          </a:ln>
          <a:effectLst>
            <a:softEdge rad="112500"/>
          </a:effectLst>
        </p:spPr>
      </p:pic>
      <p:pic>
        <p:nvPicPr>
          <p:cNvPr id="5" name="Imagen 4"/>
          <p:cNvPicPr>
            <a:picLocks noChangeAspect="1"/>
          </p:cNvPicPr>
          <p:nvPr/>
        </p:nvPicPr>
        <p:blipFill>
          <a:blip r:embed="rId5"/>
          <a:stretch>
            <a:fillRect/>
          </a:stretch>
        </p:blipFill>
        <p:spPr>
          <a:xfrm>
            <a:off x="3232597" y="4647276"/>
            <a:ext cx="5646550" cy="2049738"/>
          </a:xfrm>
          <a:prstGeom prst="rect">
            <a:avLst/>
          </a:prstGeom>
          <a:ln>
            <a:noFill/>
          </a:ln>
          <a:effectLst>
            <a:softEdge rad="112500"/>
          </a:effectLst>
        </p:spPr>
      </p:pic>
    </p:spTree>
    <p:extLst>
      <p:ext uri="{BB962C8B-B14F-4D97-AF65-F5344CB8AC3E}">
        <p14:creationId xmlns:p14="http://schemas.microsoft.com/office/powerpoint/2010/main" val="96864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9201" y="412124"/>
            <a:ext cx="10363200" cy="1970468"/>
          </a:xfrm>
        </p:spPr>
        <p:txBody>
          <a:bodyPr/>
          <a:lstStyle/>
          <a:p>
            <a:pPr marL="0" indent="0">
              <a:buNone/>
            </a:pPr>
            <a:r>
              <a:rPr lang="es-EC" u="sng" dirty="0" smtClean="0">
                <a:latin typeface="Bell MT" panose="02020503060305020303" pitchFamily="18" charset="0"/>
              </a:rPr>
              <a:t>Transmisor </a:t>
            </a:r>
            <a:r>
              <a:rPr lang="es-EC" u="sng" dirty="0" err="1" smtClean="0">
                <a:latin typeface="Bell MT" panose="02020503060305020303" pitchFamily="18" charset="0"/>
              </a:rPr>
              <a:t>Optico</a:t>
            </a:r>
            <a:r>
              <a:rPr lang="es-EC" u="sng" dirty="0" smtClean="0">
                <a:latin typeface="Bell MT" panose="02020503060305020303" pitchFamily="18" charset="0"/>
              </a:rPr>
              <a:t> 1550nm:</a:t>
            </a:r>
          </a:p>
          <a:p>
            <a:pPr marL="0" indent="0">
              <a:buNone/>
            </a:pPr>
            <a:endParaRPr lang="es-EC" u="sng" dirty="0">
              <a:latin typeface="Bell MT" panose="02020503060305020303" pitchFamily="18" charset="0"/>
            </a:endParaRPr>
          </a:p>
          <a:p>
            <a:pPr marL="0" indent="0">
              <a:buNone/>
            </a:pPr>
            <a:r>
              <a:rPr lang="es-ES" sz="2000" dirty="0" smtClean="0"/>
              <a:t>El transmisor </a:t>
            </a:r>
            <a:r>
              <a:rPr lang="es-ES" sz="2000" dirty="0"/>
              <a:t>óptico </a:t>
            </a:r>
            <a:r>
              <a:rPr lang="es-ES" sz="2000" dirty="0" smtClean="0"/>
              <a:t>es el que </a:t>
            </a:r>
            <a:r>
              <a:rPr lang="es-ES" sz="2000" dirty="0"/>
              <a:t>transforma la señal RF (coaxial) a señal óptica (PON) en la </a:t>
            </a:r>
            <a:r>
              <a:rPr lang="es-ES" sz="2000" dirty="0" smtClean="0"/>
              <a:t>longitud de </a:t>
            </a:r>
            <a:r>
              <a:rPr lang="es-ES" sz="2000" dirty="0"/>
              <a:t>1550 </a:t>
            </a:r>
            <a:r>
              <a:rPr lang="es-ES" sz="2000" dirty="0" err="1"/>
              <a:t>nm</a:t>
            </a:r>
            <a:r>
              <a:rPr lang="es-ES" sz="2000" dirty="0" smtClean="0"/>
              <a:t>.</a:t>
            </a:r>
          </a:p>
          <a:p>
            <a:pPr marL="0" indent="0">
              <a:buNone/>
            </a:pPr>
            <a:endParaRPr lang="es-EC" sz="2000" u="sng" dirty="0">
              <a:latin typeface="Bell MT" panose="02020503060305020303" pitchFamily="18" charset="0"/>
            </a:endParaRPr>
          </a:p>
        </p:txBody>
      </p:sp>
      <p:pic>
        <p:nvPicPr>
          <p:cNvPr id="4" name="Imagen 3"/>
          <p:cNvPicPr>
            <a:picLocks noChangeAspect="1"/>
          </p:cNvPicPr>
          <p:nvPr/>
        </p:nvPicPr>
        <p:blipFill>
          <a:blip r:embed="rId2"/>
          <a:stretch>
            <a:fillRect/>
          </a:stretch>
        </p:blipFill>
        <p:spPr>
          <a:xfrm>
            <a:off x="3142445" y="2549748"/>
            <a:ext cx="5894029" cy="1968321"/>
          </a:xfrm>
          <a:prstGeom prst="rect">
            <a:avLst/>
          </a:prstGeom>
          <a:ln>
            <a:noFill/>
          </a:ln>
          <a:effectLst>
            <a:softEdge rad="112500"/>
          </a:effectLst>
        </p:spPr>
      </p:pic>
      <p:pic>
        <p:nvPicPr>
          <p:cNvPr id="5" name="Imagen 4"/>
          <p:cNvPicPr>
            <a:picLocks noChangeAspect="1"/>
          </p:cNvPicPr>
          <p:nvPr/>
        </p:nvPicPr>
        <p:blipFill>
          <a:blip r:embed="rId3"/>
          <a:stretch>
            <a:fillRect/>
          </a:stretch>
        </p:blipFill>
        <p:spPr>
          <a:xfrm>
            <a:off x="3142445" y="4286250"/>
            <a:ext cx="5894029" cy="1942561"/>
          </a:xfrm>
          <a:prstGeom prst="rect">
            <a:avLst/>
          </a:prstGeom>
          <a:ln>
            <a:noFill/>
          </a:ln>
          <a:effectLst>
            <a:softEdge rad="112500"/>
          </a:effectLst>
        </p:spPr>
      </p:pic>
    </p:spTree>
    <p:extLst>
      <p:ext uri="{BB962C8B-B14F-4D97-AF65-F5344CB8AC3E}">
        <p14:creationId xmlns:p14="http://schemas.microsoft.com/office/powerpoint/2010/main" val="48140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06322" y="2034863"/>
            <a:ext cx="10363200" cy="2047741"/>
          </a:xfrm>
        </p:spPr>
        <p:txBody>
          <a:bodyPr/>
          <a:lstStyle/>
          <a:p>
            <a:endParaRPr lang="es-EC" dirty="0"/>
          </a:p>
          <a:p>
            <a:pPr marL="0" indent="0" algn="ctr">
              <a:buNone/>
            </a:pPr>
            <a:r>
              <a:rPr lang="es-EC" sz="4000" b="1" u="sng" dirty="0" smtClean="0">
                <a:latin typeface="+mj-lt"/>
              </a:rPr>
              <a:t>¿ COMO ESTA DISEÑADA Y ESTRUCTURADA UNA RED PON?</a:t>
            </a:r>
            <a:endParaRPr lang="es-EC" sz="4000" b="1" u="sng" dirty="0">
              <a:latin typeface="+mj-lt"/>
            </a:endParaRPr>
          </a:p>
        </p:txBody>
      </p:sp>
    </p:spTree>
    <p:extLst>
      <p:ext uri="{BB962C8B-B14F-4D97-AF65-F5344CB8AC3E}">
        <p14:creationId xmlns:p14="http://schemas.microsoft.com/office/powerpoint/2010/main" val="402100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9201" y="373487"/>
            <a:ext cx="10363200" cy="6014434"/>
          </a:xfrm>
        </p:spPr>
        <p:txBody>
          <a:bodyPr>
            <a:normAutofit fontScale="92500" lnSpcReduction="20000"/>
          </a:bodyPr>
          <a:lstStyle/>
          <a:p>
            <a:pPr marL="0" indent="0">
              <a:buNone/>
            </a:pPr>
            <a:r>
              <a:rPr lang="es-ES" sz="3000" u="sng" dirty="0">
                <a:latin typeface="Bell MT" panose="02020503060305020303" pitchFamily="18" charset="0"/>
              </a:rPr>
              <a:t>L</a:t>
            </a:r>
            <a:r>
              <a:rPr lang="es-ES" sz="3000" u="sng" dirty="0" smtClean="0">
                <a:latin typeface="Bell MT" panose="02020503060305020303" pitchFamily="18" charset="0"/>
              </a:rPr>
              <a:t>a </a:t>
            </a:r>
            <a:r>
              <a:rPr lang="es-ES" sz="3000" u="sng" dirty="0">
                <a:latin typeface="Bell MT" panose="02020503060305020303" pitchFamily="18" charset="0"/>
              </a:rPr>
              <a:t>implementación de una red FTTH basada en una arquitectura </a:t>
            </a:r>
            <a:r>
              <a:rPr lang="es-ES" sz="3000" u="sng" dirty="0" smtClean="0">
                <a:latin typeface="Bell MT" panose="02020503060305020303" pitchFamily="18" charset="0"/>
              </a:rPr>
              <a:t>GPON debe considerarse como un proyecto dividido en etapas</a:t>
            </a:r>
          </a:p>
          <a:p>
            <a:pPr marL="0" indent="0">
              <a:buNone/>
            </a:pPr>
            <a:endParaRPr lang="es-ES" sz="2000" dirty="0"/>
          </a:p>
          <a:p>
            <a:r>
              <a:rPr lang="es-ES" sz="2200" dirty="0" smtClean="0"/>
              <a:t>Estudio de la zona a desarrollar</a:t>
            </a:r>
          </a:p>
          <a:p>
            <a:r>
              <a:rPr lang="es-ES" sz="2200" dirty="0" smtClean="0"/>
              <a:t>Cálculos económicos (costos de materiales, implementación y operacional)</a:t>
            </a:r>
          </a:p>
          <a:p>
            <a:r>
              <a:rPr lang="es-ES" sz="2200" dirty="0" smtClean="0"/>
              <a:t>Instalación de la red física (pruebas en campo e instalaciones a usuarios)</a:t>
            </a:r>
          </a:p>
          <a:p>
            <a:endParaRPr lang="es-EC" sz="2000" dirty="0" smtClean="0"/>
          </a:p>
          <a:p>
            <a:pPr marL="0" indent="0">
              <a:buNone/>
            </a:pPr>
            <a:r>
              <a:rPr lang="es-EC" sz="3000" u="sng" dirty="0" smtClean="0">
                <a:latin typeface="Bell MT" panose="02020503060305020303" pitchFamily="18" charset="0"/>
              </a:rPr>
              <a:t>Planificación:</a:t>
            </a:r>
          </a:p>
          <a:p>
            <a:pPr marL="0" indent="0">
              <a:buNone/>
            </a:pPr>
            <a:r>
              <a:rPr lang="es-ES" sz="2200" dirty="0"/>
              <a:t>Todas las redes, indistintamente de cómo esté configurada su infraestructura </a:t>
            </a:r>
            <a:r>
              <a:rPr lang="es-ES" sz="2200" dirty="0" smtClean="0"/>
              <a:t>y </a:t>
            </a:r>
            <a:r>
              <a:rPr lang="es-ES" sz="2200" dirty="0"/>
              <a:t>considerando una serie de elementos propios de estos entornos, deben garantizar </a:t>
            </a:r>
            <a:r>
              <a:rPr lang="es-ES" sz="2200" dirty="0" smtClean="0"/>
              <a:t>antes </a:t>
            </a:r>
            <a:r>
              <a:rPr lang="es-ES" sz="2200" dirty="0"/>
              <a:t>y después </a:t>
            </a:r>
            <a:r>
              <a:rPr lang="es-ES" sz="2200" dirty="0" smtClean="0"/>
              <a:t> de un </a:t>
            </a:r>
            <a:r>
              <a:rPr lang="es-ES" sz="2200" dirty="0"/>
              <a:t>correcto funcionamiento, lo que significa que deben seguir brindando el servicio al cliente para la cual fueron diseñadas.</a:t>
            </a:r>
          </a:p>
          <a:p>
            <a:pPr marL="0" indent="0">
              <a:buNone/>
            </a:pPr>
            <a:endParaRPr lang="es-ES" sz="2200" dirty="0"/>
          </a:p>
          <a:p>
            <a:pPr marL="0" indent="0">
              <a:buNone/>
            </a:pPr>
            <a:r>
              <a:rPr lang="es-ES" sz="2200" dirty="0"/>
              <a:t>Sin embargo, para poder brindar y mantener esos servicios a nivel de las redes FTTH, es importante contar inicialmente con un plano </a:t>
            </a:r>
            <a:r>
              <a:rPr lang="es-ES" sz="2200" dirty="0" smtClean="0"/>
              <a:t>, </a:t>
            </a:r>
            <a:r>
              <a:rPr lang="es-ES" sz="2200" dirty="0"/>
              <a:t>donde se esquematicen las distribuciones por zonas y servicios que van a ser atendidos por el proveedor de servicios. </a:t>
            </a:r>
            <a:endParaRPr lang="es-EC" sz="2200" dirty="0"/>
          </a:p>
        </p:txBody>
      </p:sp>
    </p:spTree>
    <p:extLst>
      <p:ext uri="{BB962C8B-B14F-4D97-AF65-F5344CB8AC3E}">
        <p14:creationId xmlns:p14="http://schemas.microsoft.com/office/powerpoint/2010/main" val="87673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7533" y="1712890"/>
            <a:ext cx="10363200" cy="2987898"/>
          </a:xfrm>
        </p:spPr>
        <p:txBody>
          <a:bodyPr>
            <a:normAutofit/>
          </a:bodyPr>
          <a:lstStyle/>
          <a:p>
            <a:pPr marL="0" indent="0">
              <a:buNone/>
            </a:pPr>
            <a:r>
              <a:rPr lang="es-EC" sz="2000" dirty="0" smtClean="0"/>
              <a:t>Ya teniendo la proyección y planificación de la red, escalamos a la etapa de los cálculos ópticos</a:t>
            </a:r>
          </a:p>
          <a:p>
            <a:pPr marL="0" indent="0">
              <a:buNone/>
            </a:pPr>
            <a:endParaRPr lang="es-EC" sz="2000" dirty="0"/>
          </a:p>
          <a:p>
            <a:pPr marL="0" indent="0">
              <a:buNone/>
            </a:pPr>
            <a:endParaRPr lang="es-EC" sz="2000" dirty="0" smtClean="0"/>
          </a:p>
          <a:p>
            <a:pPr marL="0" indent="0">
              <a:buNone/>
            </a:pPr>
            <a:endParaRPr lang="es-EC" sz="2000" dirty="0"/>
          </a:p>
          <a:p>
            <a:pPr marL="0" indent="0">
              <a:buNone/>
            </a:pPr>
            <a:endParaRPr lang="es-EC" sz="2000" dirty="0" smtClean="0"/>
          </a:p>
          <a:p>
            <a:pPr marL="0" indent="0">
              <a:buNone/>
            </a:pPr>
            <a:r>
              <a:rPr lang="es-EC" sz="2000" dirty="0" smtClean="0"/>
              <a:t>Quedando nuestro presupuesto óptico de esta manera.</a:t>
            </a:r>
          </a:p>
          <a:p>
            <a:pPr marL="0" indent="0">
              <a:buNone/>
            </a:pPr>
            <a:endParaRPr lang="es-EC" sz="2000" dirty="0"/>
          </a:p>
          <a:p>
            <a:pPr marL="0" indent="0">
              <a:buNone/>
            </a:pPr>
            <a:endParaRPr lang="es-EC" sz="2000" dirty="0"/>
          </a:p>
        </p:txBody>
      </p:sp>
      <p:graphicFrame>
        <p:nvGraphicFramePr>
          <p:cNvPr id="4" name="Diagrama 3"/>
          <p:cNvGraphicFramePr/>
          <p:nvPr>
            <p:extLst>
              <p:ext uri="{D42A27DB-BD31-4B8C-83A1-F6EECF244321}">
                <p14:modId xmlns:p14="http://schemas.microsoft.com/office/powerpoint/2010/main" val="300449099"/>
              </p:ext>
            </p:extLst>
          </p:nvPr>
        </p:nvGraphicFramePr>
        <p:xfrm>
          <a:off x="1790164" y="2717442"/>
          <a:ext cx="7199290" cy="643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294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81" t="4806" r="3748" b="3433"/>
          <a:stretch/>
        </p:blipFill>
        <p:spPr>
          <a:xfrm>
            <a:off x="0" y="0"/>
            <a:ext cx="12258167" cy="6858000"/>
          </a:xfrm>
        </p:spPr>
      </p:pic>
    </p:spTree>
    <p:extLst>
      <p:ext uri="{BB962C8B-B14F-4D97-AF65-F5344CB8AC3E}">
        <p14:creationId xmlns:p14="http://schemas.microsoft.com/office/powerpoint/2010/main" val="115527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7994" t="18784"/>
          <a:stretch/>
        </p:blipFill>
        <p:spPr>
          <a:xfrm>
            <a:off x="-1" y="0"/>
            <a:ext cx="12192001" cy="6852591"/>
          </a:xfrm>
          <a:prstGeom prst="rect">
            <a:avLst/>
          </a:prstGeom>
        </p:spPr>
      </p:pic>
    </p:spTree>
    <p:extLst>
      <p:ext uri="{BB962C8B-B14F-4D97-AF65-F5344CB8AC3E}">
        <p14:creationId xmlns:p14="http://schemas.microsoft.com/office/powerpoint/2010/main" val="60849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6851" y="510990"/>
            <a:ext cx="2760433" cy="5741701"/>
          </a:xfrm>
          <a:prstGeom prst="rect">
            <a:avLst/>
          </a:prstGeom>
          <a:ln>
            <a:noFill/>
          </a:ln>
          <a:effectLst>
            <a:softEdge rad="112500"/>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812" y="510990"/>
            <a:ext cx="2760433" cy="5741701"/>
          </a:xfrm>
          <a:prstGeom prst="rect">
            <a:avLst/>
          </a:prstGeom>
          <a:ln>
            <a:noFill/>
          </a:ln>
          <a:effectLst>
            <a:softEdge rad="112500"/>
          </a:effectLst>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15426" t="-98" r="17360" b="1"/>
          <a:stretch/>
        </p:blipFill>
        <p:spPr>
          <a:xfrm>
            <a:off x="1365161" y="510990"/>
            <a:ext cx="2914979" cy="5788144"/>
          </a:xfrm>
          <a:prstGeom prst="rect">
            <a:avLst/>
          </a:prstGeom>
          <a:ln>
            <a:noFill/>
          </a:ln>
          <a:effectLst>
            <a:softEdge rad="112500"/>
          </a:effectLst>
        </p:spPr>
      </p:pic>
    </p:spTree>
    <p:extLst>
      <p:ext uri="{BB962C8B-B14F-4D97-AF65-F5344CB8AC3E}">
        <p14:creationId xmlns:p14="http://schemas.microsoft.com/office/powerpoint/2010/main" val="337234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7229" y="2245104"/>
            <a:ext cx="10363200" cy="1223963"/>
          </a:xfrm>
        </p:spPr>
        <p:txBody>
          <a:bodyPr>
            <a:normAutofit/>
          </a:bodyPr>
          <a:lstStyle/>
          <a:p>
            <a:pPr algn="ctr"/>
            <a:r>
              <a:rPr lang="es-EC" sz="4000" u="sng" dirty="0" smtClean="0"/>
              <a:t>INSTALACIONES DE ULTIMA MILLA</a:t>
            </a:r>
            <a:endParaRPr lang="es-EC" sz="4000" u="sng" dirty="0"/>
          </a:p>
        </p:txBody>
      </p:sp>
    </p:spTree>
    <p:extLst>
      <p:ext uri="{BB962C8B-B14F-4D97-AF65-F5344CB8AC3E}">
        <p14:creationId xmlns:p14="http://schemas.microsoft.com/office/powerpoint/2010/main" val="270569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40158" y="412124"/>
            <a:ext cx="10642243" cy="6014434"/>
          </a:xfrm>
        </p:spPr>
        <p:txBody>
          <a:bodyPr/>
          <a:lstStyle/>
          <a:p>
            <a:pPr marL="0" indent="0" algn="just">
              <a:buNone/>
            </a:pPr>
            <a:r>
              <a:rPr lang="es-EC" dirty="0" smtClean="0"/>
              <a:t>Las instalaciones deben seguir ciertos procesos regulatorios que garanticen que el cliente disfrute un buen servicio.</a:t>
            </a:r>
          </a:p>
          <a:p>
            <a:pPr marL="0" indent="0" algn="just">
              <a:buNone/>
            </a:pPr>
            <a:r>
              <a:rPr lang="es-EC" dirty="0" smtClean="0"/>
              <a:t>Actualmente </a:t>
            </a:r>
            <a:r>
              <a:rPr lang="es-EC" dirty="0" smtClean="0"/>
              <a:t>la mayoría de los ISP en el territorio nacional se rigen por la </a:t>
            </a:r>
            <a:r>
              <a:rPr lang="es-EC" dirty="0" smtClean="0"/>
              <a:t>normativa </a:t>
            </a:r>
            <a:r>
              <a:rPr lang="es-EC" dirty="0" smtClean="0"/>
              <a:t>de CNT</a:t>
            </a:r>
            <a:r>
              <a:rPr lang="es-EC" dirty="0" smtClean="0"/>
              <a:t>.</a:t>
            </a:r>
          </a:p>
          <a:p>
            <a:pPr marL="0" indent="0" algn="just">
              <a:buNone/>
            </a:pPr>
            <a:endParaRPr lang="es-EC" dirty="0"/>
          </a:p>
        </p:txBody>
      </p:sp>
      <p:pic>
        <p:nvPicPr>
          <p:cNvPr id="1030" name="Picture 6" descr="Drop-Cable Auto Soportado – Fibermax"/>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049" b="97166" l="2182" r="98455">
                        <a14:foregroundMark x1="80273" y1="44737" x2="90818" y2="42510"/>
                        <a14:foregroundMark x1="92818" y1="47368" x2="96364" y2="58097"/>
                        <a14:foregroundMark x1="95000" y1="59312" x2="94818" y2="78138"/>
                        <a14:foregroundMark x1="84909" y1="81377" x2="94545" y2="78138"/>
                        <a14:foregroundMark x1="5000" y1="9312" x2="9727" y2="9109"/>
                        <a14:foregroundMark x1="5182" y1="10324" x2="5182" y2="14980"/>
                        <a14:foregroundMark x1="5545" y1="14575" x2="10091" y2="14777"/>
                      </a14:backgroundRemoval>
                    </a14:imgEffect>
                  </a14:imgLayer>
                </a14:imgProps>
              </a:ext>
              <a:ext uri="{28A0092B-C50C-407E-A947-70E740481C1C}">
                <a14:useLocalDpi xmlns:a14="http://schemas.microsoft.com/office/drawing/2010/main" val="0"/>
              </a:ext>
            </a:extLst>
          </a:blip>
          <a:srcRect/>
          <a:stretch>
            <a:fillRect/>
          </a:stretch>
        </p:blipFill>
        <p:spPr bwMode="auto">
          <a:xfrm>
            <a:off x="1484646" y="2448110"/>
            <a:ext cx="8858890" cy="3978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55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28534" y="1184857"/>
            <a:ext cx="9905998" cy="6117464"/>
          </a:xfrm>
        </p:spPr>
        <p:txBody>
          <a:bodyPr>
            <a:normAutofit/>
          </a:bodyPr>
          <a:lstStyle/>
          <a:p>
            <a:r>
              <a:rPr lang="es-ES" sz="2000" dirty="0">
                <a:solidFill>
                  <a:schemeClr val="tx1"/>
                </a:solidFill>
                <a:effectLst/>
              </a:rPr>
              <a:t>Las </a:t>
            </a:r>
            <a:r>
              <a:rPr lang="es-ES" sz="2000" b="1" dirty="0">
                <a:solidFill>
                  <a:schemeClr val="tx1"/>
                </a:solidFill>
                <a:effectLst/>
              </a:rPr>
              <a:t>redes</a:t>
            </a:r>
            <a:r>
              <a:rPr lang="es-ES" sz="2000" dirty="0">
                <a:solidFill>
                  <a:schemeClr val="tx1"/>
                </a:solidFill>
                <a:effectLst/>
              </a:rPr>
              <a:t> ópticas pasivas (</a:t>
            </a:r>
            <a:r>
              <a:rPr lang="es-ES" sz="2000" b="1" dirty="0">
                <a:solidFill>
                  <a:schemeClr val="tx1"/>
                </a:solidFill>
                <a:effectLst/>
              </a:rPr>
              <a:t>PON</a:t>
            </a:r>
            <a:r>
              <a:rPr lang="es-ES" sz="2000" dirty="0">
                <a:solidFill>
                  <a:schemeClr val="tx1"/>
                </a:solidFill>
                <a:effectLst/>
              </a:rPr>
              <a:t>, Passive </a:t>
            </a:r>
            <a:r>
              <a:rPr lang="es-ES" sz="2000" dirty="0" err="1">
                <a:solidFill>
                  <a:schemeClr val="tx1"/>
                </a:solidFill>
                <a:effectLst/>
              </a:rPr>
              <a:t>Optical</a:t>
            </a:r>
            <a:r>
              <a:rPr lang="es-ES" sz="2000" dirty="0">
                <a:solidFill>
                  <a:schemeClr val="tx1"/>
                </a:solidFill>
                <a:effectLst/>
              </a:rPr>
              <a:t> Network) conforman en sus múltiples variantes lo que conocemos como </a:t>
            </a:r>
            <a:r>
              <a:rPr lang="es-ES" sz="2000" b="1" dirty="0">
                <a:solidFill>
                  <a:schemeClr val="tx1"/>
                </a:solidFill>
                <a:effectLst/>
              </a:rPr>
              <a:t>redes</a:t>
            </a:r>
            <a:r>
              <a:rPr lang="es-ES" sz="2000" dirty="0">
                <a:solidFill>
                  <a:schemeClr val="tx1"/>
                </a:solidFill>
                <a:effectLst/>
              </a:rPr>
              <a:t> FTTH. Estas tecnologías han evolucionado hasta convertirse en adecuadas para la prestación </a:t>
            </a:r>
            <a:r>
              <a:rPr lang="es-ES" sz="2000" dirty="0" smtClean="0">
                <a:solidFill>
                  <a:schemeClr val="tx1"/>
                </a:solidFill>
                <a:effectLst/>
              </a:rPr>
              <a:t>de diversos servicios.</a:t>
            </a:r>
            <a:r>
              <a:rPr lang="es-ES" sz="2000" dirty="0">
                <a:effectLst/>
              </a:rPr>
              <a:t> </a:t>
            </a:r>
            <a:endParaRPr lang="es-EC" sz="2000" b="1" dirty="0" smtClean="0">
              <a:solidFill>
                <a:schemeClr val="tx1"/>
              </a:solidFill>
            </a:endParaRPr>
          </a:p>
          <a:p>
            <a:endParaRPr lang="es-EC" sz="2000" b="1" dirty="0">
              <a:solidFill>
                <a:schemeClr val="tx1"/>
              </a:solidFill>
            </a:endParaRPr>
          </a:p>
          <a:p>
            <a:r>
              <a:rPr lang="es-EC" sz="2000" b="1" dirty="0" smtClean="0">
                <a:solidFill>
                  <a:schemeClr val="tx1"/>
                </a:solidFill>
              </a:rPr>
              <a:t>Desde la primera tecnología hasta las mas reciente:</a:t>
            </a:r>
          </a:p>
          <a:p>
            <a:pPr lvl="1"/>
            <a:endParaRPr lang="es-EC" sz="2000" dirty="0">
              <a:solidFill>
                <a:schemeClr val="tx1"/>
              </a:solidFill>
            </a:endParaRPr>
          </a:p>
          <a:p>
            <a:pPr lvl="1"/>
            <a:r>
              <a:rPr lang="es-EC" sz="2000" b="1" dirty="0" smtClean="0">
                <a:solidFill>
                  <a:schemeClr val="tx1"/>
                </a:solidFill>
              </a:rPr>
              <a:t>APON</a:t>
            </a:r>
            <a:r>
              <a:rPr lang="es-EC" sz="2000" dirty="0" smtClean="0">
                <a:solidFill>
                  <a:schemeClr val="tx1"/>
                </a:solidFill>
              </a:rPr>
              <a:t>: establecida por la FSAN en 1998 esta alcanzaba una velocidad de 622 Mbps.</a:t>
            </a:r>
          </a:p>
          <a:p>
            <a:pPr lvl="1"/>
            <a:r>
              <a:rPr lang="es-EC" sz="2000" b="1" dirty="0" smtClean="0">
                <a:solidFill>
                  <a:schemeClr val="tx1"/>
                </a:solidFill>
              </a:rPr>
              <a:t> BPON</a:t>
            </a:r>
            <a:r>
              <a:rPr lang="es-EC" sz="2000" dirty="0" smtClean="0">
                <a:solidFill>
                  <a:schemeClr val="tx1"/>
                </a:solidFill>
              </a:rPr>
              <a:t>: introducida en el año 2001 por FSAN, podía atender la cantidad de 32 usuarios.</a:t>
            </a:r>
          </a:p>
          <a:p>
            <a:pPr lvl="1"/>
            <a:r>
              <a:rPr lang="es-EC" sz="2000" b="1" dirty="0" smtClean="0">
                <a:solidFill>
                  <a:schemeClr val="tx1"/>
                </a:solidFill>
              </a:rPr>
              <a:t>EPON</a:t>
            </a:r>
            <a:r>
              <a:rPr lang="es-EC" sz="2000" dirty="0" smtClean="0">
                <a:solidFill>
                  <a:schemeClr val="tx1"/>
                </a:solidFill>
              </a:rPr>
              <a:t>: Ethernet pon, definida en el año 2004 por </a:t>
            </a:r>
            <a:r>
              <a:rPr lang="es-EC" sz="2000" dirty="0" err="1" smtClean="0">
                <a:solidFill>
                  <a:schemeClr val="tx1"/>
                </a:solidFill>
              </a:rPr>
              <a:t>efm</a:t>
            </a:r>
            <a:r>
              <a:rPr lang="es-EC" sz="2000" dirty="0" smtClean="0">
                <a:solidFill>
                  <a:schemeClr val="tx1"/>
                </a:solidFill>
              </a:rPr>
              <a:t> de la </a:t>
            </a:r>
            <a:r>
              <a:rPr lang="es-EC" sz="2000" dirty="0" err="1" smtClean="0">
                <a:solidFill>
                  <a:schemeClr val="tx1"/>
                </a:solidFill>
              </a:rPr>
              <a:t>ieee</a:t>
            </a:r>
            <a:r>
              <a:rPr lang="es-EC" sz="2000" dirty="0" smtClean="0">
                <a:solidFill>
                  <a:schemeClr val="tx1"/>
                </a:solidFill>
              </a:rPr>
              <a:t>. </a:t>
            </a:r>
          </a:p>
          <a:p>
            <a:pPr lvl="1"/>
            <a:r>
              <a:rPr lang="es-EC" sz="2000" b="1" dirty="0" smtClean="0">
                <a:solidFill>
                  <a:schemeClr val="tx1"/>
                </a:solidFill>
              </a:rPr>
              <a:t>GPON</a:t>
            </a:r>
            <a:r>
              <a:rPr lang="es-EC" sz="2000" dirty="0" smtClean="0">
                <a:solidFill>
                  <a:schemeClr val="tx1"/>
                </a:solidFill>
              </a:rPr>
              <a:t>: gigabit passive </a:t>
            </a:r>
            <a:r>
              <a:rPr lang="es-EC" sz="2000" dirty="0" err="1" smtClean="0">
                <a:solidFill>
                  <a:schemeClr val="tx1"/>
                </a:solidFill>
              </a:rPr>
              <a:t>optical</a:t>
            </a:r>
            <a:r>
              <a:rPr lang="es-EC" sz="2000" dirty="0" smtClean="0">
                <a:solidFill>
                  <a:schemeClr val="tx1"/>
                </a:solidFill>
              </a:rPr>
              <a:t> </a:t>
            </a:r>
            <a:r>
              <a:rPr lang="es-EC" sz="2000" dirty="0" err="1" smtClean="0">
                <a:solidFill>
                  <a:schemeClr val="tx1"/>
                </a:solidFill>
              </a:rPr>
              <a:t>network</a:t>
            </a:r>
            <a:r>
              <a:rPr lang="es-EC" sz="2000" dirty="0" smtClean="0">
                <a:solidFill>
                  <a:schemeClr val="tx1"/>
                </a:solidFill>
              </a:rPr>
              <a:t> definido por </a:t>
            </a:r>
            <a:r>
              <a:rPr lang="es-EC" sz="2000" dirty="0" err="1" smtClean="0">
                <a:solidFill>
                  <a:schemeClr val="tx1"/>
                </a:solidFill>
              </a:rPr>
              <a:t>itu</a:t>
            </a:r>
            <a:r>
              <a:rPr lang="es-EC" sz="2000" dirty="0" smtClean="0">
                <a:solidFill>
                  <a:schemeClr val="tx1"/>
                </a:solidFill>
              </a:rPr>
              <a:t>-t en el 2004</a:t>
            </a:r>
            <a:endParaRPr lang="es-EC" sz="2000" dirty="0">
              <a:solidFill>
                <a:schemeClr val="tx1"/>
              </a:solidFill>
            </a:endParaRPr>
          </a:p>
        </p:txBody>
      </p:sp>
    </p:spTree>
    <p:extLst>
      <p:ext uri="{BB962C8B-B14F-4D97-AF65-F5344CB8AC3E}">
        <p14:creationId xmlns:p14="http://schemas.microsoft.com/office/powerpoint/2010/main" val="194151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NTIFICIA UNIVERSIDAD CATÓLICA DEL ECUADOR FACULTAD DE INGENIERÍ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105" y="1645570"/>
            <a:ext cx="2548296" cy="30854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atalogo Telecom 2007.p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020" y="1645570"/>
            <a:ext cx="5830147" cy="308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896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9658" y="2408349"/>
            <a:ext cx="9174050" cy="1983347"/>
          </a:xfrm>
        </p:spPr>
        <p:txBody>
          <a:bodyPr>
            <a:normAutofit/>
          </a:bodyPr>
          <a:lstStyle/>
          <a:p>
            <a:pPr marL="0" indent="0" algn="ctr">
              <a:buNone/>
            </a:pPr>
            <a:r>
              <a:rPr lang="es-EC" sz="4000" b="1" dirty="0" smtClean="0"/>
              <a:t>GRACIAS POR PARTICIPAR</a:t>
            </a:r>
          </a:p>
          <a:p>
            <a:pPr marL="0" indent="0" algn="ctr">
              <a:spcBef>
                <a:spcPts val="0"/>
              </a:spcBef>
              <a:buNone/>
            </a:pPr>
            <a:r>
              <a:rPr lang="es-EC" sz="2000" dirty="0" smtClean="0"/>
              <a:t>José Nunes</a:t>
            </a:r>
          </a:p>
          <a:p>
            <a:pPr marL="0" indent="0" algn="ctr">
              <a:spcBef>
                <a:spcPts val="0"/>
              </a:spcBef>
              <a:buNone/>
            </a:pPr>
            <a:r>
              <a:rPr lang="es-EC" sz="2000" dirty="0" smtClean="0"/>
              <a:t>Ing. Telecomunicaciones</a:t>
            </a:r>
          </a:p>
          <a:p>
            <a:pPr marL="0" indent="0" algn="ctr">
              <a:spcBef>
                <a:spcPts val="0"/>
              </a:spcBef>
              <a:buNone/>
            </a:pPr>
            <a:r>
              <a:rPr lang="es-EC" sz="2000" dirty="0" smtClean="0"/>
              <a:t>Jefe Técnico</a:t>
            </a:r>
          </a:p>
          <a:p>
            <a:pPr marL="0" indent="0" algn="ctr">
              <a:spcBef>
                <a:spcPts val="0"/>
              </a:spcBef>
              <a:buNone/>
            </a:pPr>
            <a:r>
              <a:rPr lang="es-EC" sz="2000" dirty="0" smtClean="0"/>
              <a:t>Jefe.técnico@hentel.com.ec</a:t>
            </a:r>
          </a:p>
          <a:p>
            <a:pPr marL="0" indent="0" algn="ctr">
              <a:buNone/>
            </a:pPr>
            <a:endParaRPr lang="es-EC" sz="4000" b="1" dirty="0"/>
          </a:p>
          <a:p>
            <a:pPr marL="0" indent="0" algn="ctr">
              <a:buNone/>
            </a:pPr>
            <a:endParaRPr lang="es-EC" sz="4000" b="1" dirty="0"/>
          </a:p>
        </p:txBody>
      </p:sp>
    </p:spTree>
    <p:extLst>
      <p:ext uri="{BB962C8B-B14F-4D97-AF65-F5344CB8AC3E}">
        <p14:creationId xmlns:p14="http://schemas.microsoft.com/office/powerpoint/2010/main" val="8361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1141413" y="617538"/>
            <a:ext cx="9906000" cy="5949950"/>
          </a:xfrm>
        </p:spPr>
        <p:txBody>
          <a:bodyPr>
            <a:normAutofit fontScale="97500"/>
          </a:bodyPr>
          <a:lstStyle/>
          <a:p>
            <a:pPr marL="0" indent="0">
              <a:buNone/>
            </a:pPr>
            <a:r>
              <a:rPr lang="es-EC" sz="2900" b="1" dirty="0">
                <a:solidFill>
                  <a:schemeClr val="tx1"/>
                </a:solidFill>
                <a:effectLst>
                  <a:glow rad="38100">
                    <a:schemeClr val="bg1">
                      <a:lumMod val="65000"/>
                      <a:lumOff val="35000"/>
                      <a:alpha val="40000"/>
                    </a:schemeClr>
                  </a:glow>
                </a:effectLst>
                <a:latin typeface="Bell MT" panose="02020503060305020303" pitchFamily="18" charset="0"/>
              </a:rPr>
              <a:t>¿</a:t>
            </a:r>
            <a:r>
              <a:rPr lang="es-EC" sz="2900" b="1" dirty="0" smtClean="0">
                <a:solidFill>
                  <a:schemeClr val="tx1"/>
                </a:solidFill>
                <a:effectLst>
                  <a:glow rad="38100">
                    <a:schemeClr val="bg1">
                      <a:lumMod val="65000"/>
                      <a:lumOff val="35000"/>
                      <a:alpha val="40000"/>
                    </a:schemeClr>
                  </a:glow>
                </a:effectLst>
                <a:latin typeface="Bell MT" panose="02020503060305020303" pitchFamily="18" charset="0"/>
              </a:rPr>
              <a:t>Como ha evolucionado el acceso a los servicios a través de la fibra óptica? </a:t>
            </a:r>
          </a:p>
          <a:p>
            <a:pPr marL="0" indent="0">
              <a:buNone/>
            </a:pPr>
            <a:endParaRPr lang="es-EC" sz="2800" b="1" dirty="0">
              <a:solidFill>
                <a:schemeClr val="tx1"/>
              </a:solidFill>
              <a:effectLst>
                <a:glow rad="38100">
                  <a:schemeClr val="bg1">
                    <a:lumMod val="65000"/>
                    <a:lumOff val="35000"/>
                    <a:alpha val="40000"/>
                  </a:schemeClr>
                </a:glow>
              </a:effectLst>
            </a:endParaRPr>
          </a:p>
          <a:p>
            <a:pPr marL="0" indent="0">
              <a:buNone/>
            </a:pPr>
            <a:endParaRPr lang="es-EC" sz="2800" b="1" dirty="0" smtClean="0">
              <a:solidFill>
                <a:schemeClr val="tx1"/>
              </a:solidFill>
              <a:effectLst>
                <a:glow rad="38100">
                  <a:schemeClr val="bg1">
                    <a:lumMod val="65000"/>
                    <a:lumOff val="35000"/>
                    <a:alpha val="40000"/>
                  </a:schemeClr>
                </a:glow>
              </a:effectLst>
            </a:endParaRPr>
          </a:p>
          <a:p>
            <a:pPr marL="0" indent="0">
              <a:buNone/>
            </a:pPr>
            <a:endParaRPr lang="es-EC" sz="2800" b="1" dirty="0">
              <a:solidFill>
                <a:schemeClr val="tx1"/>
              </a:solidFill>
              <a:effectLst>
                <a:glow rad="38100">
                  <a:schemeClr val="bg1">
                    <a:lumMod val="65000"/>
                    <a:lumOff val="35000"/>
                    <a:alpha val="40000"/>
                  </a:schemeClr>
                </a:glow>
              </a:effectLst>
            </a:endParaRPr>
          </a:p>
          <a:p>
            <a:pPr marL="0" indent="0">
              <a:buNone/>
            </a:pPr>
            <a:endParaRPr lang="es-EC" sz="2800" b="1" dirty="0" smtClean="0">
              <a:solidFill>
                <a:schemeClr val="tx1"/>
              </a:solidFill>
              <a:effectLst>
                <a:glow rad="38100">
                  <a:schemeClr val="bg1">
                    <a:lumMod val="65000"/>
                    <a:lumOff val="35000"/>
                    <a:alpha val="40000"/>
                  </a:schemeClr>
                </a:glow>
              </a:effectLst>
            </a:endParaRPr>
          </a:p>
          <a:p>
            <a:pPr marL="0" indent="0">
              <a:buNone/>
            </a:pPr>
            <a:endParaRPr lang="es-EC" sz="2800" b="1" dirty="0">
              <a:solidFill>
                <a:schemeClr val="tx1"/>
              </a:solidFill>
              <a:effectLst>
                <a:glow rad="38100">
                  <a:schemeClr val="bg1">
                    <a:lumMod val="65000"/>
                    <a:lumOff val="35000"/>
                    <a:alpha val="40000"/>
                  </a:schemeClr>
                </a:glow>
              </a:effectLst>
            </a:endParaRPr>
          </a:p>
          <a:p>
            <a:pPr marL="0" indent="0">
              <a:buNone/>
            </a:pPr>
            <a:endParaRPr lang="es-EC" sz="2800" b="1" dirty="0" smtClean="0">
              <a:solidFill>
                <a:schemeClr val="tx1"/>
              </a:solidFill>
              <a:effectLst>
                <a:glow rad="38100">
                  <a:schemeClr val="bg1">
                    <a:lumMod val="65000"/>
                    <a:lumOff val="35000"/>
                    <a:alpha val="40000"/>
                  </a:schemeClr>
                </a:glow>
              </a:effectLst>
            </a:endParaRPr>
          </a:p>
          <a:p>
            <a:endParaRPr lang="es-EC" sz="2800" b="1" dirty="0">
              <a:solidFill>
                <a:schemeClr val="tx1"/>
              </a:solidFill>
              <a:effectLst>
                <a:glow rad="38100">
                  <a:schemeClr val="bg1">
                    <a:lumMod val="65000"/>
                    <a:lumOff val="35000"/>
                    <a:alpha val="40000"/>
                  </a:schemeClr>
                </a:glow>
              </a:effectLst>
            </a:endParaRPr>
          </a:p>
          <a:p>
            <a:pPr marL="0" indent="0">
              <a:buNone/>
            </a:pPr>
            <a:endParaRPr lang="es-EC" sz="2800" b="1" dirty="0">
              <a:solidFill>
                <a:schemeClr val="tx1"/>
              </a:solidFill>
              <a:effectLst>
                <a:glow rad="38100">
                  <a:schemeClr val="bg1">
                    <a:lumMod val="65000"/>
                    <a:lumOff val="35000"/>
                    <a:alpha val="40000"/>
                  </a:schemeClr>
                </a:glow>
              </a:effectLst>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351" y="1961840"/>
            <a:ext cx="6219691" cy="3764898"/>
          </a:xfrm>
          <a:prstGeom prst="rect">
            <a:avLst/>
          </a:prstGeom>
          <a:ln>
            <a:noFill/>
          </a:ln>
          <a:effectLst>
            <a:softEdge rad="112500"/>
          </a:effectLst>
        </p:spPr>
      </p:pic>
    </p:spTree>
    <p:extLst>
      <p:ext uri="{BB962C8B-B14F-4D97-AF65-F5344CB8AC3E}">
        <p14:creationId xmlns:p14="http://schemas.microsoft.com/office/powerpoint/2010/main" val="341733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83081" y="1545464"/>
            <a:ext cx="9905998" cy="5975797"/>
          </a:xfrm>
        </p:spPr>
        <p:txBody>
          <a:bodyPr>
            <a:normAutofit/>
          </a:bodyPr>
          <a:lstStyle/>
          <a:p>
            <a:r>
              <a:rPr lang="es-ES" sz="2000" dirty="0">
                <a:solidFill>
                  <a:schemeClr val="tx1"/>
                </a:solidFill>
                <a:effectLst/>
              </a:rPr>
              <a:t>El término </a:t>
            </a:r>
            <a:r>
              <a:rPr lang="es-ES" sz="2000" b="1" dirty="0">
                <a:solidFill>
                  <a:schemeClr val="tx1"/>
                </a:solidFill>
                <a:effectLst/>
              </a:rPr>
              <a:t>fibra óptica</a:t>
            </a:r>
            <a:r>
              <a:rPr lang="es-ES" sz="2000" dirty="0">
                <a:solidFill>
                  <a:schemeClr val="tx1"/>
                </a:solidFill>
                <a:effectLst/>
              </a:rPr>
              <a:t> hoy en día nos resulta algo familiar y cotidiano, un medio de transmisión que está presente en muchos hogares gracias al </a:t>
            </a:r>
            <a:r>
              <a:rPr lang="es-ES" sz="2000" dirty="0">
                <a:effectLst/>
                <a:hlinkClick r:id="rId2"/>
              </a:rPr>
              <a:t>FTTH</a:t>
            </a:r>
            <a:r>
              <a:rPr lang="es-ES" sz="2000" dirty="0">
                <a:solidFill>
                  <a:schemeClr val="tx1"/>
                </a:solidFill>
                <a:effectLst/>
              </a:rPr>
              <a:t> y que desde hace bastantes años forma parte del </a:t>
            </a:r>
            <a:r>
              <a:rPr lang="es-ES" sz="2000" i="1" dirty="0" err="1">
                <a:solidFill>
                  <a:schemeClr val="tx1"/>
                </a:solidFill>
                <a:effectLst/>
              </a:rPr>
              <a:t>core</a:t>
            </a:r>
            <a:r>
              <a:rPr lang="es-ES" sz="2000" dirty="0">
                <a:solidFill>
                  <a:schemeClr val="tx1"/>
                </a:solidFill>
                <a:effectLst/>
              </a:rPr>
              <a:t> de las grandes redes de comunicación (por ejemplo, los </a:t>
            </a:r>
            <a:r>
              <a:rPr lang="es-ES" sz="2000" dirty="0">
                <a:effectLst/>
                <a:hlinkClick r:id="rId3"/>
              </a:rPr>
              <a:t>cables submarinos</a:t>
            </a:r>
            <a:r>
              <a:rPr lang="es-ES" sz="2000" dirty="0">
                <a:solidFill>
                  <a:schemeClr val="tx1"/>
                </a:solidFill>
                <a:effectLst/>
              </a:rPr>
              <a:t>). Cada vez generamos más información, y fabricantes de equipos de red como Cisco apuntan a que en </a:t>
            </a:r>
            <a:r>
              <a:rPr lang="es-ES" sz="2000" dirty="0" smtClean="0">
                <a:solidFill>
                  <a:schemeClr val="tx1"/>
                </a:solidFill>
                <a:effectLst/>
              </a:rPr>
              <a:t>2020 </a:t>
            </a:r>
            <a:r>
              <a:rPr lang="es-ES" sz="2000" dirty="0">
                <a:solidFill>
                  <a:schemeClr val="tx1"/>
                </a:solidFill>
                <a:effectLst/>
              </a:rPr>
              <a:t>serán </a:t>
            </a:r>
            <a:r>
              <a:rPr lang="es-ES" sz="2000" dirty="0" smtClean="0">
                <a:solidFill>
                  <a:schemeClr val="tx1"/>
                </a:solidFill>
                <a:effectLst/>
              </a:rPr>
              <a:t>45 </a:t>
            </a:r>
            <a:r>
              <a:rPr lang="es-ES" sz="2000" dirty="0">
                <a:solidFill>
                  <a:schemeClr val="tx1"/>
                </a:solidFill>
                <a:effectLst/>
              </a:rPr>
              <a:t>mil millones los dispositivos conectados a Internet, mientras que el tráfico cursado por la red se multiplicará por cuatro con respecto al año </a:t>
            </a:r>
            <a:r>
              <a:rPr lang="es-ES" sz="2000" dirty="0" smtClean="0">
                <a:solidFill>
                  <a:schemeClr val="tx1"/>
                </a:solidFill>
                <a:effectLst/>
              </a:rPr>
              <a:t>2015</a:t>
            </a:r>
          </a:p>
          <a:p>
            <a:r>
              <a:rPr lang="es-EC" sz="2000" dirty="0" smtClean="0">
                <a:solidFill>
                  <a:schemeClr val="tx1"/>
                </a:solidFill>
              </a:rPr>
              <a:t>Actualmente </a:t>
            </a:r>
            <a:r>
              <a:rPr lang="es-ES" sz="2000" dirty="0">
                <a:solidFill>
                  <a:schemeClr val="tx1"/>
                </a:solidFill>
                <a:effectLst/>
              </a:rPr>
              <a:t>s</a:t>
            </a:r>
            <a:r>
              <a:rPr lang="es-ES" sz="2000" dirty="0" smtClean="0">
                <a:solidFill>
                  <a:schemeClr val="tx1"/>
                </a:solidFill>
                <a:effectLst/>
              </a:rPr>
              <a:t>e </a:t>
            </a:r>
            <a:r>
              <a:rPr lang="es-ES" sz="2000" dirty="0">
                <a:solidFill>
                  <a:schemeClr val="tx1"/>
                </a:solidFill>
                <a:effectLst/>
              </a:rPr>
              <a:t>trabaja en nuevos</a:t>
            </a:r>
            <a:r>
              <a:rPr lang="es-ES" sz="2000" dirty="0">
                <a:effectLst/>
              </a:rPr>
              <a:t> </a:t>
            </a:r>
            <a:r>
              <a:rPr lang="es-ES" sz="2000" dirty="0">
                <a:effectLst/>
                <a:hlinkClick r:id="rId4"/>
              </a:rPr>
              <a:t>enlaces submarinos a 100 </a:t>
            </a:r>
            <a:r>
              <a:rPr lang="es-ES" sz="2000" dirty="0" err="1">
                <a:effectLst/>
                <a:hlinkClick r:id="rId4"/>
              </a:rPr>
              <a:t>Gbps</a:t>
            </a:r>
            <a:r>
              <a:rPr lang="es-ES" sz="2000" dirty="0">
                <a:effectLst/>
              </a:rPr>
              <a:t> </a:t>
            </a:r>
            <a:r>
              <a:rPr lang="es-ES" sz="2000" dirty="0">
                <a:solidFill>
                  <a:schemeClr val="tx1"/>
                </a:solidFill>
                <a:effectLst/>
              </a:rPr>
              <a:t>y en proyectos de investigación que nos permitan subir varios órdenes de magnitud en la capacidad de transmisión y llegar al </a:t>
            </a:r>
            <a:r>
              <a:rPr lang="es-ES" sz="2000" dirty="0">
                <a:effectLst/>
                <a:hlinkClick r:id="rId5"/>
              </a:rPr>
              <a:t>Petabit</a:t>
            </a:r>
            <a:r>
              <a:rPr lang="es-ES" sz="2000" dirty="0">
                <a:effectLst/>
              </a:rPr>
              <a:t> </a:t>
            </a:r>
            <a:r>
              <a:rPr lang="es-ES" sz="2000" dirty="0">
                <a:solidFill>
                  <a:schemeClr val="tx1"/>
                </a:solidFill>
                <a:effectLst/>
              </a:rPr>
              <a:t>por segundo</a:t>
            </a:r>
            <a:r>
              <a:rPr lang="es-ES" sz="2000" dirty="0" smtClean="0">
                <a:effectLst/>
              </a:rPr>
              <a:t>.</a:t>
            </a:r>
          </a:p>
          <a:p>
            <a:r>
              <a:rPr lang="es-ES" sz="2000" dirty="0" err="1" smtClean="0">
                <a:effectLst/>
              </a:rPr>
              <a:t>Actualmante</a:t>
            </a:r>
            <a:r>
              <a:rPr lang="es-ES" sz="2000" dirty="0" smtClean="0">
                <a:effectLst/>
              </a:rPr>
              <a:t> una red pon nos permite a acceder a servicios de internet e </a:t>
            </a:r>
            <a:r>
              <a:rPr lang="es-ES" sz="2000" dirty="0"/>
              <a:t>I</a:t>
            </a:r>
            <a:r>
              <a:rPr lang="es-ES" sz="2000" dirty="0" smtClean="0">
                <a:effectLst/>
              </a:rPr>
              <a:t>ptv</a:t>
            </a:r>
          </a:p>
        </p:txBody>
      </p:sp>
    </p:spTree>
    <p:extLst>
      <p:ext uri="{BB962C8B-B14F-4D97-AF65-F5344CB8AC3E}">
        <p14:creationId xmlns:p14="http://schemas.microsoft.com/office/powerpoint/2010/main" val="177133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456" y="269875"/>
            <a:ext cx="11681138" cy="6362700"/>
          </a:xfrm>
          <a:prstGeom prst="rect">
            <a:avLst/>
          </a:prstGeom>
          <a:ln>
            <a:noFill/>
          </a:ln>
          <a:effectLst>
            <a:softEdge rad="112500"/>
          </a:effectLst>
        </p:spPr>
      </p:pic>
    </p:spTree>
    <p:extLst>
      <p:ext uri="{BB962C8B-B14F-4D97-AF65-F5344CB8AC3E}">
        <p14:creationId xmlns:p14="http://schemas.microsoft.com/office/powerpoint/2010/main" val="46637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644" y="303858"/>
            <a:ext cx="5321413" cy="3134531"/>
          </a:xfrm>
          <a:prstGeom prst="rect">
            <a:avLst/>
          </a:prstGeom>
          <a:ln>
            <a:noFill/>
          </a:ln>
          <a:effectLst>
            <a:softEdge rad="112500"/>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9068" y="303858"/>
            <a:ext cx="6269062" cy="3134531"/>
          </a:xfrm>
          <a:prstGeom prst="rect">
            <a:avLst/>
          </a:prstGeom>
          <a:ln>
            <a:noFill/>
          </a:ln>
          <a:effectLst>
            <a:softEdge rad="112500"/>
          </a:effec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039" y="3633946"/>
            <a:ext cx="5313018" cy="2975290"/>
          </a:xfrm>
          <a:prstGeom prst="rect">
            <a:avLst/>
          </a:prstGeom>
          <a:ln>
            <a:noFill/>
          </a:ln>
          <a:effectLst>
            <a:softEdge rad="112500"/>
          </a:effectLst>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2725" y="3631572"/>
            <a:ext cx="6061749" cy="2915370"/>
          </a:xfrm>
          <a:prstGeom prst="rect">
            <a:avLst/>
          </a:prstGeom>
          <a:ln>
            <a:noFill/>
          </a:ln>
          <a:effectLst>
            <a:softEdge rad="112500"/>
          </a:effectLst>
        </p:spPr>
      </p:pic>
    </p:spTree>
    <p:extLst>
      <p:ext uri="{BB962C8B-B14F-4D97-AF65-F5344CB8AC3E}">
        <p14:creationId xmlns:p14="http://schemas.microsoft.com/office/powerpoint/2010/main" val="321603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09593" y="2923505"/>
            <a:ext cx="9905998" cy="824248"/>
          </a:xfrm>
        </p:spPr>
        <p:txBody>
          <a:bodyPr>
            <a:normAutofit/>
          </a:bodyPr>
          <a:lstStyle/>
          <a:p>
            <a:pPr marL="0" indent="0" algn="ctr">
              <a:buNone/>
            </a:pPr>
            <a:r>
              <a:rPr lang="es-EC" sz="4000" b="1" u="sng" dirty="0" smtClean="0">
                <a:solidFill>
                  <a:schemeClr val="tx1"/>
                </a:solidFill>
              </a:rPr>
              <a:t>RED GPON</a:t>
            </a:r>
            <a:endParaRPr lang="es-EC" sz="4000" b="1" u="sng" dirty="0">
              <a:solidFill>
                <a:schemeClr val="tx1"/>
              </a:solidFill>
            </a:endParaRPr>
          </a:p>
        </p:txBody>
      </p:sp>
    </p:spTree>
    <p:extLst>
      <p:ext uri="{BB962C8B-B14F-4D97-AF65-F5344CB8AC3E}">
        <p14:creationId xmlns:p14="http://schemas.microsoft.com/office/powerpoint/2010/main" val="172302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cnología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_9533260_TF02787990_TF02787990.potx" id="{711CCDD4-BD90-4388-A31E-EA977055FCFF}" vid="{C5F9FE6A-8390-4E5A-B0DB-91EA047CC61C}"/>
    </a:ext>
  </a:extLst>
</a:theme>
</file>

<file path=docProps/app.xml><?xml version="1.0" encoding="utf-8"?>
<Properties xmlns="http://schemas.openxmlformats.org/officeDocument/2006/extended-properties" xmlns:vt="http://schemas.openxmlformats.org/officeDocument/2006/docPropsVTypes">
  <Template>tf02787990</Template>
  <TotalTime>10115</TotalTime>
  <Words>884</Words>
  <Application>Microsoft Office PowerPoint</Application>
  <PresentationFormat>Panorámica</PresentationFormat>
  <Paragraphs>164</Paragraphs>
  <Slides>41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41</vt:i4>
      </vt:variant>
    </vt:vector>
  </HeadingPairs>
  <TitlesOfParts>
    <vt:vector size="49" baseType="lpstr">
      <vt:lpstr>微软雅黑</vt:lpstr>
      <vt:lpstr>SimSun</vt:lpstr>
      <vt:lpstr>Arial</vt:lpstr>
      <vt:lpstr>Bell MT</vt:lpstr>
      <vt:lpstr>Calibri</vt:lpstr>
      <vt:lpstr>华文细黑</vt:lpstr>
      <vt:lpstr>Wingdings</vt:lpstr>
      <vt:lpstr>Tecnología 16x9</vt:lpstr>
      <vt:lpstr>Presentación de PowerPoint</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OLT (Optical Line Termination)  Es el elemento activo situado en sitio central de equipamiento. De él parten las fibras ópticas hacia los usuarios (cada OLT suele tener capacidad para dar servicio a varios miles de usuarios)  Este equipo agrega el tráfico proveniente de los clientes y lo encamina hacia la red de agregación. Realiza funciones de router para poder ofrecer todos los servicios demandados por los usuarios.  Esta compuesta por un chasis, fuente de alimentación y módulos SFP.  Clases: B++              C++              C+++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INSTALACIONES DE ULTIMA MILLA</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LAPTOP14</dc:creator>
  <cp:lastModifiedBy>Usuario de Windows</cp:lastModifiedBy>
  <cp:revision>101</cp:revision>
  <dcterms:created xsi:type="dcterms:W3CDTF">2019-10-28T16:03:04Z</dcterms:created>
  <dcterms:modified xsi:type="dcterms:W3CDTF">2020-08-20T18:02:47Z</dcterms:modified>
</cp:coreProperties>
</file>