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2.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5.xml" ContentType="application/vnd.openxmlformats-officedocument.themeOverride+xml"/>
  <Override PartName="/ppt/notesSlides/notesSlide51.xml" ContentType="application/vnd.openxmlformats-officedocument.presentationml.notesSlide+xml"/>
  <Override PartName="/ppt/theme/themeOverride6.xml" ContentType="application/vnd.openxmlformats-officedocument.themeOverride+xml"/>
  <Override PartName="/ppt/notesSlides/notesSlide52.xml" ContentType="application/vnd.openxmlformats-officedocument.presentationml.notesSlide+xml"/>
  <Override PartName="/ppt/theme/themeOverride7.xml" ContentType="application/vnd.openxmlformats-officedocument.themeOverride+xml"/>
  <Override PartName="/ppt/notesSlides/notesSlide53.xml" ContentType="application/vnd.openxmlformats-officedocument.presentationml.notesSlide+xml"/>
  <Override PartName="/ppt/theme/themeOverride8.xml" ContentType="application/vnd.openxmlformats-officedocument.themeOverride+xml"/>
  <Override PartName="/ppt/notesSlides/notesSlide54.xml" ContentType="application/vnd.openxmlformats-officedocument.presentationml.notesSlide+xml"/>
  <Override PartName="/ppt/theme/themeOverride9.xml" ContentType="application/vnd.openxmlformats-officedocument.themeOverride+xml"/>
  <Override PartName="/ppt/notesSlides/notesSlide55.xml" ContentType="application/vnd.openxmlformats-officedocument.presentationml.notesSlide+xml"/>
  <Override PartName="/ppt/theme/themeOverride10.xml" ContentType="application/vnd.openxmlformats-officedocument.themeOverride+xml"/>
  <Override PartName="/ppt/notesSlides/notesSlide56.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57.xml" ContentType="application/vnd.openxmlformats-officedocument.presentationml.notesSlide+xml"/>
  <Override PartName="/ppt/theme/themeOverride14.xml" ContentType="application/vnd.openxmlformats-officedocument.themeOverride+xml"/>
  <Override PartName="/ppt/notesSlides/notesSlide58.xml" ContentType="application/vnd.openxmlformats-officedocument.presentationml.notesSlide+xml"/>
  <Override PartName="/ppt/theme/themeOverride15.xml" ContentType="application/vnd.openxmlformats-officedocument.themeOverride+xml"/>
  <Override PartName="/ppt/notesSlides/notesSlide59.xml" ContentType="application/vnd.openxmlformats-officedocument.presentationml.notesSlide+xml"/>
  <Override PartName="/ppt/theme/themeOverride16.xml" ContentType="application/vnd.openxmlformats-officedocument.themeOverride+xml"/>
  <Override PartName="/ppt/notesSlides/notesSlide60.xml" ContentType="application/vnd.openxmlformats-officedocument.presentationml.notesSlide+xml"/>
  <Override PartName="/ppt/theme/themeOverride17.xml" ContentType="application/vnd.openxmlformats-officedocument.themeOverride+xml"/>
  <Override PartName="/ppt/notesSlides/notesSlide61.xml" ContentType="application/vnd.openxmlformats-officedocument.presentationml.notesSlide+xml"/>
  <Override PartName="/ppt/theme/themeOverride18.xml" ContentType="application/vnd.openxmlformats-officedocument.themeOverride+xml"/>
  <Override PartName="/ppt/notesSlides/notesSlide62.xml" ContentType="application/vnd.openxmlformats-officedocument.presentationml.notesSlide+xml"/>
  <Override PartName="/ppt/theme/themeOverride19.xml" ContentType="application/vnd.openxmlformats-officedocument.themeOverride+xml"/>
  <Override PartName="/ppt/notesSlides/notesSlide63.xml" ContentType="application/vnd.openxmlformats-officedocument.presentationml.notesSlide+xml"/>
  <Override PartName="/ppt/theme/themeOverride20.xml" ContentType="application/vnd.openxmlformats-officedocument.themeOverr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handoutMasterIdLst>
    <p:handoutMasterId r:id="rId77"/>
  </p:handoutMasterIdLst>
  <p:sldIdLst>
    <p:sldId id="257" r:id="rId5"/>
    <p:sldId id="268" r:id="rId6"/>
    <p:sldId id="272" r:id="rId7"/>
    <p:sldId id="267" r:id="rId8"/>
    <p:sldId id="273" r:id="rId9"/>
    <p:sldId id="290" r:id="rId10"/>
    <p:sldId id="275" r:id="rId11"/>
    <p:sldId id="276" r:id="rId12"/>
    <p:sldId id="270" r:id="rId13"/>
    <p:sldId id="277" r:id="rId14"/>
    <p:sldId id="278" r:id="rId15"/>
    <p:sldId id="279" r:id="rId16"/>
    <p:sldId id="280" r:id="rId17"/>
    <p:sldId id="318" r:id="rId18"/>
    <p:sldId id="281" r:id="rId19"/>
    <p:sldId id="283" r:id="rId20"/>
    <p:sldId id="284" r:id="rId21"/>
    <p:sldId id="285" r:id="rId22"/>
    <p:sldId id="286" r:id="rId23"/>
    <p:sldId id="259" r:id="rId24"/>
    <p:sldId id="261" r:id="rId25"/>
    <p:sldId id="262" r:id="rId26"/>
    <p:sldId id="263" r:id="rId27"/>
    <p:sldId id="287" r:id="rId28"/>
    <p:sldId id="271" r:id="rId29"/>
    <p:sldId id="323" r:id="rId30"/>
    <p:sldId id="288" r:id="rId31"/>
    <p:sldId id="289" r:id="rId32"/>
    <p:sldId id="291" r:id="rId33"/>
    <p:sldId id="292" r:id="rId34"/>
    <p:sldId id="293" r:id="rId35"/>
    <p:sldId id="294" r:id="rId36"/>
    <p:sldId id="297" r:id="rId37"/>
    <p:sldId id="298" r:id="rId38"/>
    <p:sldId id="299" r:id="rId39"/>
    <p:sldId id="300" r:id="rId40"/>
    <p:sldId id="301" r:id="rId41"/>
    <p:sldId id="302" r:id="rId42"/>
    <p:sldId id="303" r:id="rId43"/>
    <p:sldId id="304" r:id="rId44"/>
    <p:sldId id="319" r:id="rId45"/>
    <p:sldId id="306" r:id="rId46"/>
    <p:sldId id="307" r:id="rId47"/>
    <p:sldId id="308" r:id="rId48"/>
    <p:sldId id="309" r:id="rId49"/>
    <p:sldId id="310" r:id="rId50"/>
    <p:sldId id="311" r:id="rId51"/>
    <p:sldId id="312" r:id="rId52"/>
    <p:sldId id="340" r:id="rId53"/>
    <p:sldId id="313" r:id="rId54"/>
    <p:sldId id="314" r:id="rId55"/>
    <p:sldId id="316" r:id="rId56"/>
    <p:sldId id="333" r:id="rId57"/>
    <p:sldId id="321" r:id="rId58"/>
    <p:sldId id="317" r:id="rId59"/>
    <p:sldId id="320" r:id="rId60"/>
    <p:sldId id="324" r:id="rId61"/>
    <p:sldId id="325" r:id="rId62"/>
    <p:sldId id="326" r:id="rId63"/>
    <p:sldId id="327" r:id="rId64"/>
    <p:sldId id="328" r:id="rId65"/>
    <p:sldId id="331" r:id="rId66"/>
    <p:sldId id="338" r:id="rId67"/>
    <p:sldId id="330" r:id="rId68"/>
    <p:sldId id="332" r:id="rId69"/>
    <p:sldId id="337" r:id="rId70"/>
    <p:sldId id="265" r:id="rId71"/>
    <p:sldId id="334" r:id="rId72"/>
    <p:sldId id="335" r:id="rId73"/>
    <p:sldId id="336" r:id="rId74"/>
    <p:sldId id="339" r:id="rId75"/>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86329" autoAdjust="0"/>
  </p:normalViewPr>
  <p:slideViewPr>
    <p:cSldViewPr>
      <p:cViewPr varScale="1">
        <p:scale>
          <a:sx n="86" d="100"/>
          <a:sy n="86" d="100"/>
        </p:scale>
        <p:origin x="658" y="67"/>
      </p:cViewPr>
      <p:guideLst>
        <p:guide orient="horz" pos="2160"/>
        <p:guide pos="3839"/>
      </p:guideLst>
    </p:cSldViewPr>
  </p:slideViewPr>
  <p:outlineViewPr>
    <p:cViewPr>
      <p:scale>
        <a:sx n="33" d="100"/>
        <a:sy n="33" d="100"/>
      </p:scale>
      <p:origin x="240" y="0"/>
    </p:cViewPr>
  </p:outlineViewPr>
  <p:notesTextViewPr>
    <p:cViewPr>
      <p:scale>
        <a:sx n="1" d="1"/>
        <a:sy n="1" d="1"/>
      </p:scale>
      <p:origin x="0" y="0"/>
    </p:cViewPr>
  </p:notesTextViewPr>
  <p:notesViewPr>
    <p:cSldViewPr showGuides="1">
      <p:cViewPr varScale="1">
        <p:scale>
          <a:sx n="88" d="100"/>
          <a:sy n="88" d="100"/>
        </p:scale>
        <p:origin x="2478"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8F1D84B-F747-4821-8617-FBD61E8F4308}" type="datetime1">
              <a:rPr lang="es-ES" smtClean="0"/>
              <a:t>13/07/2022</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es-ES" smtClean="0"/>
              <a:pPr algn="r" rtl="0"/>
              <a:t>‹Nº›</a:t>
            </a:fld>
            <a:endParaRPr lang="es-ES"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A87C823-BB9F-45DA-99AB-416A32E1B948}" type="datetime1">
              <a:rPr lang="es-ES" noProof="0" smtClean="0"/>
              <a:pPr/>
              <a:t>13/07/2022</a:t>
            </a:fld>
            <a:endParaRPr lang="es-ES" noProof="0"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es-ES" noProof="0" smtClean="0"/>
              <a:pPr/>
              <a:t>‹Nº›</a:t>
            </a:fld>
            <a:endParaRPr lang="es-ES" noProof="0"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1</a:t>
            </a:fld>
            <a:endParaRPr lang="es-ES" dirty="0"/>
          </a:p>
        </p:txBody>
      </p:sp>
    </p:spTree>
    <p:extLst>
      <p:ext uri="{BB962C8B-B14F-4D97-AF65-F5344CB8AC3E}">
        <p14:creationId xmlns:p14="http://schemas.microsoft.com/office/powerpoint/2010/main" val="368867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13</a:t>
            </a:fld>
            <a:endParaRPr lang="es-ES" dirty="0"/>
          </a:p>
        </p:txBody>
      </p:sp>
    </p:spTree>
    <p:extLst>
      <p:ext uri="{BB962C8B-B14F-4D97-AF65-F5344CB8AC3E}">
        <p14:creationId xmlns:p14="http://schemas.microsoft.com/office/powerpoint/2010/main" val="550476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14</a:t>
            </a:fld>
            <a:endParaRPr lang="es-ES" dirty="0"/>
          </a:p>
        </p:txBody>
      </p:sp>
    </p:spTree>
    <p:extLst>
      <p:ext uri="{BB962C8B-B14F-4D97-AF65-F5344CB8AC3E}">
        <p14:creationId xmlns:p14="http://schemas.microsoft.com/office/powerpoint/2010/main" val="2941802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15</a:t>
            </a:fld>
            <a:endParaRPr lang="es-ES" dirty="0"/>
          </a:p>
        </p:txBody>
      </p:sp>
    </p:spTree>
    <p:extLst>
      <p:ext uri="{BB962C8B-B14F-4D97-AF65-F5344CB8AC3E}">
        <p14:creationId xmlns:p14="http://schemas.microsoft.com/office/powerpoint/2010/main" val="301919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16</a:t>
            </a:fld>
            <a:endParaRPr lang="es-ES" dirty="0"/>
          </a:p>
        </p:txBody>
      </p:sp>
    </p:spTree>
    <p:extLst>
      <p:ext uri="{BB962C8B-B14F-4D97-AF65-F5344CB8AC3E}">
        <p14:creationId xmlns:p14="http://schemas.microsoft.com/office/powerpoint/2010/main" val="410720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17</a:t>
            </a:fld>
            <a:endParaRPr lang="es-ES" dirty="0"/>
          </a:p>
        </p:txBody>
      </p:sp>
    </p:spTree>
    <p:extLst>
      <p:ext uri="{BB962C8B-B14F-4D97-AF65-F5344CB8AC3E}">
        <p14:creationId xmlns:p14="http://schemas.microsoft.com/office/powerpoint/2010/main" val="3586958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18</a:t>
            </a:fld>
            <a:endParaRPr lang="es-ES" dirty="0"/>
          </a:p>
        </p:txBody>
      </p:sp>
    </p:spTree>
    <p:extLst>
      <p:ext uri="{BB962C8B-B14F-4D97-AF65-F5344CB8AC3E}">
        <p14:creationId xmlns:p14="http://schemas.microsoft.com/office/powerpoint/2010/main" val="649470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19</a:t>
            </a:fld>
            <a:endParaRPr lang="es-ES" dirty="0"/>
          </a:p>
        </p:txBody>
      </p:sp>
    </p:spTree>
    <p:extLst>
      <p:ext uri="{BB962C8B-B14F-4D97-AF65-F5344CB8AC3E}">
        <p14:creationId xmlns:p14="http://schemas.microsoft.com/office/powerpoint/2010/main" val="3966262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20</a:t>
            </a:fld>
            <a:endParaRPr lang="es-ES" noProof="0" dirty="0"/>
          </a:p>
        </p:txBody>
      </p:sp>
    </p:spTree>
    <p:extLst>
      <p:ext uri="{BB962C8B-B14F-4D97-AF65-F5344CB8AC3E}">
        <p14:creationId xmlns:p14="http://schemas.microsoft.com/office/powerpoint/2010/main" val="4251806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21</a:t>
            </a:fld>
            <a:endParaRPr lang="es-ES" noProof="0" dirty="0"/>
          </a:p>
        </p:txBody>
      </p:sp>
    </p:spTree>
    <p:extLst>
      <p:ext uri="{BB962C8B-B14F-4D97-AF65-F5344CB8AC3E}">
        <p14:creationId xmlns:p14="http://schemas.microsoft.com/office/powerpoint/2010/main" val="13358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22</a:t>
            </a:fld>
            <a:endParaRPr lang="es-ES" noProof="0" dirty="0"/>
          </a:p>
        </p:txBody>
      </p:sp>
    </p:spTree>
    <p:extLst>
      <p:ext uri="{BB962C8B-B14F-4D97-AF65-F5344CB8AC3E}">
        <p14:creationId xmlns:p14="http://schemas.microsoft.com/office/powerpoint/2010/main" val="267273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2</a:t>
            </a:fld>
            <a:endParaRPr lang="es-ES" dirty="0"/>
          </a:p>
        </p:txBody>
      </p:sp>
    </p:spTree>
    <p:extLst>
      <p:ext uri="{BB962C8B-B14F-4D97-AF65-F5344CB8AC3E}">
        <p14:creationId xmlns:p14="http://schemas.microsoft.com/office/powerpoint/2010/main" val="307451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23</a:t>
            </a:fld>
            <a:endParaRPr lang="es-ES" noProof="0" dirty="0"/>
          </a:p>
        </p:txBody>
      </p:sp>
    </p:spTree>
    <p:extLst>
      <p:ext uri="{BB962C8B-B14F-4D97-AF65-F5344CB8AC3E}">
        <p14:creationId xmlns:p14="http://schemas.microsoft.com/office/powerpoint/2010/main" val="837636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24</a:t>
            </a:fld>
            <a:endParaRPr lang="es-ES" dirty="0"/>
          </a:p>
        </p:txBody>
      </p:sp>
    </p:spTree>
    <p:extLst>
      <p:ext uri="{BB962C8B-B14F-4D97-AF65-F5344CB8AC3E}">
        <p14:creationId xmlns:p14="http://schemas.microsoft.com/office/powerpoint/2010/main" val="385029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25</a:t>
            </a:fld>
            <a:endParaRPr lang="es-ES" noProof="0" dirty="0"/>
          </a:p>
        </p:txBody>
      </p:sp>
    </p:spTree>
    <p:extLst>
      <p:ext uri="{BB962C8B-B14F-4D97-AF65-F5344CB8AC3E}">
        <p14:creationId xmlns:p14="http://schemas.microsoft.com/office/powerpoint/2010/main" val="118333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26</a:t>
            </a:fld>
            <a:endParaRPr lang="es-ES" dirty="0"/>
          </a:p>
        </p:txBody>
      </p:sp>
    </p:spTree>
    <p:extLst>
      <p:ext uri="{BB962C8B-B14F-4D97-AF65-F5344CB8AC3E}">
        <p14:creationId xmlns:p14="http://schemas.microsoft.com/office/powerpoint/2010/main" val="1996459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27</a:t>
            </a:fld>
            <a:endParaRPr lang="es-ES" noProof="0" dirty="0"/>
          </a:p>
        </p:txBody>
      </p:sp>
    </p:spTree>
    <p:extLst>
      <p:ext uri="{BB962C8B-B14F-4D97-AF65-F5344CB8AC3E}">
        <p14:creationId xmlns:p14="http://schemas.microsoft.com/office/powerpoint/2010/main" val="2650223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28</a:t>
            </a:fld>
            <a:endParaRPr lang="es-ES" noProof="0" dirty="0"/>
          </a:p>
        </p:txBody>
      </p:sp>
    </p:spTree>
    <p:extLst>
      <p:ext uri="{BB962C8B-B14F-4D97-AF65-F5344CB8AC3E}">
        <p14:creationId xmlns:p14="http://schemas.microsoft.com/office/powerpoint/2010/main" val="3371970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29</a:t>
            </a:fld>
            <a:endParaRPr lang="es-ES" noProof="0" dirty="0"/>
          </a:p>
        </p:txBody>
      </p:sp>
    </p:spTree>
    <p:extLst>
      <p:ext uri="{BB962C8B-B14F-4D97-AF65-F5344CB8AC3E}">
        <p14:creationId xmlns:p14="http://schemas.microsoft.com/office/powerpoint/2010/main" val="1644119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30</a:t>
            </a:fld>
            <a:endParaRPr lang="es-ES" noProof="0" dirty="0"/>
          </a:p>
        </p:txBody>
      </p:sp>
    </p:spTree>
    <p:extLst>
      <p:ext uri="{BB962C8B-B14F-4D97-AF65-F5344CB8AC3E}">
        <p14:creationId xmlns:p14="http://schemas.microsoft.com/office/powerpoint/2010/main" val="3564100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31</a:t>
            </a:fld>
            <a:endParaRPr lang="es-ES" noProof="0" dirty="0"/>
          </a:p>
        </p:txBody>
      </p:sp>
    </p:spTree>
    <p:extLst>
      <p:ext uri="{BB962C8B-B14F-4D97-AF65-F5344CB8AC3E}">
        <p14:creationId xmlns:p14="http://schemas.microsoft.com/office/powerpoint/2010/main" val="1856601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32</a:t>
            </a:fld>
            <a:endParaRPr lang="es-ES" noProof="0" dirty="0"/>
          </a:p>
        </p:txBody>
      </p:sp>
    </p:spTree>
    <p:extLst>
      <p:ext uri="{BB962C8B-B14F-4D97-AF65-F5344CB8AC3E}">
        <p14:creationId xmlns:p14="http://schemas.microsoft.com/office/powerpoint/2010/main" val="206134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4</a:t>
            </a:fld>
            <a:endParaRPr lang="es-ES" dirty="0"/>
          </a:p>
        </p:txBody>
      </p:sp>
    </p:spTree>
    <p:extLst>
      <p:ext uri="{BB962C8B-B14F-4D97-AF65-F5344CB8AC3E}">
        <p14:creationId xmlns:p14="http://schemas.microsoft.com/office/powerpoint/2010/main" val="2121317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33</a:t>
            </a:fld>
            <a:endParaRPr lang="es-ES" noProof="0" dirty="0"/>
          </a:p>
        </p:txBody>
      </p:sp>
    </p:spTree>
    <p:extLst>
      <p:ext uri="{BB962C8B-B14F-4D97-AF65-F5344CB8AC3E}">
        <p14:creationId xmlns:p14="http://schemas.microsoft.com/office/powerpoint/2010/main" val="30228866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34</a:t>
            </a:fld>
            <a:endParaRPr lang="es-ES" noProof="0" dirty="0"/>
          </a:p>
        </p:txBody>
      </p:sp>
    </p:spTree>
    <p:extLst>
      <p:ext uri="{BB962C8B-B14F-4D97-AF65-F5344CB8AC3E}">
        <p14:creationId xmlns:p14="http://schemas.microsoft.com/office/powerpoint/2010/main" val="3699094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35</a:t>
            </a:fld>
            <a:endParaRPr lang="es-ES" noProof="0" dirty="0"/>
          </a:p>
        </p:txBody>
      </p:sp>
    </p:spTree>
    <p:extLst>
      <p:ext uri="{BB962C8B-B14F-4D97-AF65-F5344CB8AC3E}">
        <p14:creationId xmlns:p14="http://schemas.microsoft.com/office/powerpoint/2010/main" val="2930157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36</a:t>
            </a:fld>
            <a:endParaRPr lang="es-ES" noProof="0" dirty="0"/>
          </a:p>
        </p:txBody>
      </p:sp>
    </p:spTree>
    <p:extLst>
      <p:ext uri="{BB962C8B-B14F-4D97-AF65-F5344CB8AC3E}">
        <p14:creationId xmlns:p14="http://schemas.microsoft.com/office/powerpoint/2010/main" val="5450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37</a:t>
            </a:fld>
            <a:endParaRPr lang="es-ES" noProof="0" dirty="0"/>
          </a:p>
        </p:txBody>
      </p:sp>
    </p:spTree>
    <p:extLst>
      <p:ext uri="{BB962C8B-B14F-4D97-AF65-F5344CB8AC3E}">
        <p14:creationId xmlns:p14="http://schemas.microsoft.com/office/powerpoint/2010/main" val="2716528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38</a:t>
            </a:fld>
            <a:endParaRPr lang="es-ES" noProof="0" dirty="0"/>
          </a:p>
        </p:txBody>
      </p:sp>
    </p:spTree>
    <p:extLst>
      <p:ext uri="{BB962C8B-B14F-4D97-AF65-F5344CB8AC3E}">
        <p14:creationId xmlns:p14="http://schemas.microsoft.com/office/powerpoint/2010/main" val="143206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39</a:t>
            </a:fld>
            <a:endParaRPr lang="es-ES" noProof="0" dirty="0"/>
          </a:p>
        </p:txBody>
      </p:sp>
    </p:spTree>
    <p:extLst>
      <p:ext uri="{BB962C8B-B14F-4D97-AF65-F5344CB8AC3E}">
        <p14:creationId xmlns:p14="http://schemas.microsoft.com/office/powerpoint/2010/main" val="547606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40</a:t>
            </a:fld>
            <a:endParaRPr lang="es-ES" noProof="0" dirty="0"/>
          </a:p>
        </p:txBody>
      </p:sp>
    </p:spTree>
    <p:extLst>
      <p:ext uri="{BB962C8B-B14F-4D97-AF65-F5344CB8AC3E}">
        <p14:creationId xmlns:p14="http://schemas.microsoft.com/office/powerpoint/2010/main" val="3977401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41</a:t>
            </a:fld>
            <a:endParaRPr lang="es-ES" noProof="0" dirty="0"/>
          </a:p>
        </p:txBody>
      </p:sp>
    </p:spTree>
    <p:extLst>
      <p:ext uri="{BB962C8B-B14F-4D97-AF65-F5344CB8AC3E}">
        <p14:creationId xmlns:p14="http://schemas.microsoft.com/office/powerpoint/2010/main" val="1963644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42</a:t>
            </a:fld>
            <a:endParaRPr lang="es-ES" noProof="0" dirty="0"/>
          </a:p>
        </p:txBody>
      </p:sp>
    </p:spTree>
    <p:extLst>
      <p:ext uri="{BB962C8B-B14F-4D97-AF65-F5344CB8AC3E}">
        <p14:creationId xmlns:p14="http://schemas.microsoft.com/office/powerpoint/2010/main" val="200352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6</a:t>
            </a:fld>
            <a:endParaRPr lang="es-ES" dirty="0"/>
          </a:p>
        </p:txBody>
      </p:sp>
    </p:spTree>
    <p:extLst>
      <p:ext uri="{BB962C8B-B14F-4D97-AF65-F5344CB8AC3E}">
        <p14:creationId xmlns:p14="http://schemas.microsoft.com/office/powerpoint/2010/main" val="1960686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43</a:t>
            </a:fld>
            <a:endParaRPr lang="es-ES" noProof="0" dirty="0"/>
          </a:p>
        </p:txBody>
      </p:sp>
    </p:spTree>
    <p:extLst>
      <p:ext uri="{BB962C8B-B14F-4D97-AF65-F5344CB8AC3E}">
        <p14:creationId xmlns:p14="http://schemas.microsoft.com/office/powerpoint/2010/main" val="1702169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44</a:t>
            </a:fld>
            <a:endParaRPr lang="es-ES" noProof="0" dirty="0"/>
          </a:p>
        </p:txBody>
      </p:sp>
    </p:spTree>
    <p:extLst>
      <p:ext uri="{BB962C8B-B14F-4D97-AF65-F5344CB8AC3E}">
        <p14:creationId xmlns:p14="http://schemas.microsoft.com/office/powerpoint/2010/main" val="1689351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45</a:t>
            </a:fld>
            <a:endParaRPr lang="es-ES" noProof="0" dirty="0"/>
          </a:p>
        </p:txBody>
      </p:sp>
    </p:spTree>
    <p:extLst>
      <p:ext uri="{BB962C8B-B14F-4D97-AF65-F5344CB8AC3E}">
        <p14:creationId xmlns:p14="http://schemas.microsoft.com/office/powerpoint/2010/main" val="2228010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46</a:t>
            </a:fld>
            <a:endParaRPr lang="es-ES" noProof="0" dirty="0"/>
          </a:p>
        </p:txBody>
      </p:sp>
    </p:spTree>
    <p:extLst>
      <p:ext uri="{BB962C8B-B14F-4D97-AF65-F5344CB8AC3E}">
        <p14:creationId xmlns:p14="http://schemas.microsoft.com/office/powerpoint/2010/main" val="2075154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47</a:t>
            </a:fld>
            <a:endParaRPr lang="es-ES" noProof="0" dirty="0"/>
          </a:p>
        </p:txBody>
      </p:sp>
    </p:spTree>
    <p:extLst>
      <p:ext uri="{BB962C8B-B14F-4D97-AF65-F5344CB8AC3E}">
        <p14:creationId xmlns:p14="http://schemas.microsoft.com/office/powerpoint/2010/main" val="12808565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48</a:t>
            </a:fld>
            <a:endParaRPr lang="es-ES" noProof="0" dirty="0"/>
          </a:p>
        </p:txBody>
      </p:sp>
    </p:spTree>
    <p:extLst>
      <p:ext uri="{BB962C8B-B14F-4D97-AF65-F5344CB8AC3E}">
        <p14:creationId xmlns:p14="http://schemas.microsoft.com/office/powerpoint/2010/main" val="23411243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50</a:t>
            </a:fld>
            <a:endParaRPr lang="es-ES" noProof="0" dirty="0"/>
          </a:p>
        </p:txBody>
      </p:sp>
    </p:spTree>
    <p:extLst>
      <p:ext uri="{BB962C8B-B14F-4D97-AF65-F5344CB8AC3E}">
        <p14:creationId xmlns:p14="http://schemas.microsoft.com/office/powerpoint/2010/main" val="6645906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51</a:t>
            </a:fld>
            <a:endParaRPr lang="es-ES" noProof="0" dirty="0"/>
          </a:p>
        </p:txBody>
      </p:sp>
    </p:spTree>
    <p:extLst>
      <p:ext uri="{BB962C8B-B14F-4D97-AF65-F5344CB8AC3E}">
        <p14:creationId xmlns:p14="http://schemas.microsoft.com/office/powerpoint/2010/main" val="548444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52</a:t>
            </a:fld>
            <a:endParaRPr lang="es-ES" noProof="0" dirty="0"/>
          </a:p>
        </p:txBody>
      </p:sp>
    </p:spTree>
    <p:extLst>
      <p:ext uri="{BB962C8B-B14F-4D97-AF65-F5344CB8AC3E}">
        <p14:creationId xmlns:p14="http://schemas.microsoft.com/office/powerpoint/2010/main" val="2499519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54</a:t>
            </a:fld>
            <a:endParaRPr lang="es-ES" noProof="0" dirty="0"/>
          </a:p>
        </p:txBody>
      </p:sp>
    </p:spTree>
    <p:extLst>
      <p:ext uri="{BB962C8B-B14F-4D97-AF65-F5344CB8AC3E}">
        <p14:creationId xmlns:p14="http://schemas.microsoft.com/office/powerpoint/2010/main" val="58401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8</a:t>
            </a:fld>
            <a:endParaRPr lang="es-ES" dirty="0"/>
          </a:p>
        </p:txBody>
      </p:sp>
    </p:spTree>
    <p:extLst>
      <p:ext uri="{BB962C8B-B14F-4D97-AF65-F5344CB8AC3E}">
        <p14:creationId xmlns:p14="http://schemas.microsoft.com/office/powerpoint/2010/main" val="4117318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55</a:t>
            </a:fld>
            <a:endParaRPr lang="es-ES" noProof="0" dirty="0"/>
          </a:p>
        </p:txBody>
      </p:sp>
    </p:spTree>
    <p:extLst>
      <p:ext uri="{BB962C8B-B14F-4D97-AF65-F5344CB8AC3E}">
        <p14:creationId xmlns:p14="http://schemas.microsoft.com/office/powerpoint/2010/main" val="2813145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56</a:t>
            </a:fld>
            <a:endParaRPr lang="es-ES" noProof="0" dirty="0"/>
          </a:p>
        </p:txBody>
      </p:sp>
    </p:spTree>
    <p:extLst>
      <p:ext uri="{BB962C8B-B14F-4D97-AF65-F5344CB8AC3E}">
        <p14:creationId xmlns:p14="http://schemas.microsoft.com/office/powerpoint/2010/main" val="4023910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57</a:t>
            </a:fld>
            <a:endParaRPr lang="es-ES" noProof="0" dirty="0"/>
          </a:p>
        </p:txBody>
      </p:sp>
    </p:spTree>
    <p:extLst>
      <p:ext uri="{BB962C8B-B14F-4D97-AF65-F5344CB8AC3E}">
        <p14:creationId xmlns:p14="http://schemas.microsoft.com/office/powerpoint/2010/main" val="2933149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58</a:t>
            </a:fld>
            <a:endParaRPr lang="es-ES" noProof="0" dirty="0"/>
          </a:p>
        </p:txBody>
      </p:sp>
    </p:spTree>
    <p:extLst>
      <p:ext uri="{BB962C8B-B14F-4D97-AF65-F5344CB8AC3E}">
        <p14:creationId xmlns:p14="http://schemas.microsoft.com/office/powerpoint/2010/main" val="2994733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59</a:t>
            </a:fld>
            <a:endParaRPr lang="es-ES" noProof="0" dirty="0"/>
          </a:p>
        </p:txBody>
      </p:sp>
    </p:spTree>
    <p:extLst>
      <p:ext uri="{BB962C8B-B14F-4D97-AF65-F5344CB8AC3E}">
        <p14:creationId xmlns:p14="http://schemas.microsoft.com/office/powerpoint/2010/main" val="4152790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60</a:t>
            </a:fld>
            <a:endParaRPr lang="es-ES" noProof="0" dirty="0"/>
          </a:p>
        </p:txBody>
      </p:sp>
    </p:spTree>
    <p:extLst>
      <p:ext uri="{BB962C8B-B14F-4D97-AF65-F5344CB8AC3E}">
        <p14:creationId xmlns:p14="http://schemas.microsoft.com/office/powerpoint/2010/main" val="1785885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61</a:t>
            </a:fld>
            <a:endParaRPr lang="es-ES" noProof="0" dirty="0"/>
          </a:p>
        </p:txBody>
      </p:sp>
    </p:spTree>
    <p:extLst>
      <p:ext uri="{BB962C8B-B14F-4D97-AF65-F5344CB8AC3E}">
        <p14:creationId xmlns:p14="http://schemas.microsoft.com/office/powerpoint/2010/main" val="2506155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64</a:t>
            </a:fld>
            <a:endParaRPr lang="es-ES" noProof="0" dirty="0"/>
          </a:p>
        </p:txBody>
      </p:sp>
    </p:spTree>
    <p:extLst>
      <p:ext uri="{BB962C8B-B14F-4D97-AF65-F5344CB8AC3E}">
        <p14:creationId xmlns:p14="http://schemas.microsoft.com/office/powerpoint/2010/main" val="187435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65</a:t>
            </a:fld>
            <a:endParaRPr lang="es-ES" noProof="0" dirty="0"/>
          </a:p>
        </p:txBody>
      </p:sp>
    </p:spTree>
    <p:extLst>
      <p:ext uri="{BB962C8B-B14F-4D97-AF65-F5344CB8AC3E}">
        <p14:creationId xmlns:p14="http://schemas.microsoft.com/office/powerpoint/2010/main" val="2178131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3EBA5BD7-F043-4D1B-AA17-CD412FC534DE}" type="slidenum">
              <a:rPr lang="es-ES" noProof="0" smtClean="0"/>
              <a:pPr/>
              <a:t>66</a:t>
            </a:fld>
            <a:endParaRPr lang="es-ES" noProof="0" dirty="0"/>
          </a:p>
        </p:txBody>
      </p:sp>
    </p:spTree>
    <p:extLst>
      <p:ext uri="{BB962C8B-B14F-4D97-AF65-F5344CB8AC3E}">
        <p14:creationId xmlns:p14="http://schemas.microsoft.com/office/powerpoint/2010/main" val="217813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9</a:t>
            </a:fld>
            <a:endParaRPr lang="es-ES" dirty="0"/>
          </a:p>
        </p:txBody>
      </p:sp>
    </p:spTree>
    <p:extLst>
      <p:ext uri="{BB962C8B-B14F-4D97-AF65-F5344CB8AC3E}">
        <p14:creationId xmlns:p14="http://schemas.microsoft.com/office/powerpoint/2010/main" val="4117229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67</a:t>
            </a:fld>
            <a:endParaRPr lang="es-ES" dirty="0"/>
          </a:p>
        </p:txBody>
      </p:sp>
    </p:spTree>
    <p:extLst>
      <p:ext uri="{BB962C8B-B14F-4D97-AF65-F5344CB8AC3E}">
        <p14:creationId xmlns:p14="http://schemas.microsoft.com/office/powerpoint/2010/main" val="34138650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68</a:t>
            </a:fld>
            <a:endParaRPr lang="es-ES" dirty="0"/>
          </a:p>
        </p:txBody>
      </p:sp>
    </p:spTree>
    <p:extLst>
      <p:ext uri="{BB962C8B-B14F-4D97-AF65-F5344CB8AC3E}">
        <p14:creationId xmlns:p14="http://schemas.microsoft.com/office/powerpoint/2010/main" val="34138650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69</a:t>
            </a:fld>
            <a:endParaRPr lang="es-ES" dirty="0"/>
          </a:p>
        </p:txBody>
      </p:sp>
    </p:spTree>
    <p:extLst>
      <p:ext uri="{BB962C8B-B14F-4D97-AF65-F5344CB8AC3E}">
        <p14:creationId xmlns:p14="http://schemas.microsoft.com/office/powerpoint/2010/main" val="34138650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70</a:t>
            </a:fld>
            <a:endParaRPr lang="es-ES" dirty="0"/>
          </a:p>
        </p:txBody>
      </p:sp>
    </p:spTree>
    <p:extLst>
      <p:ext uri="{BB962C8B-B14F-4D97-AF65-F5344CB8AC3E}">
        <p14:creationId xmlns:p14="http://schemas.microsoft.com/office/powerpoint/2010/main" val="3413865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BA5BD7-F043-4D1B-AA17-CD412FC534DE}" type="slidenum">
              <a:rPr lang="es-ES" smtClean="0"/>
              <a:pPr/>
              <a:t>71</a:t>
            </a:fld>
            <a:endParaRPr lang="es-ES" dirty="0"/>
          </a:p>
        </p:txBody>
      </p:sp>
    </p:spTree>
    <p:extLst>
      <p:ext uri="{BB962C8B-B14F-4D97-AF65-F5344CB8AC3E}">
        <p14:creationId xmlns:p14="http://schemas.microsoft.com/office/powerpoint/2010/main" val="341386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10</a:t>
            </a:fld>
            <a:endParaRPr lang="es-ES" dirty="0"/>
          </a:p>
        </p:txBody>
      </p:sp>
    </p:spTree>
    <p:extLst>
      <p:ext uri="{BB962C8B-B14F-4D97-AF65-F5344CB8AC3E}">
        <p14:creationId xmlns:p14="http://schemas.microsoft.com/office/powerpoint/2010/main" val="410971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11</a:t>
            </a:fld>
            <a:endParaRPr lang="es-ES" dirty="0"/>
          </a:p>
        </p:txBody>
      </p:sp>
    </p:spTree>
    <p:extLst>
      <p:ext uri="{BB962C8B-B14F-4D97-AF65-F5344CB8AC3E}">
        <p14:creationId xmlns:p14="http://schemas.microsoft.com/office/powerpoint/2010/main" val="265606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3EBA5BD7-F043-4D1B-AA17-CD412FC534DE}" type="slidenum">
              <a:rPr lang="es-ES" smtClean="0"/>
              <a:t>12</a:t>
            </a:fld>
            <a:endParaRPr lang="es-ES" dirty="0"/>
          </a:p>
        </p:txBody>
      </p:sp>
    </p:spTree>
    <p:extLst>
      <p:ext uri="{BB962C8B-B14F-4D97-AF65-F5344CB8AC3E}">
        <p14:creationId xmlns:p14="http://schemas.microsoft.com/office/powerpoint/2010/main" val="40110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21" name="diagonales"/>
          <p:cNvGrpSpPr/>
          <p:nvPr/>
        </p:nvGrpSpPr>
        <p:grpSpPr>
          <a:xfrm>
            <a:off x="7516443" y="4145281"/>
            <a:ext cx="4686117" cy="2731407"/>
            <a:chOff x="5638800" y="3108960"/>
            <a:chExt cx="3515503" cy="2048555"/>
          </a:xfrm>
        </p:grpSpPr>
        <p:cxnSp>
          <p:nvCxnSpPr>
            <p:cNvPr id="14" name="Conector rec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ector rec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c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íneas inferiores"/>
          <p:cNvGrpSpPr/>
          <p:nvPr/>
        </p:nvGrpSpPr>
        <p:grpSpPr>
          <a:xfrm>
            <a:off x="-8916" y="6057149"/>
            <a:ext cx="5498726" cy="820207"/>
            <a:chOff x="-6689" y="4553748"/>
            <a:chExt cx="4125119" cy="615155"/>
          </a:xfrm>
        </p:grpSpPr>
        <p:sp>
          <p:nvSpPr>
            <p:cNvPr id="9" name="Forma libre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0" name="Forma libre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Título 1"/>
          <p:cNvSpPr>
            <a:spLocks noGrp="1"/>
          </p:cNvSpPr>
          <p:nvPr>
            <p:ph type="ctrTitle"/>
          </p:nvPr>
        </p:nvSpPr>
        <p:spPr>
          <a:xfrm>
            <a:off x="1625176" y="584200"/>
            <a:ext cx="8735325" cy="2000251"/>
          </a:xfrm>
        </p:spPr>
        <p:txBody>
          <a:bodyPr rtlCol="0">
            <a:normAutofit/>
          </a:bodyPr>
          <a:lstStyle>
            <a:lvl1pPr algn="l" rtl="0">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22" name="Marcador de posición de fecha 21"/>
          <p:cNvSpPr>
            <a:spLocks noGrp="1"/>
          </p:cNvSpPr>
          <p:nvPr>
            <p:ph type="dt" sz="half" idx="10"/>
          </p:nvPr>
        </p:nvSpPr>
        <p:spPr/>
        <p:txBody>
          <a:bodyPr rtlCol="0"/>
          <a:lstStyle>
            <a:lvl1pPr>
              <a:defRPr/>
            </a:lvl1pPr>
          </a:lstStyle>
          <a:p>
            <a:fld id="{A042E67D-14C0-4ED9-A218-9C14494A6A84}" type="datetime1">
              <a:rPr lang="es-ES" noProof="0" smtClean="0"/>
              <a:pPr/>
              <a:t>13/07/2022</a:t>
            </a:fld>
            <a:endParaRPr lang="es-ES" noProof="0" dirty="0"/>
          </a:p>
        </p:txBody>
      </p:sp>
      <p:sp>
        <p:nvSpPr>
          <p:cNvPr id="23" name="Marcador de posición de pie de página 22"/>
          <p:cNvSpPr>
            <a:spLocks noGrp="1"/>
          </p:cNvSpPr>
          <p:nvPr>
            <p:ph type="ftr" sz="quarter" idx="11"/>
          </p:nvPr>
        </p:nvSpPr>
        <p:spPr/>
        <p:txBody>
          <a:bodyPr rtlCol="0"/>
          <a:lstStyle/>
          <a:p>
            <a:pPr rtl="0"/>
            <a:endParaRPr lang="es-ES" noProof="0" dirty="0"/>
          </a:p>
        </p:txBody>
      </p:sp>
      <p:sp>
        <p:nvSpPr>
          <p:cNvPr id="24" name="Marcador de posición de número de diapositiva 23"/>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40A1DB83-C382-4684-8887-65A03EA4FFF0}" type="datetime1">
              <a:rPr lang="es-ES" noProof="0" smtClean="0"/>
              <a:pPr/>
              <a:t>13/07/2022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584200"/>
            <a:ext cx="2742486" cy="55880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C60E81D3-9B82-44CA-B1F9-FCEFDC87935B}" type="datetime1">
              <a:rPr lang="es-ES" noProof="0" smtClean="0"/>
              <a:pPr/>
              <a:t>13/07/2022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2E48AAE-5AE8-418A-A225-B506C222F2F9}" type="datetime1">
              <a:rPr lang="es-ES" noProof="0" smtClean="0"/>
              <a:pPr/>
              <a:t>13/07/2022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1" name="diagonales"/>
          <p:cNvGrpSpPr/>
          <p:nvPr/>
        </p:nvGrpSpPr>
        <p:grpSpPr>
          <a:xfrm>
            <a:off x="7516443" y="4145281"/>
            <a:ext cx="4686117" cy="2731407"/>
            <a:chOff x="5638800" y="3108960"/>
            <a:chExt cx="3515503" cy="2048555"/>
          </a:xfrm>
        </p:grpSpPr>
        <p:cxnSp>
          <p:nvCxnSpPr>
            <p:cNvPr id="12" name="Conector rec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ector rec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ector rec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ítulo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Haga clic para modificar el estilo de texto del patrón</a:t>
            </a:r>
          </a:p>
        </p:txBody>
      </p:sp>
      <p:sp>
        <p:nvSpPr>
          <p:cNvPr id="4" name="Marcador de posición de fecha 3"/>
          <p:cNvSpPr>
            <a:spLocks noGrp="1"/>
          </p:cNvSpPr>
          <p:nvPr>
            <p:ph type="dt" sz="half" idx="10"/>
          </p:nvPr>
        </p:nvSpPr>
        <p:spPr/>
        <p:txBody>
          <a:bodyPr rtlCol="0"/>
          <a:lstStyle>
            <a:lvl1pPr>
              <a:defRPr/>
            </a:lvl1pPr>
          </a:lstStyle>
          <a:p>
            <a:fld id="{AA1D35CA-82F5-4AD4-B9EC-66E805B73542}" type="datetime1">
              <a:rPr lang="es-ES" noProof="0" smtClean="0"/>
              <a:pPr/>
              <a:t>13/07/2022</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834CCE92-710B-4678-B1B1-EFCAA5CDF075}" type="datetime1">
              <a:rPr lang="es-ES" noProof="0" smtClean="0"/>
              <a:pPr/>
              <a:t>13/07/2022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el estilo de texto del patrón</a:t>
            </a:r>
          </a:p>
        </p:txBody>
      </p:sp>
      <p:sp>
        <p:nvSpPr>
          <p:cNvPr id="4" name="Marcador de posición de contenido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Haga clic para modificar el estilo de texto del patrón</a:t>
            </a:r>
          </a:p>
        </p:txBody>
      </p:sp>
      <p:sp>
        <p:nvSpPr>
          <p:cNvPr id="6" name="Marcador de posición de contenido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83FB0F2C-25D9-4D7E-B43A-29A2E16C960D}" type="datetime1">
              <a:rPr lang="es-ES" noProof="0" smtClean="0"/>
              <a:pPr/>
              <a:t>13/07/2022</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FD34687D-B11B-47A5-95F6-B79DA932A6DF}" type="datetime1">
              <a:rPr lang="es-ES" noProof="0" smtClean="0"/>
              <a:pPr/>
              <a:t>13/07/2022</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93C656DE-1E46-4450-9484-A739B4FADFBC}" type="datetime1">
              <a:rPr lang="es-ES" noProof="0" smtClean="0"/>
              <a:pPr/>
              <a:t>13/07/2022</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el estilo de texto del patrón</a:t>
            </a:r>
          </a:p>
        </p:txBody>
      </p:sp>
      <p:sp>
        <p:nvSpPr>
          <p:cNvPr id="3" name="Marcador de posición de contenido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es-ES" noProof="0"/>
              <a:t>Haga clic para modificar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EEA77F8B-D469-4ECD-B91E-3B01AD692331}" type="datetime1">
              <a:rPr lang="es-ES" noProof="0" smtClean="0"/>
              <a:pPr/>
              <a:t>13/07/2022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Haga clic para modificar el estilo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49BA7B1C-709E-4257-93A5-EC2F0807D42F}" type="datetime1">
              <a:rPr lang="es-ES" noProof="0" smtClean="0"/>
              <a:pPr/>
              <a:t>13/07/2022</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C014DD1E-5D91-48A3-AD6D-45FBA980D106}" type="slidenum">
              <a:rPr lang="es-ES" noProof="0" smtClean="0"/>
              <a:t>‹Nº›</a:t>
            </a:fld>
            <a:endParaRPr lang="es-ES" noProof="0"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íneas a la izquierda"/>
          <p:cNvGrpSpPr/>
          <p:nvPr/>
        </p:nvGrpSpPr>
        <p:grpSpPr>
          <a:xfrm>
            <a:off x="-15870" y="-3174"/>
            <a:ext cx="819993" cy="5229225"/>
            <a:chOff x="-11906" y="-2381"/>
            <a:chExt cx="615155" cy="3921919"/>
          </a:xfrm>
        </p:grpSpPr>
        <p:sp>
          <p:nvSpPr>
            <p:cNvPr id="10" name="Forma libre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Forma libre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Forma libre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sp>
        <p:nvSpPr>
          <p:cNvPr id="2" name="Marcador de posición de título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35C83AD5-F5AF-4BDC-901E-85A05CCFFAAA}" type="datetime1">
              <a:rPr lang="es-ES" noProof="0" smtClean="0"/>
              <a:pPr/>
              <a:t>13/07/2022</a:t>
            </a:fld>
            <a:endParaRPr lang="es-ES" noProof="0" dirty="0"/>
          </a:p>
        </p:txBody>
      </p:sp>
      <p:sp>
        <p:nvSpPr>
          <p:cNvPr id="5" name="Marcador de posición de pie de página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es-ES" smtClean="0"/>
              <a:pPr/>
              <a:t>‹Nº›</a:t>
            </a:fld>
            <a:endParaRPr lang="es-ES"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1.jpg"/><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jpg"/><Relationship Id="rId5" Type="http://schemas.microsoft.com/office/2007/relationships/hdphoto" Target="../media/hdphoto1.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1.jp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jpg"/><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8.xml"/><Relationship Id="rId1" Type="http://schemas.openxmlformats.org/officeDocument/2006/relationships/themeOverride" Target="../theme/themeOverride3.xml"/><Relationship Id="rId5" Type="http://schemas.openxmlformats.org/officeDocument/2006/relationships/image" Target="../media/image1.jp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hemeOverride" Target="../theme/themeOverride4.xml"/><Relationship Id="rId6" Type="http://schemas.openxmlformats.org/officeDocument/2006/relationships/image" Target="../media/image1.jpg"/><Relationship Id="rId5" Type="http://schemas.openxmlformats.org/officeDocument/2006/relationships/image" Target="../media/image45.pn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hemeOverride" Target="../theme/themeOverride5.xml"/><Relationship Id="rId5" Type="http://schemas.openxmlformats.org/officeDocument/2006/relationships/image" Target="../media/image1.jp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hemeOverride" Target="../theme/themeOverride6.xml"/><Relationship Id="rId5" Type="http://schemas.openxmlformats.org/officeDocument/2006/relationships/image" Target="../media/image1.jp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hemeOverride" Target="../theme/themeOverride7.xml"/><Relationship Id="rId5" Type="http://schemas.openxmlformats.org/officeDocument/2006/relationships/image" Target="../media/image1.jp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hemeOverride" Target="../theme/themeOverride8.xml"/><Relationship Id="rId5" Type="http://schemas.openxmlformats.org/officeDocument/2006/relationships/image" Target="../media/image1.jp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xml"/><Relationship Id="rId1" Type="http://schemas.openxmlformats.org/officeDocument/2006/relationships/themeOverride" Target="../theme/themeOverride9.xml"/><Relationship Id="rId5" Type="http://schemas.openxmlformats.org/officeDocument/2006/relationships/image" Target="../media/image1.jp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hemeOverride" Target="../theme/themeOverride10.xml"/><Relationship Id="rId5" Type="http://schemas.openxmlformats.org/officeDocument/2006/relationships/image" Target="../media/image1.jp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8.xml"/><Relationship Id="rId1" Type="http://schemas.openxmlformats.org/officeDocument/2006/relationships/themeOverride" Target="../theme/themeOverride1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themeOverride" Target="../theme/themeOverride13.xml"/><Relationship Id="rId4" Type="http://schemas.openxmlformats.org/officeDocument/2006/relationships/image" Target="../media/image1.jp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xml"/><Relationship Id="rId1" Type="http://schemas.openxmlformats.org/officeDocument/2006/relationships/themeOverride" Target="../theme/themeOverride14.xml"/><Relationship Id="rId4" Type="http://schemas.openxmlformats.org/officeDocument/2006/relationships/image" Target="../media/image1.jp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hemeOverride" Target="../theme/themeOverride15.xml"/><Relationship Id="rId5" Type="http://schemas.openxmlformats.org/officeDocument/2006/relationships/image" Target="../media/image1.jpg"/><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9.xml"/><Relationship Id="rId1" Type="http://schemas.openxmlformats.org/officeDocument/2006/relationships/themeOverride" Target="../theme/themeOverride16.xml"/><Relationship Id="rId4" Type="http://schemas.openxmlformats.org/officeDocument/2006/relationships/image" Target="../media/image1.jpg"/></Relationships>
</file>

<file path=ppt/slides/_rels/slide6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notesSlide" Target="../notesSlides/notesSlide61.xml"/><Relationship Id="rId7" Type="http://schemas.openxmlformats.org/officeDocument/2006/relationships/image" Target="../media/image58.jpeg"/><Relationship Id="rId2" Type="http://schemas.openxmlformats.org/officeDocument/2006/relationships/slideLayout" Target="../slideLayouts/slideLayout9.xml"/><Relationship Id="rId1" Type="http://schemas.openxmlformats.org/officeDocument/2006/relationships/themeOverride" Target="../theme/themeOverride1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1.jpg"/><Relationship Id="rId4" Type="http://schemas.openxmlformats.org/officeDocument/2006/relationships/image" Target="../media/image55.jpeg"/><Relationship Id="rId9" Type="http://schemas.openxmlformats.org/officeDocument/2006/relationships/image" Target="../media/image60.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9.xml"/><Relationship Id="rId1" Type="http://schemas.openxmlformats.org/officeDocument/2006/relationships/themeOverride" Target="../theme/themeOverride18.xml"/><Relationship Id="rId6" Type="http://schemas.openxmlformats.org/officeDocument/2006/relationships/image" Target="../media/image1.jpg"/><Relationship Id="rId5" Type="http://schemas.openxmlformats.org/officeDocument/2006/relationships/image" Target="../media/image62.jpe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63.xml"/><Relationship Id="rId7" Type="http://schemas.openxmlformats.org/officeDocument/2006/relationships/image" Target="../media/image66.jpeg"/><Relationship Id="rId2" Type="http://schemas.openxmlformats.org/officeDocument/2006/relationships/slideLayout" Target="../slideLayouts/slideLayout9.xml"/><Relationship Id="rId1" Type="http://schemas.openxmlformats.org/officeDocument/2006/relationships/themeOverride" Target="../theme/themeOverride19.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1.jp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9.xml"/><Relationship Id="rId1" Type="http://schemas.openxmlformats.org/officeDocument/2006/relationships/themeOverride" Target="../theme/themeOverride20.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5820" y="548680"/>
            <a:ext cx="8735325" cy="2000251"/>
          </a:xfrm>
        </p:spPr>
        <p:txBody>
          <a:bodyPr rtlCol="0"/>
          <a:lstStyle/>
          <a:p>
            <a:pPr rtl="0"/>
            <a:r>
              <a:rPr lang="es-ES" dirty="0"/>
              <a:t>Introducción a las redes GPON</a:t>
            </a:r>
          </a:p>
        </p:txBody>
      </p:sp>
      <p:sp>
        <p:nvSpPr>
          <p:cNvPr id="5" name="Subtítulo 4"/>
          <p:cNvSpPr>
            <a:spLocks noGrp="1"/>
          </p:cNvSpPr>
          <p:nvPr>
            <p:ph type="subTitle" idx="1"/>
          </p:nvPr>
        </p:nvSpPr>
        <p:spPr>
          <a:xfrm>
            <a:off x="-26268" y="5589240"/>
            <a:ext cx="4320480" cy="576064"/>
          </a:xfrm>
        </p:spPr>
        <p:txBody>
          <a:bodyPr rtlCol="0"/>
          <a:lstStyle/>
          <a:p>
            <a:r>
              <a:rPr lang="es-ES" dirty="0">
                <a:solidFill>
                  <a:schemeClr val="tx1"/>
                </a:solidFill>
              </a:rPr>
              <a:t>Ing. </a:t>
            </a:r>
            <a:r>
              <a:rPr lang="es-ES">
                <a:solidFill>
                  <a:schemeClr val="tx1"/>
                </a:solidFill>
              </a:rPr>
              <a:t>JOSE NUNES</a:t>
            </a:r>
            <a:endParaRPr lang="es-ES" dirty="0">
              <a:solidFill>
                <a:schemeClr val="tx1"/>
              </a:solidFill>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8883" y="332656"/>
            <a:ext cx="10360501" cy="812800"/>
          </a:xfrm>
        </p:spPr>
        <p:txBody>
          <a:bodyPr rtlCol="0"/>
          <a:lstStyle/>
          <a:p>
            <a:r>
              <a:rPr lang="es-ES" b="1" dirty="0">
                <a:solidFill>
                  <a:schemeClr val="bg1"/>
                </a:solidFill>
              </a:rPr>
              <a:t>SOPORTE DE DISTANCIA ENLACE MULTIMODO</a:t>
            </a:r>
            <a:endParaRPr lang="en-US" b="1" dirty="0">
              <a:solidFill>
                <a:schemeClr val="bg1"/>
              </a:solidFill>
            </a:endParaRPr>
          </a:p>
        </p:txBody>
      </p:sp>
      <p:graphicFrame>
        <p:nvGraphicFramePr>
          <p:cNvPr id="4" name="Tabla 3">
            <a:extLst>
              <a:ext uri="{FF2B5EF4-FFF2-40B4-BE49-F238E27FC236}">
                <a16:creationId xmlns:a16="http://schemas.microsoft.com/office/drawing/2014/main" id="{E605A5F5-DD12-4721-93AA-878EF3D34147}"/>
              </a:ext>
            </a:extLst>
          </p:cNvPr>
          <p:cNvGraphicFramePr>
            <a:graphicFrameLocks noGrp="1"/>
          </p:cNvGraphicFramePr>
          <p:nvPr>
            <p:extLst>
              <p:ext uri="{D42A27DB-BD31-4B8C-83A1-F6EECF244321}">
                <p14:modId xmlns:p14="http://schemas.microsoft.com/office/powerpoint/2010/main" val="1343482754"/>
              </p:ext>
            </p:extLst>
          </p:nvPr>
        </p:nvGraphicFramePr>
        <p:xfrm>
          <a:off x="1125860" y="1268760"/>
          <a:ext cx="10360498" cy="4896543"/>
        </p:xfrm>
        <a:graphic>
          <a:graphicData uri="http://schemas.openxmlformats.org/drawingml/2006/table">
            <a:tbl>
              <a:tblPr firstRow="1" firstCol="1" bandRow="1">
                <a:tableStyleId>{5C22544A-7EE6-4342-B048-85BDC9FD1C3A}</a:tableStyleId>
              </a:tblPr>
              <a:tblGrid>
                <a:gridCol w="1479424">
                  <a:extLst>
                    <a:ext uri="{9D8B030D-6E8A-4147-A177-3AD203B41FA5}">
                      <a16:colId xmlns:a16="http://schemas.microsoft.com/office/drawing/2014/main" val="4167326483"/>
                    </a:ext>
                  </a:extLst>
                </a:gridCol>
                <a:gridCol w="1480179">
                  <a:extLst>
                    <a:ext uri="{9D8B030D-6E8A-4147-A177-3AD203B41FA5}">
                      <a16:colId xmlns:a16="http://schemas.microsoft.com/office/drawing/2014/main" val="1608810827"/>
                    </a:ext>
                  </a:extLst>
                </a:gridCol>
                <a:gridCol w="1480179">
                  <a:extLst>
                    <a:ext uri="{9D8B030D-6E8A-4147-A177-3AD203B41FA5}">
                      <a16:colId xmlns:a16="http://schemas.microsoft.com/office/drawing/2014/main" val="2852292295"/>
                    </a:ext>
                  </a:extLst>
                </a:gridCol>
                <a:gridCol w="1480179">
                  <a:extLst>
                    <a:ext uri="{9D8B030D-6E8A-4147-A177-3AD203B41FA5}">
                      <a16:colId xmlns:a16="http://schemas.microsoft.com/office/drawing/2014/main" val="1888720182"/>
                    </a:ext>
                  </a:extLst>
                </a:gridCol>
                <a:gridCol w="1480179">
                  <a:extLst>
                    <a:ext uri="{9D8B030D-6E8A-4147-A177-3AD203B41FA5}">
                      <a16:colId xmlns:a16="http://schemas.microsoft.com/office/drawing/2014/main" val="1153107127"/>
                    </a:ext>
                  </a:extLst>
                </a:gridCol>
                <a:gridCol w="1480179">
                  <a:extLst>
                    <a:ext uri="{9D8B030D-6E8A-4147-A177-3AD203B41FA5}">
                      <a16:colId xmlns:a16="http://schemas.microsoft.com/office/drawing/2014/main" val="2053629609"/>
                    </a:ext>
                  </a:extLst>
                </a:gridCol>
                <a:gridCol w="1480179">
                  <a:extLst>
                    <a:ext uri="{9D8B030D-6E8A-4147-A177-3AD203B41FA5}">
                      <a16:colId xmlns:a16="http://schemas.microsoft.com/office/drawing/2014/main" val="866496446"/>
                    </a:ext>
                  </a:extLst>
                </a:gridCol>
              </a:tblGrid>
              <a:tr h="1224161">
                <a:tc>
                  <a:txBody>
                    <a:bodyPr/>
                    <a:lstStyle/>
                    <a:p>
                      <a:pPr marL="0" marR="0" algn="ctr">
                        <a:lnSpc>
                          <a:spcPct val="150000"/>
                        </a:lnSpc>
                        <a:spcBef>
                          <a:spcPts val="0"/>
                        </a:spcBef>
                        <a:spcAft>
                          <a:spcPts val="0"/>
                        </a:spcAft>
                      </a:pPr>
                      <a:r>
                        <a:rPr lang="es-ES" sz="1200" dirty="0">
                          <a:effectLst/>
                        </a:rPr>
                        <a:t>Categorial</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1200" dirty="0">
                          <a:effectLst/>
                        </a:rPr>
                        <a:t>Ancho de Banda</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1200" dirty="0">
                          <a:effectLst/>
                        </a:rPr>
                        <a:t>100Mb Ethernet 100BASE-FX</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1200">
                          <a:effectLst/>
                        </a:rPr>
                        <a:t>1GB  Ethernet 100BASE-SX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1200">
                          <a:effectLst/>
                        </a:rPr>
                        <a:t>10 GB</a:t>
                      </a:r>
                      <a:endParaRPr lang="en-US" sz="1200">
                        <a:effectLst/>
                      </a:endParaRPr>
                    </a:p>
                    <a:p>
                      <a:pPr marL="0" marR="0" algn="ctr">
                        <a:lnSpc>
                          <a:spcPct val="150000"/>
                        </a:lnSpc>
                        <a:spcBef>
                          <a:spcPts val="0"/>
                        </a:spcBef>
                        <a:spcAft>
                          <a:spcPts val="0"/>
                        </a:spcAft>
                      </a:pPr>
                      <a:r>
                        <a:rPr lang="es-ES" sz="1200">
                          <a:effectLst/>
                        </a:rPr>
                        <a:t>Ethernet 100BASE-SR</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1200">
                          <a:effectLst/>
                        </a:rPr>
                        <a:t>40GB</a:t>
                      </a:r>
                      <a:endParaRPr lang="en-US" sz="1200">
                        <a:effectLst/>
                      </a:endParaRPr>
                    </a:p>
                    <a:p>
                      <a:pPr marL="0" marR="0" algn="ctr">
                        <a:lnSpc>
                          <a:spcPct val="150000"/>
                        </a:lnSpc>
                        <a:spcBef>
                          <a:spcPts val="0"/>
                        </a:spcBef>
                        <a:spcAft>
                          <a:spcPts val="0"/>
                        </a:spcAft>
                      </a:pPr>
                      <a:r>
                        <a:rPr lang="es-ES" sz="1200">
                          <a:effectLst/>
                        </a:rPr>
                        <a:t>Ethernet</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1200">
                          <a:effectLst/>
                        </a:rPr>
                        <a:t>100GB Ethernet</a:t>
                      </a:r>
                      <a:endParaRPr lang="en-US" sz="120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1332696781"/>
                  </a:ext>
                </a:extLst>
              </a:tr>
              <a:tr h="600768">
                <a:tc>
                  <a:txBody>
                    <a:bodyPr/>
                    <a:lstStyle/>
                    <a:p>
                      <a:pPr marL="0" marR="0" algn="ctr">
                        <a:lnSpc>
                          <a:spcPct val="150000"/>
                        </a:lnSpc>
                        <a:spcBef>
                          <a:spcPts val="0"/>
                        </a:spcBef>
                        <a:spcAft>
                          <a:spcPts val="0"/>
                        </a:spcAft>
                      </a:pPr>
                      <a:r>
                        <a:rPr lang="es-ES" sz="900">
                          <a:effectLst/>
                        </a:rPr>
                        <a:t>OM1</a:t>
                      </a:r>
                      <a:endParaRPr lang="en-US" sz="1200">
                        <a:effectLst/>
                      </a:endParaRPr>
                    </a:p>
                    <a:p>
                      <a:pPr marL="0" marR="0" algn="ctr">
                        <a:lnSpc>
                          <a:spcPct val="150000"/>
                        </a:lnSpc>
                        <a:spcBef>
                          <a:spcPts val="0"/>
                        </a:spcBef>
                        <a:spcAft>
                          <a:spcPts val="0"/>
                        </a:spcAft>
                      </a:pPr>
                      <a:r>
                        <a:rPr lang="es-ES" sz="900">
                          <a:effectLst/>
                        </a:rPr>
                        <a:t>(62,5/125)</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200/500</a:t>
                      </a:r>
                      <a:endParaRPr lang="en-US" sz="1200" dirty="0">
                        <a:effectLst/>
                      </a:endParaRPr>
                    </a:p>
                    <a:p>
                      <a:pPr marL="0" marR="0" algn="ctr">
                        <a:lnSpc>
                          <a:spcPct val="150000"/>
                        </a:lnSpc>
                        <a:spcBef>
                          <a:spcPts val="0"/>
                        </a:spcBef>
                        <a:spcAft>
                          <a:spcPts val="0"/>
                        </a:spcAft>
                      </a:pPr>
                      <a:r>
                        <a:rPr lang="es-ES" sz="900" dirty="0">
                          <a:effectLst/>
                        </a:rPr>
                        <a:t>MHz-Km</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2000 metros (FX)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275 metros (SX)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Hasta 33 metros (SR)</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No Soportado</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No Soportado</a:t>
                      </a:r>
                      <a:endParaRPr lang="en-US" sz="1200" dirty="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3437767796"/>
                  </a:ext>
                </a:extLst>
              </a:tr>
              <a:tr h="600768">
                <a:tc>
                  <a:txBody>
                    <a:bodyPr/>
                    <a:lstStyle/>
                    <a:p>
                      <a:pPr marL="0" marR="0" algn="ctr">
                        <a:lnSpc>
                          <a:spcPct val="150000"/>
                        </a:lnSpc>
                        <a:spcBef>
                          <a:spcPts val="0"/>
                        </a:spcBef>
                        <a:spcAft>
                          <a:spcPts val="0"/>
                        </a:spcAft>
                      </a:pPr>
                      <a:r>
                        <a:rPr lang="es-ES" sz="900">
                          <a:effectLst/>
                        </a:rPr>
                        <a:t>OM2 </a:t>
                      </a:r>
                      <a:endParaRPr lang="en-US" sz="1200">
                        <a:effectLst/>
                      </a:endParaRPr>
                    </a:p>
                    <a:p>
                      <a:pPr marL="0" marR="0" algn="ctr">
                        <a:lnSpc>
                          <a:spcPct val="150000"/>
                        </a:lnSpc>
                        <a:spcBef>
                          <a:spcPts val="0"/>
                        </a:spcBef>
                        <a:spcAft>
                          <a:spcPts val="0"/>
                        </a:spcAft>
                      </a:pPr>
                      <a:r>
                        <a:rPr lang="es-ES" sz="900">
                          <a:effectLst/>
                        </a:rPr>
                        <a:t>(50/125)</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500/-</a:t>
                      </a:r>
                      <a:endParaRPr lang="en-US" sz="1200" dirty="0">
                        <a:effectLst/>
                      </a:endParaRPr>
                    </a:p>
                    <a:p>
                      <a:pPr marL="0" marR="0" algn="ctr">
                        <a:lnSpc>
                          <a:spcPct val="150000"/>
                        </a:lnSpc>
                        <a:spcBef>
                          <a:spcPts val="0"/>
                        </a:spcBef>
                        <a:spcAft>
                          <a:spcPts val="0"/>
                        </a:spcAft>
                      </a:pPr>
                      <a:r>
                        <a:rPr lang="es-ES" sz="900" dirty="0">
                          <a:effectLst/>
                        </a:rPr>
                        <a:t>MHz-Km</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2000 metros (FX)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550 metros (SX)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82 metros (SR)</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No Soportado</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No Soportado</a:t>
                      </a:r>
                      <a:endParaRPr lang="en-US" sz="1200" dirty="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1084635470"/>
                  </a:ext>
                </a:extLst>
              </a:tr>
              <a:tr h="1235423">
                <a:tc>
                  <a:txBody>
                    <a:bodyPr/>
                    <a:lstStyle/>
                    <a:p>
                      <a:pPr marL="0" marR="0" algn="ctr">
                        <a:lnSpc>
                          <a:spcPct val="150000"/>
                        </a:lnSpc>
                        <a:spcBef>
                          <a:spcPts val="0"/>
                        </a:spcBef>
                        <a:spcAft>
                          <a:spcPts val="0"/>
                        </a:spcAft>
                      </a:pPr>
                      <a:r>
                        <a:rPr lang="es-ES" sz="900">
                          <a:effectLst/>
                        </a:rPr>
                        <a:t>OM3 (50/125)</a:t>
                      </a:r>
                      <a:endParaRPr lang="en-US" sz="1200">
                        <a:effectLst/>
                      </a:endParaRPr>
                    </a:p>
                    <a:p>
                      <a:pPr marL="0" marR="0" algn="ctr">
                        <a:lnSpc>
                          <a:spcPct val="150000"/>
                        </a:lnSpc>
                        <a:spcBef>
                          <a:spcPts val="0"/>
                        </a:spcBef>
                        <a:spcAft>
                          <a:spcPts val="0"/>
                        </a:spcAft>
                      </a:pPr>
                      <a:r>
                        <a:rPr lang="es-ES" sz="900">
                          <a:effectLst/>
                        </a:rPr>
                        <a:t>Laser Optimizado</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1500/2000</a:t>
                      </a:r>
                      <a:endParaRPr lang="en-US" sz="1200" dirty="0">
                        <a:effectLst/>
                      </a:endParaRPr>
                    </a:p>
                    <a:p>
                      <a:pPr marL="0" marR="0" algn="ctr">
                        <a:lnSpc>
                          <a:spcPct val="150000"/>
                        </a:lnSpc>
                        <a:spcBef>
                          <a:spcPts val="0"/>
                        </a:spcBef>
                        <a:spcAft>
                          <a:spcPts val="0"/>
                        </a:spcAft>
                      </a:pPr>
                      <a:r>
                        <a:rPr lang="es-ES" sz="900" dirty="0">
                          <a:effectLst/>
                        </a:rPr>
                        <a:t>MHz-Km</a:t>
                      </a:r>
                      <a:endParaRPr lang="en-US" sz="1200" dirty="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2000 metros (FX)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550 metros (SX)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300 metros (SR)</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100 metros (SR)</a:t>
                      </a:r>
                      <a:endParaRPr lang="en-US" sz="1200">
                        <a:effectLst/>
                      </a:endParaRPr>
                    </a:p>
                    <a:p>
                      <a:pPr marL="0" marR="0" algn="ctr">
                        <a:lnSpc>
                          <a:spcPct val="150000"/>
                        </a:lnSpc>
                        <a:spcBef>
                          <a:spcPts val="0"/>
                        </a:spcBef>
                        <a:spcAft>
                          <a:spcPts val="0"/>
                        </a:spcAft>
                      </a:pPr>
                      <a:r>
                        <a:rPr lang="es-ES" sz="900">
                          <a:effectLst/>
                        </a:rPr>
                        <a:t>330 metros </a:t>
                      </a:r>
                      <a:endParaRPr lang="en-US" sz="1200">
                        <a:effectLst/>
                      </a:endParaRPr>
                    </a:p>
                    <a:p>
                      <a:pPr marL="0" marR="0" algn="ctr">
                        <a:lnSpc>
                          <a:spcPct val="150000"/>
                        </a:lnSpc>
                        <a:spcBef>
                          <a:spcPts val="0"/>
                        </a:spcBef>
                        <a:spcAft>
                          <a:spcPts val="0"/>
                        </a:spcAft>
                      </a:pPr>
                      <a:r>
                        <a:rPr lang="es-ES" sz="900">
                          <a:effectLst/>
                        </a:rPr>
                        <a:t>QSFP</a:t>
                      </a:r>
                      <a:endParaRPr lang="en-US" sz="1200">
                        <a:effectLst/>
                      </a:endParaRPr>
                    </a:p>
                    <a:p>
                      <a:pPr marL="0" marR="0" algn="ctr">
                        <a:lnSpc>
                          <a:spcPct val="150000"/>
                        </a:lnSpc>
                        <a:spcBef>
                          <a:spcPts val="0"/>
                        </a:spcBef>
                        <a:spcAft>
                          <a:spcPts val="0"/>
                        </a:spcAft>
                      </a:pPr>
                      <a:r>
                        <a:rPr lang="es-ES" sz="900">
                          <a:effectLst/>
                        </a:rPr>
                        <a:t>eSR4</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100 metros </a:t>
                      </a:r>
                      <a:endParaRPr lang="en-US" sz="120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1471832300"/>
                  </a:ext>
                </a:extLst>
              </a:tr>
              <a:tr h="1235423">
                <a:tc>
                  <a:txBody>
                    <a:bodyPr/>
                    <a:lstStyle/>
                    <a:p>
                      <a:pPr marL="0" marR="0" algn="ctr">
                        <a:lnSpc>
                          <a:spcPct val="150000"/>
                        </a:lnSpc>
                        <a:spcBef>
                          <a:spcPts val="0"/>
                        </a:spcBef>
                        <a:spcAft>
                          <a:spcPts val="0"/>
                        </a:spcAft>
                      </a:pPr>
                      <a:r>
                        <a:rPr lang="es-ES" sz="900">
                          <a:effectLst/>
                        </a:rPr>
                        <a:t>OM4(50/125)</a:t>
                      </a:r>
                      <a:endParaRPr lang="en-US" sz="1200">
                        <a:effectLst/>
                      </a:endParaRPr>
                    </a:p>
                    <a:p>
                      <a:pPr marL="0" marR="0" algn="ctr">
                        <a:lnSpc>
                          <a:spcPct val="150000"/>
                        </a:lnSpc>
                        <a:spcBef>
                          <a:spcPts val="0"/>
                        </a:spcBef>
                        <a:spcAft>
                          <a:spcPts val="0"/>
                        </a:spcAft>
                      </a:pPr>
                      <a:r>
                        <a:rPr lang="es-ES" sz="900">
                          <a:effectLst/>
                        </a:rPr>
                        <a:t>Laser Optimizado</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3500/4700</a:t>
                      </a:r>
                      <a:endParaRPr lang="en-US" sz="1200">
                        <a:effectLst/>
                      </a:endParaRPr>
                    </a:p>
                    <a:p>
                      <a:pPr marL="0" marR="0" algn="ctr">
                        <a:lnSpc>
                          <a:spcPct val="150000"/>
                        </a:lnSpc>
                        <a:spcBef>
                          <a:spcPts val="0"/>
                        </a:spcBef>
                        <a:spcAft>
                          <a:spcPts val="0"/>
                        </a:spcAft>
                      </a:pPr>
                      <a:r>
                        <a:rPr lang="es-ES" sz="900">
                          <a:effectLst/>
                        </a:rPr>
                        <a:t>MHz-Km</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2000 metros (FX)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1000 metros (SX)</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400 metros (SR)</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a:effectLst/>
                        </a:rPr>
                        <a:t>Hasta 150 metros (SR)</a:t>
                      </a:r>
                      <a:endParaRPr lang="en-US" sz="1200">
                        <a:effectLst/>
                      </a:endParaRPr>
                    </a:p>
                    <a:p>
                      <a:pPr marL="0" marR="0" algn="ctr">
                        <a:lnSpc>
                          <a:spcPct val="150000"/>
                        </a:lnSpc>
                        <a:spcBef>
                          <a:spcPts val="0"/>
                        </a:spcBef>
                        <a:spcAft>
                          <a:spcPts val="0"/>
                        </a:spcAft>
                      </a:pPr>
                      <a:r>
                        <a:rPr lang="es-ES" sz="900">
                          <a:effectLst/>
                        </a:rPr>
                        <a:t>550 metros </a:t>
                      </a:r>
                      <a:endParaRPr lang="en-US" sz="1200">
                        <a:effectLst/>
                      </a:endParaRPr>
                    </a:p>
                    <a:p>
                      <a:pPr marL="0" marR="0" algn="ctr">
                        <a:lnSpc>
                          <a:spcPct val="150000"/>
                        </a:lnSpc>
                        <a:spcBef>
                          <a:spcPts val="0"/>
                        </a:spcBef>
                        <a:spcAft>
                          <a:spcPts val="0"/>
                        </a:spcAft>
                      </a:pPr>
                      <a:r>
                        <a:rPr lang="es-ES" sz="900">
                          <a:effectLst/>
                        </a:rPr>
                        <a:t>QSFP</a:t>
                      </a:r>
                      <a:endParaRPr lang="en-US" sz="1200">
                        <a:effectLst/>
                      </a:endParaRPr>
                    </a:p>
                    <a:p>
                      <a:pPr marL="0" marR="0" algn="ctr">
                        <a:lnSpc>
                          <a:spcPct val="150000"/>
                        </a:lnSpc>
                        <a:spcBef>
                          <a:spcPts val="0"/>
                        </a:spcBef>
                        <a:spcAft>
                          <a:spcPts val="0"/>
                        </a:spcAft>
                      </a:pPr>
                      <a:r>
                        <a:rPr lang="es-ES" sz="900">
                          <a:effectLst/>
                        </a:rPr>
                        <a:t>eSR4</a:t>
                      </a:r>
                      <a:endParaRPr lang="en-US" sz="1200">
                        <a:effectLst/>
                        <a:latin typeface="Liberation Serif"/>
                        <a:ea typeface="Droid Sans Fallback"/>
                        <a:cs typeface="FreeSans"/>
                      </a:endParaRPr>
                    </a:p>
                  </a:txBody>
                  <a:tcPr marL="68580" marR="68580" marT="0" marB="0" anchor="ctr"/>
                </a:tc>
                <a:tc>
                  <a:txBody>
                    <a:bodyPr/>
                    <a:lstStyle/>
                    <a:p>
                      <a:pPr marL="0" marR="0" algn="ctr">
                        <a:lnSpc>
                          <a:spcPct val="150000"/>
                        </a:lnSpc>
                        <a:spcBef>
                          <a:spcPts val="0"/>
                        </a:spcBef>
                        <a:spcAft>
                          <a:spcPts val="0"/>
                        </a:spcAft>
                      </a:pPr>
                      <a:r>
                        <a:rPr lang="es-ES" sz="900" dirty="0">
                          <a:effectLst/>
                        </a:rPr>
                        <a:t>Hasta 150 metros </a:t>
                      </a:r>
                      <a:endParaRPr lang="en-US" sz="1200" dirty="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1001812385"/>
                  </a:ext>
                </a:extLst>
              </a:tr>
            </a:tbl>
          </a:graphicData>
        </a:graphic>
      </p:graphicFrame>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418039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8883" y="332656"/>
            <a:ext cx="10360501" cy="812800"/>
          </a:xfrm>
        </p:spPr>
        <p:txBody>
          <a:bodyPr rtlCol="0"/>
          <a:lstStyle/>
          <a:p>
            <a:r>
              <a:rPr lang="es-ES" b="1" dirty="0">
                <a:solidFill>
                  <a:schemeClr val="bg1"/>
                </a:solidFill>
              </a:rPr>
              <a:t>SOPORTE DE DISTANCIA ENLACE MULTIMODO</a:t>
            </a:r>
            <a:endParaRPr lang="en-US" b="1" dirty="0">
              <a:solidFill>
                <a:schemeClr val="bg1"/>
              </a:solidFill>
            </a:endParaRPr>
          </a:p>
        </p:txBody>
      </p:sp>
      <p:pic>
        <p:nvPicPr>
          <p:cNvPr id="10" name="Imagen 9">
            <a:extLst>
              <a:ext uri="{FF2B5EF4-FFF2-40B4-BE49-F238E27FC236}">
                <a16:creationId xmlns:a16="http://schemas.microsoft.com/office/drawing/2014/main" id="{E5A93E0F-A474-459C-9014-6C10B06CEC04}"/>
              </a:ext>
            </a:extLst>
          </p:cNvPr>
          <p:cNvPicPr>
            <a:picLocks noChangeAspect="1"/>
          </p:cNvPicPr>
          <p:nvPr/>
        </p:nvPicPr>
        <p:blipFill rotWithShape="1">
          <a:blip r:embed="rId3"/>
          <a:srcRect l="8056" t="34239" r="5691" b="23730"/>
          <a:stretch/>
        </p:blipFill>
        <p:spPr>
          <a:xfrm>
            <a:off x="1036366" y="1844824"/>
            <a:ext cx="10513168" cy="2880320"/>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02636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125860" y="332656"/>
            <a:ext cx="10360501" cy="81280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b="1" dirty="0">
                <a:solidFill>
                  <a:schemeClr val="bg1"/>
                </a:solidFill>
              </a:rPr>
              <a:t>TIPOS DE FIBRA OPTICA</a:t>
            </a:r>
          </a:p>
        </p:txBody>
      </p:sp>
      <p:sp>
        <p:nvSpPr>
          <p:cNvPr id="13" name="Marcador de posición de contenido 2">
            <a:extLst>
              <a:ext uri="{FF2B5EF4-FFF2-40B4-BE49-F238E27FC236}">
                <a16:creationId xmlns:a16="http://schemas.microsoft.com/office/drawing/2014/main" id="{43855FCC-DC1E-4EE5-95F9-D03663B70C46}"/>
              </a:ext>
            </a:extLst>
          </p:cNvPr>
          <p:cNvSpPr>
            <a:spLocks noGrp="1"/>
          </p:cNvSpPr>
          <p:nvPr>
            <p:ph sz="half" idx="1"/>
          </p:nvPr>
        </p:nvSpPr>
        <p:spPr>
          <a:xfrm>
            <a:off x="1218883" y="1556792"/>
            <a:ext cx="9916089" cy="4759424"/>
          </a:xfrm>
        </p:spPr>
        <p:txBody>
          <a:bodyPr rtlCol="0">
            <a:normAutofit/>
          </a:bodyPr>
          <a:lstStyle/>
          <a:p>
            <a:pPr marL="0" indent="0">
              <a:buNone/>
            </a:pPr>
            <a:r>
              <a:rPr lang="es-ES" b="1" dirty="0">
                <a:solidFill>
                  <a:schemeClr val="bg1"/>
                </a:solidFill>
              </a:rPr>
              <a:t>Fibra Monomodo</a:t>
            </a:r>
          </a:p>
          <a:p>
            <a:pPr algn="just"/>
            <a:endParaRPr lang="es-ES" sz="2000" dirty="0">
              <a:solidFill>
                <a:schemeClr val="bg1"/>
              </a:solidFill>
            </a:endParaRPr>
          </a:p>
          <a:p>
            <a:pPr marL="0" indent="0" algn="just">
              <a:buNone/>
            </a:pPr>
            <a:r>
              <a:rPr lang="es-ES" sz="2000" dirty="0">
                <a:solidFill>
                  <a:schemeClr val="bg1"/>
                </a:solidFill>
              </a:rPr>
              <a:t>Es una fibra óptica en la que sólo se propaga un modo de luz. Se logra reduciendo el diámetro del núcleo de la fibra hasta un tamaño (8,3 a 10 micrones). Su transmisión es paralela al eje de la fibra. A diferencia de las fibras multimodo, las fibras monomodo permiten alcanzar grandes distancias (hasta 300km máximo, mediante un láser de alta intensidad) y transmitir elevadas tasas de información (10Gbit/s).</a:t>
            </a:r>
            <a:endParaRPr lang="en-US" sz="2000" dirty="0">
              <a:solidFill>
                <a:schemeClr val="bg1"/>
              </a:solidFill>
            </a:endParaRPr>
          </a:p>
          <a:p>
            <a:pPr marL="0" indent="0" rtl="0">
              <a:buNone/>
            </a:pPr>
            <a:endParaRPr lang="es-ES"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69823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125860" y="332656"/>
            <a:ext cx="10360501" cy="81280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b="1" dirty="0">
                <a:solidFill>
                  <a:schemeClr val="bg1"/>
                </a:solidFill>
              </a:rPr>
              <a:t>TIPOS DE FIBRA OPTICA</a:t>
            </a:r>
          </a:p>
        </p:txBody>
      </p:sp>
      <p:sp>
        <p:nvSpPr>
          <p:cNvPr id="13" name="Marcador de posición de contenido 2">
            <a:extLst>
              <a:ext uri="{FF2B5EF4-FFF2-40B4-BE49-F238E27FC236}">
                <a16:creationId xmlns:a16="http://schemas.microsoft.com/office/drawing/2014/main" id="{43855FCC-DC1E-4EE5-95F9-D03663B70C46}"/>
              </a:ext>
            </a:extLst>
          </p:cNvPr>
          <p:cNvSpPr>
            <a:spLocks noGrp="1"/>
          </p:cNvSpPr>
          <p:nvPr>
            <p:ph sz="half" idx="1"/>
          </p:nvPr>
        </p:nvSpPr>
        <p:spPr>
          <a:xfrm>
            <a:off x="981845" y="1621904"/>
            <a:ext cx="5112568" cy="4759424"/>
          </a:xfrm>
        </p:spPr>
        <p:txBody>
          <a:bodyPr rtlCol="0">
            <a:normAutofit/>
          </a:bodyPr>
          <a:lstStyle/>
          <a:p>
            <a:pPr marL="0" indent="0">
              <a:buNone/>
            </a:pPr>
            <a:r>
              <a:rPr lang="es-ES" b="1" dirty="0">
                <a:solidFill>
                  <a:schemeClr val="bg1"/>
                </a:solidFill>
              </a:rPr>
              <a:t>Ventajas</a:t>
            </a:r>
            <a:endParaRPr lang="es-ES" sz="2200" b="1" dirty="0">
              <a:solidFill>
                <a:schemeClr val="bg1"/>
              </a:solidFill>
            </a:endParaRPr>
          </a:p>
          <a:p>
            <a:pPr algn="just"/>
            <a:r>
              <a:rPr lang="es-ES" sz="2000" dirty="0">
                <a:solidFill>
                  <a:schemeClr val="bg1"/>
                </a:solidFill>
              </a:rPr>
              <a:t>Una banda de paso muy ancha, lo que permite flujos muy elevados (del orden del GHz).</a:t>
            </a:r>
            <a:endParaRPr lang="en-US" sz="2000" dirty="0">
              <a:solidFill>
                <a:schemeClr val="bg1"/>
              </a:solidFill>
            </a:endParaRPr>
          </a:p>
          <a:p>
            <a:pPr algn="just"/>
            <a:r>
              <a:rPr lang="es-ES" sz="2000" dirty="0">
                <a:solidFill>
                  <a:schemeClr val="bg1"/>
                </a:solidFill>
              </a:rPr>
              <a:t>Pequeño tamaño, por lo tanto, ocupa poco espacio.</a:t>
            </a:r>
            <a:endParaRPr lang="en-US" sz="2000" dirty="0">
              <a:solidFill>
                <a:schemeClr val="bg1"/>
              </a:solidFill>
            </a:endParaRPr>
          </a:p>
          <a:p>
            <a:pPr algn="just"/>
            <a:r>
              <a:rPr lang="es-ES" sz="2000" dirty="0">
                <a:solidFill>
                  <a:schemeClr val="bg1"/>
                </a:solidFill>
              </a:rPr>
              <a:t>Inmunidad total a las perturbaciones de origen electromagnético.</a:t>
            </a:r>
          </a:p>
          <a:p>
            <a:pPr algn="just"/>
            <a:r>
              <a:rPr lang="es-ES" sz="2000" dirty="0">
                <a:solidFill>
                  <a:schemeClr val="bg1"/>
                </a:solidFill>
              </a:rPr>
              <a:t>Atenuación muy pequeña</a:t>
            </a:r>
          </a:p>
          <a:p>
            <a:pPr algn="just"/>
            <a:r>
              <a:rPr lang="es-ES" sz="2000" dirty="0">
                <a:solidFill>
                  <a:schemeClr val="bg1"/>
                </a:solidFill>
              </a:rPr>
              <a:t>Gran Seguridad</a:t>
            </a:r>
          </a:p>
          <a:p>
            <a:pPr algn="just"/>
            <a:r>
              <a:rPr lang="es-ES" sz="2000" dirty="0">
                <a:solidFill>
                  <a:schemeClr val="bg1"/>
                </a:solidFill>
              </a:rPr>
              <a:t>Resistencia al calor, frío y </a:t>
            </a:r>
            <a:r>
              <a:rPr lang="es-ES" sz="2000" dirty="0" err="1">
                <a:solidFill>
                  <a:schemeClr val="bg1"/>
                </a:solidFill>
              </a:rPr>
              <a:t>corrosion</a:t>
            </a:r>
            <a:endParaRPr lang="en-US" sz="2000" dirty="0">
              <a:solidFill>
                <a:schemeClr val="bg1"/>
              </a:solidFill>
            </a:endParaRPr>
          </a:p>
        </p:txBody>
      </p:sp>
      <p:sp>
        <p:nvSpPr>
          <p:cNvPr id="5" name="Marcador de posición de contenido 2">
            <a:extLst>
              <a:ext uri="{FF2B5EF4-FFF2-40B4-BE49-F238E27FC236}">
                <a16:creationId xmlns:a16="http://schemas.microsoft.com/office/drawing/2014/main" id="{D3870AA1-5746-4BC1-AF07-A98F0983D06A}"/>
              </a:ext>
            </a:extLst>
          </p:cNvPr>
          <p:cNvSpPr txBox="1">
            <a:spLocks/>
          </p:cNvSpPr>
          <p:nvPr/>
        </p:nvSpPr>
        <p:spPr>
          <a:xfrm>
            <a:off x="6310436" y="1621904"/>
            <a:ext cx="4659505" cy="4759424"/>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pPr marL="0" indent="0">
              <a:buFont typeface="Arial" pitchFamily="34" charset="0"/>
              <a:buNone/>
            </a:pPr>
            <a:r>
              <a:rPr lang="es-ES" b="1" dirty="0">
                <a:solidFill>
                  <a:schemeClr val="bg1"/>
                </a:solidFill>
              </a:rPr>
              <a:t>Desventajas</a:t>
            </a:r>
          </a:p>
          <a:p>
            <a:pPr algn="just"/>
            <a:r>
              <a:rPr lang="es-ES" sz="2000" dirty="0">
                <a:solidFill>
                  <a:schemeClr val="bg1"/>
                </a:solidFill>
              </a:rPr>
              <a:t>La alta fragilidad de las fibras.</a:t>
            </a:r>
            <a:endParaRPr lang="en-US" sz="2000" dirty="0">
              <a:solidFill>
                <a:schemeClr val="bg1"/>
              </a:solidFill>
            </a:endParaRPr>
          </a:p>
          <a:p>
            <a:pPr algn="just"/>
            <a:r>
              <a:rPr lang="es-ES" sz="2000" dirty="0">
                <a:solidFill>
                  <a:schemeClr val="bg1"/>
                </a:solidFill>
              </a:rPr>
              <a:t>Necesidad de usar transmisores y receptores más costosos.</a:t>
            </a:r>
            <a:endParaRPr lang="en-US" sz="2000" dirty="0">
              <a:solidFill>
                <a:schemeClr val="bg1"/>
              </a:solidFill>
            </a:endParaRPr>
          </a:p>
          <a:p>
            <a:pPr algn="just"/>
            <a:r>
              <a:rPr lang="es-ES" sz="2000" dirty="0">
                <a:solidFill>
                  <a:schemeClr val="bg1"/>
                </a:solidFill>
              </a:rPr>
              <a:t>No puede transmitir electricidad para alimentar repetidores intermedios.</a:t>
            </a:r>
          </a:p>
          <a:p>
            <a:pPr algn="just"/>
            <a:r>
              <a:rPr lang="es-ES" sz="2000" dirty="0">
                <a:solidFill>
                  <a:schemeClr val="bg1"/>
                </a:solidFill>
              </a:rPr>
              <a:t>No existen memorias ópticas</a:t>
            </a:r>
            <a:endParaRPr lang="en-US" sz="2000" dirty="0">
              <a:solidFill>
                <a:schemeClr val="bg1"/>
              </a:solidFill>
            </a:endParaRPr>
          </a:p>
          <a:p>
            <a:pPr marL="0" indent="0">
              <a:buFont typeface="Arial" pitchFamily="34" charset="0"/>
              <a:buNone/>
            </a:pPr>
            <a:endParaRPr lang="es-ES" dirty="0">
              <a:solidFill>
                <a:schemeClr val="bg1"/>
              </a:solidFil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4450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125860" y="332656"/>
            <a:ext cx="10360501" cy="81280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b="1" dirty="0">
                <a:solidFill>
                  <a:schemeClr val="bg1"/>
                </a:solidFill>
              </a:rPr>
              <a:t>CÓDIGO DE COLORES</a:t>
            </a:r>
          </a:p>
        </p:txBody>
      </p:sp>
      <p:pic>
        <p:nvPicPr>
          <p:cNvPr id="7" name="Imagen 6">
            <a:extLst>
              <a:ext uri="{FF2B5EF4-FFF2-40B4-BE49-F238E27FC236}">
                <a16:creationId xmlns:a16="http://schemas.microsoft.com/office/drawing/2014/main" id="{B6275E02-CB8B-47C9-A930-2604E1983FA3}"/>
              </a:ext>
            </a:extLst>
          </p:cNvPr>
          <p:cNvPicPr>
            <a:picLocks noChangeAspect="1"/>
          </p:cNvPicPr>
          <p:nvPr/>
        </p:nvPicPr>
        <p:blipFill rotWithShape="1">
          <a:blip r:embed="rId3"/>
          <a:srcRect l="11600" t="22680" r="13963" b="17426"/>
          <a:stretch/>
        </p:blipFill>
        <p:spPr>
          <a:xfrm>
            <a:off x="981844" y="1484784"/>
            <a:ext cx="10505588" cy="4752528"/>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1126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914161" y="260648"/>
            <a:ext cx="10360501" cy="81280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b="1" dirty="0">
                <a:solidFill>
                  <a:schemeClr val="bg1"/>
                </a:solidFill>
              </a:rPr>
              <a:t>MEDIOS DE TRANSMISION DE LA FIBRA OPTICA</a:t>
            </a:r>
            <a:endParaRPr lang="en-US" dirty="0">
              <a:solidFill>
                <a:schemeClr val="bg1"/>
              </a:solidFill>
            </a:endParaRPr>
          </a:p>
        </p:txBody>
      </p:sp>
      <p:graphicFrame>
        <p:nvGraphicFramePr>
          <p:cNvPr id="6" name="Tabla 5">
            <a:extLst>
              <a:ext uri="{FF2B5EF4-FFF2-40B4-BE49-F238E27FC236}">
                <a16:creationId xmlns:a16="http://schemas.microsoft.com/office/drawing/2014/main" id="{7261887B-2D08-402B-B794-DD89FA86454B}"/>
              </a:ext>
            </a:extLst>
          </p:cNvPr>
          <p:cNvGraphicFramePr>
            <a:graphicFrameLocks noGrp="1"/>
          </p:cNvGraphicFramePr>
          <p:nvPr>
            <p:extLst>
              <p:ext uri="{D42A27DB-BD31-4B8C-83A1-F6EECF244321}">
                <p14:modId xmlns:p14="http://schemas.microsoft.com/office/powerpoint/2010/main" val="84023728"/>
              </p:ext>
            </p:extLst>
          </p:nvPr>
        </p:nvGraphicFramePr>
        <p:xfrm>
          <a:off x="1413892" y="1412776"/>
          <a:ext cx="9860770" cy="4769277"/>
        </p:xfrm>
        <a:graphic>
          <a:graphicData uri="http://schemas.openxmlformats.org/drawingml/2006/table">
            <a:tbl>
              <a:tblPr>
                <a:tableStyleId>{5C22544A-7EE6-4342-B048-85BDC9FD1C3A}</a:tableStyleId>
              </a:tblPr>
              <a:tblGrid>
                <a:gridCol w="2013987">
                  <a:extLst>
                    <a:ext uri="{9D8B030D-6E8A-4147-A177-3AD203B41FA5}">
                      <a16:colId xmlns:a16="http://schemas.microsoft.com/office/drawing/2014/main" val="380008145"/>
                    </a:ext>
                  </a:extLst>
                </a:gridCol>
                <a:gridCol w="3700030">
                  <a:extLst>
                    <a:ext uri="{9D8B030D-6E8A-4147-A177-3AD203B41FA5}">
                      <a16:colId xmlns:a16="http://schemas.microsoft.com/office/drawing/2014/main" val="4138848223"/>
                    </a:ext>
                  </a:extLst>
                </a:gridCol>
                <a:gridCol w="4146753">
                  <a:extLst>
                    <a:ext uri="{9D8B030D-6E8A-4147-A177-3AD203B41FA5}">
                      <a16:colId xmlns:a16="http://schemas.microsoft.com/office/drawing/2014/main" val="3078710532"/>
                    </a:ext>
                  </a:extLst>
                </a:gridCol>
              </a:tblGrid>
              <a:tr h="413764">
                <a:tc>
                  <a:txBody>
                    <a:bodyPr/>
                    <a:lstStyle/>
                    <a:p>
                      <a:pPr marL="0" marR="0" algn="ctr" defTabSz="1218987" rtl="0" eaLnBrk="1" latinLnBrk="0" hangingPunct="1">
                        <a:lnSpc>
                          <a:spcPct val="150000"/>
                        </a:lnSpc>
                        <a:spcBef>
                          <a:spcPts val="0"/>
                        </a:spcBef>
                        <a:spcAft>
                          <a:spcPts val="0"/>
                        </a:spcAft>
                      </a:pPr>
                      <a:endParaRPr lang="en-US" sz="1200" b="1" kern="1200" dirty="0">
                        <a:solidFill>
                          <a:schemeClr val="bg1"/>
                        </a:solidFill>
                        <a:effectLst/>
                        <a:latin typeface="+mn-lt"/>
                        <a:ea typeface="+mn-ea"/>
                        <a:cs typeface="+mn-cs"/>
                      </a:endParaRPr>
                    </a:p>
                  </a:txBody>
                  <a:tcPr marL="81064" marR="81064" marT="40532" marB="40532" anchor="ctr">
                    <a:solidFill>
                      <a:schemeClr val="accent1"/>
                    </a:solidFill>
                  </a:tcPr>
                </a:tc>
                <a:tc>
                  <a:txBody>
                    <a:bodyPr/>
                    <a:lstStyle/>
                    <a:p>
                      <a:pPr marL="0" marR="0" algn="ctr" defTabSz="1218987" rtl="0" eaLnBrk="1" latinLnBrk="0" hangingPunct="1">
                        <a:lnSpc>
                          <a:spcPct val="150000"/>
                        </a:lnSpc>
                        <a:spcBef>
                          <a:spcPts val="0"/>
                        </a:spcBef>
                        <a:spcAft>
                          <a:spcPts val="0"/>
                        </a:spcAft>
                      </a:pPr>
                      <a:r>
                        <a:rPr lang="en-US" sz="1400" b="1" kern="1200" dirty="0" err="1">
                          <a:solidFill>
                            <a:schemeClr val="bg1"/>
                          </a:solidFill>
                          <a:effectLst/>
                          <a:latin typeface="+mn-lt"/>
                          <a:ea typeface="+mn-ea"/>
                          <a:cs typeface="+mn-cs"/>
                        </a:rPr>
                        <a:t>Multimodo</a:t>
                      </a:r>
                      <a:endParaRPr lang="en-US" sz="1400" b="1" kern="1200" dirty="0">
                        <a:solidFill>
                          <a:schemeClr val="bg1"/>
                        </a:solidFill>
                        <a:effectLst/>
                        <a:latin typeface="+mn-lt"/>
                        <a:ea typeface="+mn-ea"/>
                        <a:cs typeface="+mn-cs"/>
                      </a:endParaRPr>
                    </a:p>
                  </a:txBody>
                  <a:tcPr marL="81064" marR="81064" marT="40532" marB="40532" anchor="ctr">
                    <a:solidFill>
                      <a:schemeClr val="accent1"/>
                    </a:solidFill>
                  </a:tcPr>
                </a:tc>
                <a:tc>
                  <a:txBody>
                    <a:bodyPr/>
                    <a:lstStyle/>
                    <a:p>
                      <a:pPr marL="0" marR="0" algn="ctr">
                        <a:lnSpc>
                          <a:spcPct val="150000"/>
                        </a:lnSpc>
                        <a:spcBef>
                          <a:spcPts val="0"/>
                        </a:spcBef>
                        <a:spcAft>
                          <a:spcPts val="700"/>
                        </a:spcAft>
                      </a:pPr>
                      <a:r>
                        <a:rPr lang="en-US" sz="1400" dirty="0" err="1">
                          <a:solidFill>
                            <a:schemeClr val="bg1"/>
                          </a:solidFill>
                          <a:effectLst/>
                        </a:rPr>
                        <a:t>Monomodo</a:t>
                      </a:r>
                      <a:endParaRPr lang="en-US" sz="1400" dirty="0">
                        <a:solidFill>
                          <a:schemeClr val="bg1"/>
                        </a:solidFill>
                        <a:effectLst/>
                        <a:latin typeface="Liberation Serif"/>
                        <a:ea typeface="+mn-ea"/>
                        <a:cs typeface="+mn-cs"/>
                      </a:endParaRPr>
                    </a:p>
                  </a:txBody>
                  <a:tcPr marL="81064" marR="81064" marT="40532" marB="40532" anchor="ctr">
                    <a:solidFill>
                      <a:schemeClr val="accent1"/>
                    </a:solidFill>
                  </a:tcPr>
                </a:tc>
                <a:extLst>
                  <a:ext uri="{0D108BD9-81ED-4DB2-BD59-A6C34878D82A}">
                    <a16:rowId xmlns:a16="http://schemas.microsoft.com/office/drawing/2014/main" val="3725670840"/>
                  </a:ext>
                </a:extLst>
              </a:tr>
              <a:tr h="1374148">
                <a:tc>
                  <a:txBody>
                    <a:bodyPr/>
                    <a:lstStyle/>
                    <a:p>
                      <a:pPr marL="0" marR="0" algn="ctr" defTabSz="1218987" rtl="0" eaLnBrk="1" latinLnBrk="0" hangingPunct="1">
                        <a:lnSpc>
                          <a:spcPct val="150000"/>
                        </a:lnSpc>
                        <a:spcBef>
                          <a:spcPts val="0"/>
                        </a:spcBef>
                        <a:spcAft>
                          <a:spcPts val="700"/>
                        </a:spcAft>
                      </a:pPr>
                      <a:r>
                        <a:rPr lang="en-US" sz="1200" kern="1200" dirty="0" err="1">
                          <a:solidFill>
                            <a:schemeClr val="bg1"/>
                          </a:solidFill>
                          <a:effectLst/>
                          <a:latin typeface="+mn-lt"/>
                          <a:ea typeface="+mn-ea"/>
                          <a:cs typeface="+mn-cs"/>
                        </a:rPr>
                        <a:t>Tamaño</a:t>
                      </a:r>
                      <a:r>
                        <a:rPr lang="en-US" sz="1200" kern="1200" dirty="0">
                          <a:solidFill>
                            <a:schemeClr val="bg1"/>
                          </a:solidFill>
                          <a:effectLst/>
                          <a:latin typeface="+mn-lt"/>
                          <a:ea typeface="+mn-ea"/>
                          <a:cs typeface="+mn-cs"/>
                        </a:rPr>
                        <a:t> del </a:t>
                      </a:r>
                      <a:r>
                        <a:rPr lang="en-US" sz="1200" kern="1200" dirty="0" err="1">
                          <a:solidFill>
                            <a:schemeClr val="bg1"/>
                          </a:solidFill>
                          <a:effectLst/>
                          <a:latin typeface="+mn-lt"/>
                          <a:ea typeface="+mn-ea"/>
                          <a:cs typeface="+mn-cs"/>
                        </a:rPr>
                        <a:t>Nucleo</a:t>
                      </a:r>
                      <a:endParaRPr lang="en-US" sz="1200" kern="1200" dirty="0">
                        <a:solidFill>
                          <a:schemeClr val="bg1"/>
                        </a:solidFill>
                        <a:effectLst/>
                        <a:latin typeface="+mn-lt"/>
                        <a:ea typeface="+mn-ea"/>
                        <a:cs typeface="+mn-cs"/>
                      </a:endParaRPr>
                    </a:p>
                  </a:txBody>
                  <a:tcPr marL="81064" marR="81064" marT="40532" marB="40532" anchor="ctr">
                    <a:solidFill>
                      <a:schemeClr val="accent1"/>
                    </a:solidFill>
                  </a:tcPr>
                </a:tc>
                <a:tc>
                  <a:txBody>
                    <a:bodyPr/>
                    <a:lstStyle/>
                    <a:p>
                      <a:pPr marL="0" marR="0" algn="just" defTabSz="1218987" rtl="0" eaLnBrk="1" latinLnBrk="0" hangingPunct="1">
                        <a:lnSpc>
                          <a:spcPct val="150000"/>
                        </a:lnSpc>
                        <a:spcBef>
                          <a:spcPts val="0"/>
                        </a:spcBef>
                        <a:spcAft>
                          <a:spcPts val="0"/>
                        </a:spcAft>
                      </a:pPr>
                      <a:r>
                        <a:rPr lang="en-GB" sz="1200" b="1" kern="1200" dirty="0">
                          <a:solidFill>
                            <a:schemeClr val="bg1"/>
                          </a:solidFill>
                          <a:effectLst/>
                          <a:latin typeface="+mn-lt"/>
                          <a:ea typeface="+mn-ea"/>
                          <a:cs typeface="+mn-cs"/>
                        </a:rPr>
                        <a:t>50 µm / 62.5 µm</a:t>
                      </a:r>
                      <a:endParaRPr lang="en-US" sz="1200" b="1" kern="1200" dirty="0">
                        <a:solidFill>
                          <a:schemeClr val="bg1"/>
                        </a:solidFill>
                        <a:effectLst/>
                        <a:latin typeface="+mn-lt"/>
                        <a:ea typeface="+mn-ea"/>
                        <a:cs typeface="+mn-cs"/>
                      </a:endParaRPr>
                    </a:p>
                    <a:p>
                      <a:pPr marL="0" marR="0" lvl="0" indent="-342900" algn="just" defTabSz="1218987" rtl="0" eaLnBrk="1" latinLnBrk="0" hangingPunct="1">
                        <a:lnSpc>
                          <a:spcPct val="150000"/>
                        </a:lnSpc>
                        <a:spcBef>
                          <a:spcPts val="0"/>
                        </a:spcBef>
                        <a:spcAft>
                          <a:spcPts val="0"/>
                        </a:spcAft>
                        <a:buFont typeface="Wingdings 3" panose="05040102010807070707" pitchFamily="18" charset="2"/>
                        <a:buChar char=""/>
                        <a:tabLst>
                          <a:tab pos="457200" algn="l"/>
                        </a:tabLst>
                      </a:pPr>
                      <a:r>
                        <a:rPr lang="en-US" sz="1200" b="1" kern="1200" dirty="0">
                          <a:solidFill>
                            <a:schemeClr val="bg1"/>
                          </a:solidFill>
                          <a:effectLst/>
                          <a:latin typeface="+mn-lt"/>
                          <a:ea typeface="+mn-ea"/>
                          <a:cs typeface="+mn-cs"/>
                        </a:rPr>
                        <a:t> Se </a:t>
                      </a:r>
                      <a:r>
                        <a:rPr lang="en-US" sz="1200" b="1" kern="1200" dirty="0" err="1">
                          <a:solidFill>
                            <a:schemeClr val="bg1"/>
                          </a:solidFill>
                          <a:effectLst/>
                          <a:latin typeface="+mn-lt"/>
                          <a:ea typeface="+mn-ea"/>
                          <a:cs typeface="+mn-cs"/>
                        </a:rPr>
                        <a:t>utiliza</a:t>
                      </a:r>
                      <a:r>
                        <a:rPr lang="en-US" sz="1200" b="1" kern="1200" dirty="0">
                          <a:solidFill>
                            <a:schemeClr val="bg1"/>
                          </a:solidFill>
                          <a:effectLst/>
                          <a:latin typeface="+mn-lt"/>
                          <a:ea typeface="+mn-ea"/>
                          <a:cs typeface="+mn-cs"/>
                        </a:rPr>
                        <a:t> </a:t>
                      </a:r>
                      <a:r>
                        <a:rPr lang="es-EC" sz="1200" b="1" kern="1200" dirty="0">
                          <a:solidFill>
                            <a:schemeClr val="bg1"/>
                          </a:solidFill>
                          <a:effectLst/>
                          <a:latin typeface="+mn-lt"/>
                          <a:ea typeface="+mn-ea"/>
                          <a:cs typeface="+mn-cs"/>
                        </a:rPr>
                        <a:t>exclusivamente</a:t>
                      </a:r>
                      <a:r>
                        <a:rPr lang="en-US" sz="1200" b="1" kern="1200" dirty="0">
                          <a:solidFill>
                            <a:schemeClr val="bg1"/>
                          </a:solidFill>
                          <a:effectLst/>
                          <a:latin typeface="+mn-lt"/>
                          <a:ea typeface="+mn-ea"/>
                          <a:cs typeface="+mn-cs"/>
                        </a:rPr>
                        <a:t> para LAN’s</a:t>
                      </a:r>
                    </a:p>
                    <a:p>
                      <a:pPr marL="0" marR="0" lvl="0" indent="-342900" algn="just" defTabSz="1218987" rtl="0" eaLnBrk="1" latinLnBrk="0" hangingPunct="1">
                        <a:lnSpc>
                          <a:spcPct val="150000"/>
                        </a:lnSpc>
                        <a:spcBef>
                          <a:spcPts val="0"/>
                        </a:spcBef>
                        <a:spcAft>
                          <a:spcPts val="0"/>
                        </a:spcAft>
                        <a:buFont typeface="Wingdings 3" panose="05040102010807070707" pitchFamily="18" charset="2"/>
                        <a:buChar char=""/>
                        <a:tabLst>
                          <a:tab pos="457200" algn="l"/>
                        </a:tabLst>
                      </a:pPr>
                      <a:r>
                        <a:rPr lang="es-EC" sz="1200" b="1" kern="1200" dirty="0">
                          <a:solidFill>
                            <a:schemeClr val="bg1"/>
                          </a:solidFill>
                          <a:effectLst/>
                          <a:latin typeface="+mn-lt"/>
                          <a:ea typeface="+mn-ea"/>
                          <a:cs typeface="+mn-cs"/>
                        </a:rPr>
                        <a:t>Los </a:t>
                      </a:r>
                      <a:r>
                        <a:rPr lang="es-EC" sz="1200" b="1" kern="1200" dirty="0" err="1">
                          <a:solidFill>
                            <a:schemeClr val="bg1"/>
                          </a:solidFill>
                          <a:effectLst/>
                          <a:latin typeface="+mn-lt"/>
                          <a:ea typeface="+mn-ea"/>
                          <a:cs typeface="+mn-cs"/>
                        </a:rPr>
                        <a:t>LED’s</a:t>
                      </a:r>
                      <a:r>
                        <a:rPr lang="es-EC" sz="1200" b="1" kern="1200" dirty="0">
                          <a:solidFill>
                            <a:schemeClr val="bg1"/>
                          </a:solidFill>
                          <a:effectLst/>
                          <a:latin typeface="+mn-lt"/>
                          <a:ea typeface="+mn-ea"/>
                          <a:cs typeface="+mn-cs"/>
                        </a:rPr>
                        <a:t> se utilizan como fuente de luz</a:t>
                      </a:r>
                      <a:endParaRPr lang="en-US" sz="1200" b="1" kern="1200" dirty="0">
                        <a:solidFill>
                          <a:schemeClr val="bg1"/>
                        </a:solidFill>
                        <a:effectLst/>
                        <a:latin typeface="+mn-lt"/>
                        <a:ea typeface="+mn-ea"/>
                        <a:cs typeface="+mn-cs"/>
                      </a:endParaRPr>
                    </a:p>
                    <a:p>
                      <a:pPr marL="0" marR="0" lvl="0" indent="-342900" algn="just" defTabSz="1218987" rtl="0" eaLnBrk="1" latinLnBrk="0" hangingPunct="1">
                        <a:lnSpc>
                          <a:spcPct val="150000"/>
                        </a:lnSpc>
                        <a:spcBef>
                          <a:spcPts val="0"/>
                        </a:spcBef>
                        <a:spcAft>
                          <a:spcPts val="0"/>
                        </a:spcAft>
                        <a:buFont typeface="Wingdings 3" panose="05040102010807070707" pitchFamily="18" charset="2"/>
                        <a:buChar char=""/>
                        <a:tabLst>
                          <a:tab pos="457200" algn="l"/>
                        </a:tabLst>
                      </a:pPr>
                      <a:r>
                        <a:rPr lang="es-EC" sz="1200" b="1" kern="1200" dirty="0">
                          <a:solidFill>
                            <a:schemeClr val="bg1"/>
                          </a:solidFill>
                          <a:effectLst/>
                          <a:latin typeface="+mn-lt"/>
                          <a:ea typeface="+mn-ea"/>
                          <a:cs typeface="+mn-cs"/>
                        </a:rPr>
                        <a:t> VCSEL se utilizan con Fibras optimizada para laser</a:t>
                      </a:r>
                      <a:endParaRPr lang="en-US" sz="1200" b="1" kern="1200" dirty="0">
                        <a:solidFill>
                          <a:schemeClr val="bg1"/>
                        </a:solidFill>
                        <a:effectLst/>
                        <a:latin typeface="+mn-lt"/>
                        <a:ea typeface="+mn-ea"/>
                        <a:cs typeface="+mn-cs"/>
                      </a:endParaRPr>
                    </a:p>
                  </a:txBody>
                  <a:tcPr marL="81064" marR="81064" marT="40532" marB="40532"/>
                </a:tc>
                <a:tc>
                  <a:txBody>
                    <a:bodyPr/>
                    <a:lstStyle/>
                    <a:p>
                      <a:pPr marL="0" marR="0" algn="just">
                        <a:lnSpc>
                          <a:spcPct val="150000"/>
                        </a:lnSpc>
                        <a:spcBef>
                          <a:spcPts val="0"/>
                        </a:spcBef>
                        <a:spcAft>
                          <a:spcPts val="700"/>
                        </a:spcAft>
                      </a:pPr>
                      <a:r>
                        <a:rPr lang="en-GB" sz="1200" dirty="0">
                          <a:solidFill>
                            <a:schemeClr val="bg1"/>
                          </a:solidFill>
                          <a:effectLst/>
                        </a:rPr>
                        <a:t>9 µm</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 Requiere fuente de luz laser</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Se usa en </a:t>
                      </a:r>
                      <a:r>
                        <a:rPr lang="es-EC" sz="1200" dirty="0" err="1">
                          <a:solidFill>
                            <a:schemeClr val="bg1"/>
                          </a:solidFill>
                          <a:effectLst/>
                        </a:rPr>
                        <a:t>LAN´s</a:t>
                      </a:r>
                      <a:r>
                        <a:rPr lang="es-EC" sz="1200" dirty="0">
                          <a:solidFill>
                            <a:schemeClr val="bg1"/>
                          </a:solidFill>
                          <a:effectLst/>
                        </a:rPr>
                        <a:t> y WAN</a:t>
                      </a:r>
                      <a:endParaRPr lang="en-US" sz="1200" dirty="0">
                        <a:solidFill>
                          <a:schemeClr val="bg1"/>
                        </a:solidFill>
                        <a:effectLst/>
                        <a:latin typeface="Liberation Serif"/>
                        <a:ea typeface="+mn-ea"/>
                        <a:cs typeface="+mn-cs"/>
                      </a:endParaRPr>
                    </a:p>
                  </a:txBody>
                  <a:tcPr marL="81064" marR="81064" marT="40532" marB="40532"/>
                </a:tc>
                <a:extLst>
                  <a:ext uri="{0D108BD9-81ED-4DB2-BD59-A6C34878D82A}">
                    <a16:rowId xmlns:a16="http://schemas.microsoft.com/office/drawing/2014/main" val="1572574408"/>
                  </a:ext>
                </a:extLst>
              </a:tr>
              <a:tr h="413764">
                <a:tc>
                  <a:txBody>
                    <a:bodyPr/>
                    <a:lstStyle/>
                    <a:p>
                      <a:pPr marL="0" marR="0" algn="ctr">
                        <a:lnSpc>
                          <a:spcPct val="150000"/>
                        </a:lnSpc>
                        <a:spcBef>
                          <a:spcPts val="0"/>
                        </a:spcBef>
                        <a:spcAft>
                          <a:spcPts val="700"/>
                        </a:spcAft>
                      </a:pPr>
                      <a:r>
                        <a:rPr lang="es-EC" sz="1200" dirty="0">
                          <a:solidFill>
                            <a:schemeClr val="bg1"/>
                          </a:solidFill>
                          <a:effectLst/>
                        </a:rPr>
                        <a:t>Longitud</a:t>
                      </a:r>
                      <a:r>
                        <a:rPr lang="en-US" sz="1200" dirty="0">
                          <a:solidFill>
                            <a:schemeClr val="bg1"/>
                          </a:solidFill>
                          <a:effectLst/>
                        </a:rPr>
                        <a:t> de </a:t>
                      </a:r>
                      <a:r>
                        <a:rPr lang="es-EC" sz="1200" dirty="0">
                          <a:solidFill>
                            <a:schemeClr val="bg1"/>
                          </a:solidFill>
                          <a:effectLst/>
                        </a:rPr>
                        <a:t>Onda</a:t>
                      </a:r>
                      <a:endParaRPr lang="en-US" sz="1200" dirty="0">
                        <a:solidFill>
                          <a:schemeClr val="bg1"/>
                        </a:solidFill>
                        <a:effectLst/>
                        <a:latin typeface="Liberation Serif"/>
                        <a:ea typeface="+mn-ea"/>
                        <a:cs typeface="+mn-cs"/>
                      </a:endParaRPr>
                    </a:p>
                  </a:txBody>
                  <a:tcPr marL="81064" marR="81064" marT="40532" marB="40532" anchor="ctr">
                    <a:solidFill>
                      <a:schemeClr val="accent1"/>
                    </a:solidFill>
                  </a:tcPr>
                </a:tc>
                <a:tc>
                  <a:txBody>
                    <a:bodyPr/>
                    <a:lstStyle/>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n-GB" sz="1200" dirty="0">
                          <a:solidFill>
                            <a:schemeClr val="bg1"/>
                          </a:solidFill>
                          <a:effectLst/>
                        </a:rPr>
                        <a:t> 850nm, 1300nm</a:t>
                      </a:r>
                      <a:endParaRPr lang="en-US" sz="1200" dirty="0">
                        <a:solidFill>
                          <a:schemeClr val="bg1"/>
                        </a:solidFill>
                        <a:effectLst/>
                        <a:latin typeface="Liberation Serif"/>
                        <a:ea typeface="+mn-ea"/>
                        <a:cs typeface="+mn-cs"/>
                      </a:endParaRPr>
                    </a:p>
                  </a:txBody>
                  <a:tcPr marL="81064" marR="81064" marT="40532" marB="40532">
                    <a:solidFill>
                      <a:schemeClr val="tx1">
                        <a:lumMod val="95000"/>
                      </a:schemeClr>
                    </a:solidFill>
                  </a:tcPr>
                </a:tc>
                <a:tc>
                  <a:txBody>
                    <a:bodyPr/>
                    <a:lstStyle/>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n-GB" sz="1200" dirty="0">
                          <a:solidFill>
                            <a:schemeClr val="bg1"/>
                          </a:solidFill>
                          <a:effectLst/>
                        </a:rPr>
                        <a:t>1310nm, 1550nm</a:t>
                      </a:r>
                      <a:endParaRPr lang="en-US" sz="1200" dirty="0">
                        <a:solidFill>
                          <a:schemeClr val="bg1"/>
                        </a:solidFill>
                        <a:effectLst/>
                        <a:latin typeface="Liberation Serif"/>
                        <a:ea typeface="+mn-ea"/>
                        <a:cs typeface="+mn-cs"/>
                      </a:endParaRPr>
                    </a:p>
                  </a:txBody>
                  <a:tcPr marL="81064" marR="81064" marT="40532" marB="40532">
                    <a:solidFill>
                      <a:schemeClr val="tx1">
                        <a:lumMod val="95000"/>
                      </a:schemeClr>
                    </a:solidFill>
                  </a:tcPr>
                </a:tc>
                <a:extLst>
                  <a:ext uri="{0D108BD9-81ED-4DB2-BD59-A6C34878D82A}">
                    <a16:rowId xmlns:a16="http://schemas.microsoft.com/office/drawing/2014/main" val="2827756672"/>
                  </a:ext>
                </a:extLst>
              </a:tr>
              <a:tr h="1049329">
                <a:tc>
                  <a:txBody>
                    <a:bodyPr/>
                    <a:lstStyle/>
                    <a:p>
                      <a:pPr marL="0" marR="0" algn="ctr">
                        <a:lnSpc>
                          <a:spcPct val="150000"/>
                        </a:lnSpc>
                        <a:spcBef>
                          <a:spcPts val="0"/>
                        </a:spcBef>
                        <a:spcAft>
                          <a:spcPts val="700"/>
                        </a:spcAft>
                      </a:pPr>
                      <a:r>
                        <a:rPr lang="es-EC" sz="1200" dirty="0">
                          <a:solidFill>
                            <a:schemeClr val="bg1"/>
                          </a:solidFill>
                          <a:effectLst/>
                        </a:rPr>
                        <a:t>Precio</a:t>
                      </a:r>
                      <a:endParaRPr lang="en-US" sz="1200" dirty="0">
                        <a:solidFill>
                          <a:schemeClr val="bg1"/>
                        </a:solidFill>
                        <a:effectLst/>
                        <a:latin typeface="Liberation Serif"/>
                        <a:ea typeface="+mn-ea"/>
                        <a:cs typeface="+mn-cs"/>
                      </a:endParaRPr>
                    </a:p>
                  </a:txBody>
                  <a:tcPr marL="81064" marR="81064" marT="40532" marB="40532" anchor="ctr">
                    <a:solidFill>
                      <a:schemeClr val="accent1"/>
                    </a:solidFill>
                  </a:tcPr>
                </a:tc>
                <a:tc>
                  <a:txBody>
                    <a:bodyPr/>
                    <a:lstStyle/>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 Electrónica y conectores menos costosos.</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Sistema de costo más bajo para enlaces cortos</a:t>
                      </a:r>
                      <a:endParaRPr lang="en-US" sz="1200" dirty="0">
                        <a:solidFill>
                          <a:schemeClr val="bg1"/>
                        </a:solidFill>
                        <a:effectLst/>
                        <a:latin typeface="Liberation Serif"/>
                        <a:ea typeface="+mn-ea"/>
                        <a:cs typeface="+mn-cs"/>
                      </a:endParaRPr>
                    </a:p>
                  </a:txBody>
                  <a:tcPr marL="81064" marR="81064" marT="40532" marB="40532" anchor="ctr"/>
                </a:tc>
                <a:tc>
                  <a:txBody>
                    <a:bodyPr/>
                    <a:lstStyle/>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n-GB" sz="1200" dirty="0">
                          <a:solidFill>
                            <a:schemeClr val="bg1"/>
                          </a:solidFill>
                          <a:effectLst/>
                        </a:rPr>
                        <a:t>Electronica mas </a:t>
                      </a:r>
                      <a:r>
                        <a:rPr lang="es-EC" sz="1200" dirty="0">
                          <a:solidFill>
                            <a:schemeClr val="bg1"/>
                          </a:solidFill>
                          <a:effectLst/>
                        </a:rPr>
                        <a:t>cara</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n-GB" sz="1200" dirty="0">
                          <a:solidFill>
                            <a:schemeClr val="bg1"/>
                          </a:solidFill>
                          <a:effectLst/>
                        </a:rPr>
                        <a:t>Cable mas </a:t>
                      </a:r>
                      <a:r>
                        <a:rPr lang="es-EC" sz="1200" dirty="0">
                          <a:solidFill>
                            <a:schemeClr val="bg1"/>
                          </a:solidFill>
                          <a:effectLst/>
                        </a:rPr>
                        <a:t>económico</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Mejor solución de alto ancho de banda para enlaces más largos</a:t>
                      </a:r>
                      <a:endParaRPr lang="en-US" sz="1200" dirty="0">
                        <a:solidFill>
                          <a:schemeClr val="bg1"/>
                        </a:solidFill>
                        <a:effectLst/>
                        <a:latin typeface="Liberation Serif"/>
                        <a:ea typeface="+mn-ea"/>
                        <a:cs typeface="+mn-cs"/>
                      </a:endParaRPr>
                    </a:p>
                  </a:txBody>
                  <a:tcPr marL="81064" marR="81064" marT="40532" marB="40532" anchor="ctr"/>
                </a:tc>
                <a:extLst>
                  <a:ext uri="{0D108BD9-81ED-4DB2-BD59-A6C34878D82A}">
                    <a16:rowId xmlns:a16="http://schemas.microsoft.com/office/drawing/2014/main" val="531584201"/>
                  </a:ext>
                </a:extLst>
              </a:tr>
              <a:tr h="1211457">
                <a:tc>
                  <a:txBody>
                    <a:bodyPr/>
                    <a:lstStyle/>
                    <a:p>
                      <a:pPr marL="0" marR="0" algn="ctr">
                        <a:lnSpc>
                          <a:spcPct val="150000"/>
                        </a:lnSpc>
                        <a:spcBef>
                          <a:spcPts val="0"/>
                        </a:spcBef>
                        <a:spcAft>
                          <a:spcPts val="700"/>
                        </a:spcAft>
                      </a:pPr>
                      <a:r>
                        <a:rPr lang="es-EC" sz="1200" dirty="0">
                          <a:solidFill>
                            <a:schemeClr val="bg1"/>
                          </a:solidFill>
                          <a:effectLst/>
                        </a:rPr>
                        <a:t>Distancia</a:t>
                      </a:r>
                      <a:endParaRPr lang="en-US" sz="1200" dirty="0">
                        <a:solidFill>
                          <a:schemeClr val="bg1"/>
                        </a:solidFill>
                        <a:effectLst/>
                        <a:latin typeface="Liberation Serif"/>
                        <a:ea typeface="+mn-ea"/>
                        <a:cs typeface="+mn-cs"/>
                      </a:endParaRPr>
                    </a:p>
                  </a:txBody>
                  <a:tcPr marL="81064" marR="81064" marT="40532" marB="40532" anchor="ctr">
                    <a:solidFill>
                      <a:schemeClr val="accent1"/>
                    </a:solidFill>
                  </a:tcPr>
                </a:tc>
                <a:tc>
                  <a:txBody>
                    <a:bodyPr/>
                    <a:lstStyle/>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 Distancia de hasta 2 Km (300-500 metros típico)</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Ancho de banda, Limitado</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Baja Atenuación</a:t>
                      </a:r>
                      <a:endParaRPr lang="en-US" sz="1200" dirty="0">
                        <a:solidFill>
                          <a:schemeClr val="bg1"/>
                        </a:solidFill>
                        <a:effectLst/>
                        <a:latin typeface="Liberation Serif"/>
                        <a:ea typeface="+mn-ea"/>
                        <a:cs typeface="+mn-cs"/>
                      </a:endParaRPr>
                    </a:p>
                  </a:txBody>
                  <a:tcPr marL="81064" marR="81064" marT="40532" marB="40532">
                    <a:solidFill>
                      <a:schemeClr val="tx1">
                        <a:lumMod val="95000"/>
                      </a:schemeClr>
                    </a:solidFill>
                  </a:tcPr>
                </a:tc>
                <a:tc>
                  <a:txBody>
                    <a:bodyPr/>
                    <a:lstStyle/>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Para distancias muy largas (20 Km Típico)</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Ancho de Banda, Ilimitado</a:t>
                      </a:r>
                      <a:endParaRPr lang="en-US" sz="1200" dirty="0">
                        <a:solidFill>
                          <a:schemeClr val="bg1"/>
                        </a:solidFill>
                        <a:effectLst/>
                      </a:endParaRPr>
                    </a:p>
                    <a:p>
                      <a:pPr marL="342900" marR="0" lvl="0" indent="-342900" algn="just">
                        <a:lnSpc>
                          <a:spcPct val="150000"/>
                        </a:lnSpc>
                        <a:spcBef>
                          <a:spcPts val="0"/>
                        </a:spcBef>
                        <a:spcAft>
                          <a:spcPts val="700"/>
                        </a:spcAft>
                        <a:buFont typeface="Wingdings 3" panose="05040102010807070707" pitchFamily="18" charset="2"/>
                        <a:buChar char=""/>
                        <a:tabLst>
                          <a:tab pos="457200" algn="l"/>
                        </a:tabLst>
                      </a:pPr>
                      <a:r>
                        <a:rPr lang="es-EC" sz="1200" dirty="0">
                          <a:solidFill>
                            <a:schemeClr val="bg1"/>
                          </a:solidFill>
                          <a:effectLst/>
                        </a:rPr>
                        <a:t>Menor atenuación</a:t>
                      </a:r>
                      <a:endParaRPr lang="en-US" sz="1200" dirty="0">
                        <a:solidFill>
                          <a:schemeClr val="bg1"/>
                        </a:solidFill>
                        <a:effectLst/>
                        <a:latin typeface="Liberation Serif"/>
                        <a:ea typeface="+mn-ea"/>
                        <a:cs typeface="+mn-cs"/>
                      </a:endParaRPr>
                    </a:p>
                  </a:txBody>
                  <a:tcPr marL="81064" marR="81064" marT="40532" marB="40532">
                    <a:solidFill>
                      <a:schemeClr val="tx1">
                        <a:lumMod val="95000"/>
                      </a:schemeClr>
                    </a:solidFill>
                  </a:tcPr>
                </a:tc>
                <a:extLst>
                  <a:ext uri="{0D108BD9-81ED-4DB2-BD59-A6C34878D82A}">
                    <a16:rowId xmlns:a16="http://schemas.microsoft.com/office/drawing/2014/main" val="1275995520"/>
                  </a:ext>
                </a:extLst>
              </a:tr>
            </a:tbl>
          </a:graphicData>
        </a:graphic>
      </p:graphicFrame>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41986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053852" y="1124744"/>
            <a:ext cx="10360501" cy="1008112"/>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sz="3200" b="1" dirty="0">
                <a:solidFill>
                  <a:schemeClr val="bg1"/>
                </a:solidFill>
              </a:rPr>
              <a:t>CARACTERÍSTICAS FÍSICA Y GEOMÉTRICA DE LA FIBRA ÓPTICA. NORMATIVA ITU-T</a:t>
            </a:r>
            <a:endParaRPr lang="en-US" sz="3200" dirty="0">
              <a:solidFill>
                <a:schemeClr val="bg1"/>
              </a:solidFill>
            </a:endParaRPr>
          </a:p>
          <a:p>
            <a:endParaRPr lang="es-ES" sz="3200" b="1" dirty="0">
              <a:solidFill>
                <a:schemeClr val="bg1"/>
              </a:solidFill>
            </a:endParaRPr>
          </a:p>
          <a:p>
            <a:r>
              <a:rPr lang="es-ES" sz="2800" b="1" dirty="0">
                <a:solidFill>
                  <a:schemeClr val="bg1"/>
                </a:solidFill>
              </a:rPr>
              <a:t>Características físicas </a:t>
            </a:r>
            <a:endParaRPr lang="en-US" sz="2800" dirty="0">
              <a:solidFill>
                <a:schemeClr val="bg1"/>
              </a:solidFill>
            </a:endParaRPr>
          </a:p>
        </p:txBody>
      </p:sp>
      <p:sp>
        <p:nvSpPr>
          <p:cNvPr id="2" name="Rectángulo 1">
            <a:extLst>
              <a:ext uri="{FF2B5EF4-FFF2-40B4-BE49-F238E27FC236}">
                <a16:creationId xmlns:a16="http://schemas.microsoft.com/office/drawing/2014/main" id="{34B9C9B5-D24A-4FEF-A555-67D7F6884CD6}"/>
              </a:ext>
            </a:extLst>
          </p:cNvPr>
          <p:cNvSpPr/>
          <p:nvPr/>
        </p:nvSpPr>
        <p:spPr>
          <a:xfrm>
            <a:off x="1294842" y="2132856"/>
            <a:ext cx="9599140" cy="4153125"/>
          </a:xfrm>
          <a:prstGeom prst="rect">
            <a:avLst/>
          </a:prstGeom>
        </p:spPr>
        <p:txBody>
          <a:bodyPr wrap="square">
            <a:spAutoFit/>
          </a:bodyPr>
          <a:lstStyle/>
          <a:p>
            <a:pPr>
              <a:lnSpc>
                <a:spcPct val="150000"/>
              </a:lnSpc>
              <a:spcBef>
                <a:spcPts val="1500"/>
              </a:spcBef>
              <a:spcAft>
                <a:spcPts val="750"/>
              </a:spcAft>
            </a:pPr>
            <a:r>
              <a:rPr lang="es-VE" sz="2000" dirty="0">
                <a:solidFill>
                  <a:srgbClr val="000000"/>
                </a:solidFill>
                <a:latin typeface="Arial" panose="020B0604020202020204" pitchFamily="34" charset="0"/>
                <a:ea typeface="Times New Roman" panose="02020603050405020304" pitchFamily="18" charset="0"/>
              </a:rPr>
              <a:t>Alargamiento en el punto de rotura</a:t>
            </a:r>
            <a:endParaRPr lang="en-US" sz="2000" b="1" dirty="0">
              <a:latin typeface="Times New Roman" panose="02020603050405020304" pitchFamily="18" charset="0"/>
              <a:ea typeface="Times New Roman" panose="02020603050405020304" pitchFamily="18" charset="0"/>
            </a:endParaRPr>
          </a:p>
          <a:p>
            <a:pPr algn="just">
              <a:lnSpc>
                <a:spcPct val="150000"/>
              </a:lnSpc>
              <a:spcAft>
                <a:spcPts val="1875"/>
              </a:spcAft>
            </a:pPr>
            <a:r>
              <a:rPr lang="es-ES" sz="2000" dirty="0">
                <a:solidFill>
                  <a:srgbClr val="000000"/>
                </a:solidFill>
                <a:latin typeface="Arial" panose="020B0604020202020204" pitchFamily="34" charset="0"/>
                <a:ea typeface="Droid Sans Fallback"/>
              </a:rPr>
              <a:t>Es de 5 % la carga de tracción aplicada durante 1 </a:t>
            </a:r>
            <a:r>
              <a:rPr lang="es-ES" sz="2000" dirty="0" err="1">
                <a:solidFill>
                  <a:srgbClr val="000000"/>
                </a:solidFill>
                <a:latin typeface="Arial" panose="020B0604020202020204" pitchFamily="34" charset="0"/>
                <a:ea typeface="Droid Sans Fallback"/>
              </a:rPr>
              <a:t>seg</a:t>
            </a:r>
            <a:r>
              <a:rPr lang="es-ES" sz="2000" dirty="0">
                <a:solidFill>
                  <a:srgbClr val="000000"/>
                </a:solidFill>
                <a:latin typeface="Arial" panose="020B0604020202020204" pitchFamily="34" charset="0"/>
                <a:ea typeface="Droid Sans Fallback"/>
              </a:rPr>
              <a:t>. a toda la longitud de la fibra óptica es de 5 N.</a:t>
            </a:r>
            <a:endParaRPr lang="en-US" sz="2000" dirty="0">
              <a:latin typeface="Times New Roman" panose="02020603050405020304" pitchFamily="18" charset="0"/>
              <a:ea typeface="Times New Roman" panose="02020603050405020304" pitchFamily="18" charset="0"/>
            </a:endParaRPr>
          </a:p>
          <a:p>
            <a:pPr>
              <a:lnSpc>
                <a:spcPct val="150000"/>
              </a:lnSpc>
              <a:spcBef>
                <a:spcPts val="1500"/>
              </a:spcBef>
              <a:spcAft>
                <a:spcPts val="750"/>
              </a:spcAft>
            </a:pPr>
            <a:r>
              <a:rPr lang="es-ES" sz="2000" dirty="0">
                <a:solidFill>
                  <a:srgbClr val="000000"/>
                </a:solidFill>
                <a:latin typeface="Arial" panose="020B0604020202020204" pitchFamily="34" charset="0"/>
                <a:ea typeface="Droid Sans Fallback"/>
              </a:rPr>
              <a:t>Coeficiente de dilatación</a:t>
            </a:r>
            <a:endParaRPr lang="en-US" sz="2000" b="1" dirty="0">
              <a:latin typeface="Times New Roman" panose="02020603050405020304" pitchFamily="18" charset="0"/>
              <a:ea typeface="Times New Roman" panose="02020603050405020304" pitchFamily="18" charset="0"/>
            </a:endParaRPr>
          </a:p>
          <a:p>
            <a:pPr algn="just">
              <a:lnSpc>
                <a:spcPct val="150000"/>
              </a:lnSpc>
              <a:spcAft>
                <a:spcPts val="1875"/>
              </a:spcAft>
            </a:pPr>
            <a:r>
              <a:rPr lang="es-ES" sz="2000" dirty="0">
                <a:solidFill>
                  <a:srgbClr val="000000"/>
                </a:solidFill>
                <a:latin typeface="Arial" panose="020B0604020202020204" pitchFamily="34" charset="0"/>
                <a:ea typeface="Droid Sans Fallback"/>
              </a:rPr>
              <a:t>Indica el alargamiento que sufre la fibra óptica por cada grado de temperatura.</a:t>
            </a:r>
            <a:endParaRPr lang="en-US" sz="2000" dirty="0">
              <a:latin typeface="Times New Roman" panose="02020603050405020304" pitchFamily="18" charset="0"/>
              <a:ea typeface="Times New Roman" panose="02020603050405020304" pitchFamily="18" charset="0"/>
            </a:endParaRPr>
          </a:p>
          <a:p>
            <a:pPr algn="just">
              <a:lnSpc>
                <a:spcPct val="150000"/>
              </a:lnSpc>
            </a:pPr>
            <a:r>
              <a:rPr lang="es-ES" sz="2000" dirty="0">
                <a:solidFill>
                  <a:srgbClr val="000000"/>
                </a:solidFill>
                <a:latin typeface="Arial" panose="020B0604020202020204" pitchFamily="34" charset="0"/>
                <a:ea typeface="Droid Sans Fallback"/>
              </a:rPr>
              <a:t>Su valor para la fibra óptica es de 0,5.10E-6 °C, esto quiere decir que 1000 m. de fibra óptica sufrirán un alargamiento de 25 mm al pasar de 20 °C a 70 °C.</a:t>
            </a:r>
            <a:endParaRPr lang="en-US" sz="2000" dirty="0">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4727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053852" y="1124744"/>
            <a:ext cx="10360501" cy="1008112"/>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sz="3200" b="1" dirty="0">
                <a:solidFill>
                  <a:schemeClr val="bg1"/>
                </a:solidFill>
              </a:rPr>
              <a:t>CARACTERÍSTICAS FÍSICA Y GEOMÉTRICA DE LA FIBRA ÓPTICA. NORMATIVA ITU-T</a:t>
            </a:r>
            <a:endParaRPr lang="en-US" sz="3200" dirty="0">
              <a:solidFill>
                <a:schemeClr val="bg1"/>
              </a:solidFill>
            </a:endParaRPr>
          </a:p>
          <a:p>
            <a:endParaRPr lang="es-ES" sz="3200" b="1" dirty="0">
              <a:solidFill>
                <a:schemeClr val="bg1"/>
              </a:solidFill>
            </a:endParaRPr>
          </a:p>
          <a:p>
            <a:r>
              <a:rPr lang="es-ES" sz="2800" b="1" dirty="0">
                <a:solidFill>
                  <a:schemeClr val="bg1"/>
                </a:solidFill>
              </a:rPr>
              <a:t>Propiedades geométricas</a:t>
            </a:r>
            <a:endParaRPr lang="en-US" sz="2800" b="1" dirty="0">
              <a:solidFill>
                <a:schemeClr val="bg1"/>
              </a:solidFill>
            </a:endParaRPr>
          </a:p>
        </p:txBody>
      </p:sp>
      <p:sp>
        <p:nvSpPr>
          <p:cNvPr id="2" name="Rectángulo 1">
            <a:extLst>
              <a:ext uri="{FF2B5EF4-FFF2-40B4-BE49-F238E27FC236}">
                <a16:creationId xmlns:a16="http://schemas.microsoft.com/office/drawing/2014/main" id="{34B9C9B5-D24A-4FEF-A555-67D7F6884CD6}"/>
              </a:ext>
            </a:extLst>
          </p:cNvPr>
          <p:cNvSpPr/>
          <p:nvPr/>
        </p:nvSpPr>
        <p:spPr>
          <a:xfrm>
            <a:off x="1294842" y="2132856"/>
            <a:ext cx="9599140" cy="1729769"/>
          </a:xfrm>
          <a:prstGeom prst="rect">
            <a:avLst/>
          </a:prstGeom>
        </p:spPr>
        <p:txBody>
          <a:bodyPr wrap="square">
            <a:spAutoFit/>
          </a:bodyPr>
          <a:lstStyle/>
          <a:p>
            <a:pPr algn="just"/>
            <a:r>
              <a:rPr lang="es-ES" sz="2000" dirty="0">
                <a:solidFill>
                  <a:schemeClr val="bg1"/>
                </a:solidFill>
              </a:rPr>
              <a:t>Se suelen distinguir los siguientes parámetros, como los más importantes para caracterizar geométricamente a una fibra óptica: Diámetro del revestimiento, diámetro del núcleo, concentridad núcleo-revestimiento, no circularidad del núcleo y no circularidad del revestimiento.</a:t>
            </a:r>
            <a:endParaRPr lang="en-US" sz="2000" dirty="0">
              <a:solidFill>
                <a:schemeClr val="bg1"/>
              </a:solidFill>
            </a:endParaRPr>
          </a:p>
          <a:p>
            <a:pPr algn="just">
              <a:lnSpc>
                <a:spcPct val="150000"/>
              </a:lnSpc>
              <a:spcAft>
                <a:spcPts val="1875"/>
              </a:spcAft>
            </a:pPr>
            <a:endParaRPr lang="en-US" sz="20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576CE6B9-173C-4778-8198-2F5FC67BF799}"/>
              </a:ext>
            </a:extLst>
          </p:cNvPr>
          <p:cNvPicPr/>
          <p:nvPr/>
        </p:nvPicPr>
        <p:blipFill rotWithShape="1">
          <a:blip r:embed="rId3">
            <a:extLst>
              <a:ext uri="{28A0092B-C50C-407E-A947-70E740481C1C}">
                <a14:useLocalDpi xmlns:a14="http://schemas.microsoft.com/office/drawing/2010/main" val="0"/>
              </a:ext>
            </a:extLst>
          </a:blip>
          <a:srcRect l="24757" t="30664" r="23740" b="25698"/>
          <a:stretch/>
        </p:blipFill>
        <p:spPr bwMode="auto">
          <a:xfrm>
            <a:off x="1871786" y="3834050"/>
            <a:ext cx="4438650" cy="223837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F320A442-5DD7-4740-8FB1-0810F32D57AB}"/>
              </a:ext>
            </a:extLst>
          </p:cNvPr>
          <p:cNvPicPr/>
          <p:nvPr/>
        </p:nvPicPr>
        <p:blipFill rotWithShape="1">
          <a:blip r:embed="rId4">
            <a:extLst>
              <a:ext uri="{28A0092B-C50C-407E-A947-70E740481C1C}">
                <a14:useLocalDpi xmlns:a14="http://schemas.microsoft.com/office/drawing/2010/main" val="0"/>
              </a:ext>
            </a:extLst>
          </a:blip>
          <a:srcRect l="31278" t="40689" r="35345" b="13314"/>
          <a:stretch/>
        </p:blipFill>
        <p:spPr bwMode="auto">
          <a:xfrm>
            <a:off x="7448425" y="3819762"/>
            <a:ext cx="3038475" cy="2266950"/>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5631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053852" y="1124744"/>
            <a:ext cx="10360501" cy="1008112"/>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sz="3200" b="1" dirty="0">
                <a:solidFill>
                  <a:schemeClr val="bg1"/>
                </a:solidFill>
              </a:rPr>
              <a:t>CARACTERÍSTICAS FÍSICA Y GEOMÉTRICA DE LA FIBRA ÓPTICA. NORMATIVA ITU-T</a:t>
            </a:r>
            <a:endParaRPr lang="en-US" sz="3200" dirty="0">
              <a:solidFill>
                <a:schemeClr val="bg1"/>
              </a:solidFill>
            </a:endParaRPr>
          </a:p>
          <a:p>
            <a:endParaRPr lang="es-ES" sz="3200" b="1" dirty="0">
              <a:solidFill>
                <a:schemeClr val="bg1"/>
              </a:solidFill>
            </a:endParaRPr>
          </a:p>
          <a:p>
            <a:r>
              <a:rPr lang="es-ES" sz="2800" b="1" dirty="0">
                <a:solidFill>
                  <a:schemeClr val="bg1"/>
                </a:solidFill>
              </a:rPr>
              <a:t>Normativa UIT-T</a:t>
            </a:r>
            <a:endParaRPr lang="en-US" sz="2800" dirty="0">
              <a:solidFill>
                <a:schemeClr val="bg1"/>
              </a:solidFill>
            </a:endParaRPr>
          </a:p>
        </p:txBody>
      </p:sp>
      <p:sp>
        <p:nvSpPr>
          <p:cNvPr id="2" name="Rectángulo 1">
            <a:extLst>
              <a:ext uri="{FF2B5EF4-FFF2-40B4-BE49-F238E27FC236}">
                <a16:creationId xmlns:a16="http://schemas.microsoft.com/office/drawing/2014/main" id="{34B9C9B5-D24A-4FEF-A555-67D7F6884CD6}"/>
              </a:ext>
            </a:extLst>
          </p:cNvPr>
          <p:cNvSpPr/>
          <p:nvPr/>
        </p:nvSpPr>
        <p:spPr>
          <a:xfrm>
            <a:off x="1294842" y="2294870"/>
            <a:ext cx="9599140" cy="2862322"/>
          </a:xfrm>
          <a:prstGeom prst="rect">
            <a:avLst/>
          </a:prstGeom>
        </p:spPr>
        <p:txBody>
          <a:bodyPr wrap="square">
            <a:spAutoFit/>
          </a:bodyPr>
          <a:lstStyle/>
          <a:p>
            <a:pPr algn="just"/>
            <a:r>
              <a:rPr lang="es-ES" sz="2000" dirty="0">
                <a:solidFill>
                  <a:schemeClr val="bg1"/>
                </a:solidFill>
              </a:rPr>
              <a:t>Es el organismo especializado en telecomunicaciones de la Organización de las Naciones Unidas (ONU), encargado de regular las telecomunicaciones a nivel internacional entre las distintas administraciones y empresas operadoras.</a:t>
            </a:r>
            <a:endParaRPr lang="en-US" sz="2000" dirty="0">
              <a:solidFill>
                <a:schemeClr val="bg1"/>
              </a:solidFill>
            </a:endParaRPr>
          </a:p>
          <a:p>
            <a:pPr algn="just"/>
            <a:r>
              <a:rPr lang="es-ES" sz="2000" dirty="0">
                <a:solidFill>
                  <a:schemeClr val="bg1"/>
                </a:solidFill>
              </a:rPr>
              <a:t> </a:t>
            </a:r>
            <a:endParaRPr lang="en-US" sz="2000" dirty="0">
              <a:solidFill>
                <a:schemeClr val="bg1"/>
              </a:solidFill>
            </a:endParaRPr>
          </a:p>
          <a:p>
            <a:pPr algn="just"/>
            <a:r>
              <a:rPr lang="es-ES" sz="2000" dirty="0">
                <a:solidFill>
                  <a:schemeClr val="bg1"/>
                </a:solidFill>
              </a:rPr>
              <a:t>Atribuyen el espectro radioeléctrico y las órbitas de satélite a escala mundial, elaboramos normas técnicas que garantizan la interconexión continua de las redes y las tecnologías, y nos esforzamos por mejorar el acceso a las TIC de las comunidades insuficientemente atendidas de todo el mundo.</a:t>
            </a:r>
            <a:endParaRPr lang="en-US" sz="2000" dirty="0">
              <a:solidFill>
                <a:schemeClr val="bg1"/>
              </a:solidFill>
            </a:endParaRPr>
          </a:p>
          <a:p>
            <a:pPr algn="just"/>
            <a:r>
              <a:rPr lang="es-ES" sz="2000" dirty="0">
                <a:solidFill>
                  <a:schemeClr val="bg1"/>
                </a:solidFill>
              </a:rPr>
              <a:t> </a:t>
            </a:r>
            <a:endParaRPr lang="en-US" sz="2000"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6387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053852" y="1124744"/>
            <a:ext cx="10360501" cy="1008112"/>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sz="3200" b="1" dirty="0">
                <a:solidFill>
                  <a:schemeClr val="bg1"/>
                </a:solidFill>
              </a:rPr>
              <a:t>CARACTERÍSTICAS FÍSICA Y GEOMÉTRICA DE LA FIBRA ÓPTICA. NORMATIVA ITU-T</a:t>
            </a:r>
            <a:endParaRPr lang="en-US" sz="3200" dirty="0">
              <a:solidFill>
                <a:schemeClr val="bg1"/>
              </a:solidFill>
            </a:endParaRPr>
          </a:p>
          <a:p>
            <a:endParaRPr lang="es-ES" sz="3200" b="1" dirty="0">
              <a:solidFill>
                <a:schemeClr val="bg1"/>
              </a:solidFill>
            </a:endParaRPr>
          </a:p>
          <a:p>
            <a:r>
              <a:rPr lang="es-ES" sz="2800" b="1" dirty="0">
                <a:solidFill>
                  <a:schemeClr val="bg1"/>
                </a:solidFill>
              </a:rPr>
              <a:t>Recomendaciones más usadas en Fibra Óptica.</a:t>
            </a:r>
            <a:endParaRPr lang="en-US" sz="2800" dirty="0">
              <a:solidFill>
                <a:schemeClr val="bg1"/>
              </a:solidFill>
            </a:endParaRPr>
          </a:p>
        </p:txBody>
      </p:sp>
      <p:sp>
        <p:nvSpPr>
          <p:cNvPr id="2" name="Rectángulo 1">
            <a:extLst>
              <a:ext uri="{FF2B5EF4-FFF2-40B4-BE49-F238E27FC236}">
                <a16:creationId xmlns:a16="http://schemas.microsoft.com/office/drawing/2014/main" id="{34B9C9B5-D24A-4FEF-A555-67D7F6884CD6}"/>
              </a:ext>
            </a:extLst>
          </p:cNvPr>
          <p:cNvSpPr/>
          <p:nvPr/>
        </p:nvSpPr>
        <p:spPr>
          <a:xfrm>
            <a:off x="1294842" y="2132856"/>
            <a:ext cx="9599140" cy="4439677"/>
          </a:xfrm>
          <a:prstGeom prst="rect">
            <a:avLst/>
          </a:prstGeom>
        </p:spPr>
        <p:txBody>
          <a:bodyPr wrap="square">
            <a:spAutoFit/>
          </a:bodyPr>
          <a:lstStyle/>
          <a:p>
            <a:pPr algn="just"/>
            <a:r>
              <a:rPr lang="es-ES" sz="2000" dirty="0">
                <a:solidFill>
                  <a:schemeClr val="bg1"/>
                </a:solidFill>
              </a:rPr>
              <a:t>Recomendación IUT-T G.651</a:t>
            </a:r>
            <a:endParaRPr lang="en-US" sz="2000" dirty="0">
              <a:solidFill>
                <a:schemeClr val="bg1"/>
              </a:solidFill>
            </a:endParaRPr>
          </a:p>
          <a:p>
            <a:pPr algn="just"/>
            <a:r>
              <a:rPr lang="es-ES" sz="2000" dirty="0">
                <a:solidFill>
                  <a:schemeClr val="bg1"/>
                </a:solidFill>
              </a:rPr>
              <a:t>Características de un cable de fibra óptica multimodo de índice gradual de 50/125 µm</a:t>
            </a:r>
            <a:endParaRPr lang="en-US" sz="2000" dirty="0">
              <a:solidFill>
                <a:schemeClr val="bg1"/>
              </a:solidFill>
            </a:endParaRPr>
          </a:p>
          <a:p>
            <a:pPr algn="just"/>
            <a:r>
              <a:rPr lang="es-ES" sz="2000" dirty="0">
                <a:solidFill>
                  <a:schemeClr val="bg1"/>
                </a:solidFill>
              </a:rPr>
              <a:t> </a:t>
            </a:r>
            <a:endParaRPr lang="en-US" sz="2000" dirty="0">
              <a:solidFill>
                <a:schemeClr val="bg1"/>
              </a:solidFill>
            </a:endParaRPr>
          </a:p>
          <a:p>
            <a:pPr algn="just"/>
            <a:r>
              <a:rPr lang="es-ES" sz="2000" dirty="0">
                <a:solidFill>
                  <a:schemeClr val="bg1"/>
                </a:solidFill>
              </a:rPr>
              <a:t>Recomendación IUT-T G.652</a:t>
            </a:r>
            <a:endParaRPr lang="en-US" sz="2000" dirty="0">
              <a:solidFill>
                <a:schemeClr val="bg1"/>
              </a:solidFill>
            </a:endParaRPr>
          </a:p>
          <a:p>
            <a:pPr algn="just"/>
            <a:r>
              <a:rPr lang="es-ES" sz="2000" dirty="0">
                <a:solidFill>
                  <a:schemeClr val="bg1"/>
                </a:solidFill>
              </a:rPr>
              <a:t>Características de un cable de fibra óptica monomodo</a:t>
            </a:r>
            <a:endParaRPr lang="en-US" sz="2000" dirty="0">
              <a:solidFill>
                <a:schemeClr val="bg1"/>
              </a:solidFill>
            </a:endParaRPr>
          </a:p>
          <a:p>
            <a:pPr algn="just"/>
            <a:r>
              <a:rPr lang="es-ES" sz="2000" dirty="0">
                <a:solidFill>
                  <a:schemeClr val="bg1"/>
                </a:solidFill>
              </a:rPr>
              <a:t> </a:t>
            </a:r>
            <a:endParaRPr lang="en-US" sz="2000" dirty="0">
              <a:solidFill>
                <a:schemeClr val="bg1"/>
              </a:solidFill>
            </a:endParaRPr>
          </a:p>
          <a:p>
            <a:pPr algn="just"/>
            <a:r>
              <a:rPr lang="es-ES" sz="2000" dirty="0">
                <a:solidFill>
                  <a:schemeClr val="bg1"/>
                </a:solidFill>
              </a:rPr>
              <a:t>Recomendación IUT-T G.655</a:t>
            </a:r>
            <a:endParaRPr lang="en-US" sz="2000" dirty="0">
              <a:solidFill>
                <a:schemeClr val="bg1"/>
              </a:solidFill>
            </a:endParaRPr>
          </a:p>
          <a:p>
            <a:pPr algn="just"/>
            <a:r>
              <a:rPr lang="es-ES" sz="2000" dirty="0">
                <a:solidFill>
                  <a:schemeClr val="bg1"/>
                </a:solidFill>
              </a:rPr>
              <a:t>Características de fibras y cables ópticos monomodo con dispersión desplazada no nula</a:t>
            </a:r>
            <a:endParaRPr lang="en-US" sz="2000" dirty="0">
              <a:solidFill>
                <a:schemeClr val="bg1"/>
              </a:solidFill>
            </a:endParaRPr>
          </a:p>
          <a:p>
            <a:pPr algn="just"/>
            <a:r>
              <a:rPr lang="es-ES" sz="2000" dirty="0">
                <a:solidFill>
                  <a:schemeClr val="bg1"/>
                </a:solidFill>
              </a:rPr>
              <a:t> </a:t>
            </a:r>
            <a:endParaRPr lang="en-US" sz="2000" dirty="0">
              <a:solidFill>
                <a:schemeClr val="bg1"/>
              </a:solidFill>
            </a:endParaRPr>
          </a:p>
          <a:p>
            <a:pPr algn="just"/>
            <a:r>
              <a:rPr lang="es-ES" sz="2000" dirty="0">
                <a:solidFill>
                  <a:schemeClr val="bg1"/>
                </a:solidFill>
              </a:rPr>
              <a:t>Recomendación IUT-T G.657</a:t>
            </a:r>
            <a:endParaRPr lang="en-US" sz="2000" dirty="0">
              <a:solidFill>
                <a:schemeClr val="bg1"/>
              </a:solidFill>
            </a:endParaRPr>
          </a:p>
          <a:p>
            <a:pPr algn="just"/>
            <a:r>
              <a:rPr lang="es-ES" sz="2000" dirty="0">
                <a:solidFill>
                  <a:schemeClr val="bg1"/>
                </a:solidFill>
              </a:rPr>
              <a:t>Características de las fibras y cables ópticos monomodo insensibles a la pérdida por flexión para la red de acceso</a:t>
            </a:r>
            <a:endParaRPr lang="en-US" sz="2000" dirty="0">
              <a:solidFill>
                <a:schemeClr val="bg1"/>
              </a:solidFill>
            </a:endParaRPr>
          </a:p>
          <a:p>
            <a:pPr algn="just">
              <a:lnSpc>
                <a:spcPct val="150000"/>
              </a:lnSpc>
              <a:spcBef>
                <a:spcPts val="1500"/>
              </a:spcBef>
              <a:spcAft>
                <a:spcPts val="750"/>
              </a:spcAft>
            </a:pPr>
            <a:endParaRPr lang="en-US" sz="2000" dirty="0">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2500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a:solidFill>
                  <a:schemeClr val="bg1"/>
                </a:solidFill>
              </a:rPr>
              <a:t>CONTENIDO</a:t>
            </a:r>
          </a:p>
        </p:txBody>
      </p:sp>
      <p:sp>
        <p:nvSpPr>
          <p:cNvPr id="14" name="Marcador de posición de contenido 13"/>
          <p:cNvSpPr>
            <a:spLocks noGrp="1"/>
          </p:cNvSpPr>
          <p:nvPr>
            <p:ph idx="1"/>
          </p:nvPr>
        </p:nvSpPr>
        <p:spPr/>
        <p:txBody>
          <a:bodyPr rtlCol="0"/>
          <a:lstStyle/>
          <a:p>
            <a:r>
              <a:rPr lang="es-ES" b="1" dirty="0">
                <a:solidFill>
                  <a:schemeClr val="bg1"/>
                </a:solidFill>
              </a:rPr>
              <a:t>Módulo I: Introducción a la fibra óptica</a:t>
            </a:r>
            <a:endParaRPr lang="es-EC" b="1" dirty="0">
              <a:solidFill>
                <a:schemeClr val="bg1"/>
              </a:solidFill>
            </a:endParaRPr>
          </a:p>
          <a:p>
            <a:r>
              <a:rPr lang="es-ES" b="1" dirty="0">
                <a:solidFill>
                  <a:schemeClr val="bg1"/>
                </a:solidFill>
              </a:rPr>
              <a:t>Módulo II: Elementos activos y pasivos de un enlace óptico</a:t>
            </a:r>
            <a:endParaRPr lang="es-EC" b="1" dirty="0">
              <a:solidFill>
                <a:schemeClr val="bg1"/>
              </a:solidFill>
            </a:endParaRPr>
          </a:p>
          <a:p>
            <a:r>
              <a:rPr lang="es-ES" b="1" dirty="0">
                <a:solidFill>
                  <a:schemeClr val="bg1"/>
                </a:solidFill>
              </a:rPr>
              <a:t>Módulo III: Enlaces ópticos. Topologías y cálculo de enlace óptico</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5900" y="1134166"/>
            <a:ext cx="8938472" cy="1545136"/>
          </a:xfrm>
        </p:spPr>
        <p:txBody>
          <a:bodyPr rtlCol="0"/>
          <a:lstStyle/>
          <a:p>
            <a:r>
              <a:rPr lang="es-ES" dirty="0"/>
              <a:t>Módulo II: </a:t>
            </a:r>
          </a:p>
        </p:txBody>
      </p:sp>
      <p:sp>
        <p:nvSpPr>
          <p:cNvPr id="5" name="Marcador de posición de texto 4"/>
          <p:cNvSpPr>
            <a:spLocks noGrp="1"/>
          </p:cNvSpPr>
          <p:nvPr>
            <p:ph type="body" idx="1"/>
          </p:nvPr>
        </p:nvSpPr>
        <p:spPr>
          <a:xfrm>
            <a:off x="1490942" y="2679302"/>
            <a:ext cx="8635918" cy="1220933"/>
          </a:xfrm>
        </p:spPr>
        <p:txBody>
          <a:bodyPr rtlCol="0"/>
          <a:lstStyle/>
          <a:p>
            <a:r>
              <a:rPr lang="es-ES" dirty="0"/>
              <a:t>Elementos activos y pasivos de un enlace óptico</a:t>
            </a:r>
          </a:p>
        </p:txBody>
      </p:sp>
    </p:spTree>
    <p:extLst>
      <p:ext uri="{BB962C8B-B14F-4D97-AF65-F5344CB8AC3E}">
        <p14:creationId xmlns:p14="http://schemas.microsoft.com/office/powerpoint/2010/main" val="42649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p:txBody>
          <a:bodyPr rtlCol="0">
            <a:normAutofit/>
          </a:bodyPr>
          <a:lstStyle/>
          <a:p>
            <a:r>
              <a:rPr lang="es-ES" dirty="0">
                <a:solidFill>
                  <a:schemeClr val="bg1"/>
                </a:solidFill>
              </a:rPr>
              <a:t>TRANSMISORES Y RECEPTORES ÓPTICOS. FUNCIÓN Y TIPOS. WDM Y DWDM</a:t>
            </a:r>
          </a:p>
        </p:txBody>
      </p:sp>
      <p:sp>
        <p:nvSpPr>
          <p:cNvPr id="10" name="Marcador de posición de contenido 9"/>
          <p:cNvSpPr>
            <a:spLocks noGrp="1"/>
          </p:cNvSpPr>
          <p:nvPr>
            <p:ph sz="half" idx="2"/>
          </p:nvPr>
        </p:nvSpPr>
        <p:spPr>
          <a:xfrm>
            <a:off x="1218883" y="2060848"/>
            <a:ext cx="10060105" cy="4111352"/>
          </a:xfrm>
        </p:spPr>
        <p:txBody>
          <a:bodyPr rtlCol="0"/>
          <a:lstStyle/>
          <a:p>
            <a:pPr marL="0" indent="0" algn="just">
              <a:buNone/>
            </a:pPr>
            <a:r>
              <a:rPr lang="es-ES" sz="2000" b="1" dirty="0">
                <a:solidFill>
                  <a:schemeClr val="bg1"/>
                </a:solidFill>
              </a:rPr>
              <a:t>Transmisor Ópticos.</a:t>
            </a:r>
          </a:p>
          <a:p>
            <a:pPr marL="0" indent="0" algn="just">
              <a:buNone/>
            </a:pPr>
            <a:r>
              <a:rPr lang="es-ES" sz="2000" dirty="0">
                <a:solidFill>
                  <a:schemeClr val="bg1"/>
                </a:solidFill>
              </a:rPr>
              <a:t> Es un dispositivo cuya función principal es la conversión de la señal eléctrica o señal digital de entrada en haz de luz y la acopla a la fibra óptica que sirve como medio de trasmisión</a:t>
            </a:r>
            <a:r>
              <a:rPr lang="es-ES" sz="2000" dirty="0">
                <a:solidFill>
                  <a:schemeClr val="bg2"/>
                </a:solidFill>
              </a:rPr>
              <a:t>.</a:t>
            </a:r>
            <a:endParaRPr lang="en-US" sz="2000" dirty="0">
              <a:solidFill>
                <a:schemeClr val="bg2"/>
              </a:solidFill>
            </a:endParaRPr>
          </a:p>
          <a:p>
            <a:pPr rtl="0"/>
            <a:endParaRPr lang="es-ES" dirty="0"/>
          </a:p>
        </p:txBody>
      </p:sp>
      <p:pic>
        <p:nvPicPr>
          <p:cNvPr id="7170" name="Picture 2" descr="Image result for transmisores opticos">
            <a:extLst>
              <a:ext uri="{FF2B5EF4-FFF2-40B4-BE49-F238E27FC236}">
                <a16:creationId xmlns:a16="http://schemas.microsoft.com/office/drawing/2014/main" id="{C659736A-E969-402F-900E-F807471CE87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593" t="8769" r="13592" b="9679"/>
          <a:stretch/>
        </p:blipFill>
        <p:spPr bwMode="auto">
          <a:xfrm>
            <a:off x="4744262" y="3429000"/>
            <a:ext cx="270030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r>
              <a:rPr lang="es-ES" dirty="0">
                <a:solidFill>
                  <a:schemeClr val="bg1"/>
                </a:solidFill>
              </a:rPr>
              <a:t>TRANSMISORES Y RECEPTORES ÓPTICOS. FUNCIÓN Y TIPOS. WDM Y DWDM</a:t>
            </a:r>
            <a:endParaRPr lang="es-ES" dirty="0">
              <a:solidFill>
                <a:schemeClr val="bg2"/>
              </a:solidFill>
            </a:endParaRPr>
          </a:p>
        </p:txBody>
      </p:sp>
      <p:sp>
        <p:nvSpPr>
          <p:cNvPr id="2" name="Rectángulo 1">
            <a:extLst>
              <a:ext uri="{FF2B5EF4-FFF2-40B4-BE49-F238E27FC236}">
                <a16:creationId xmlns:a16="http://schemas.microsoft.com/office/drawing/2014/main" id="{750E9B19-FDA7-4517-9CF2-DF1014831B0F}"/>
              </a:ext>
            </a:extLst>
          </p:cNvPr>
          <p:cNvSpPr/>
          <p:nvPr/>
        </p:nvSpPr>
        <p:spPr>
          <a:xfrm>
            <a:off x="1651937" y="1700808"/>
            <a:ext cx="2565126" cy="498342"/>
          </a:xfrm>
          <a:prstGeom prst="rect">
            <a:avLst/>
          </a:prstGeom>
        </p:spPr>
        <p:txBody>
          <a:bodyPr wrap="none">
            <a:spAutoFit/>
          </a:bodyPr>
          <a:lstStyle/>
          <a:p>
            <a:pPr algn="just">
              <a:lnSpc>
                <a:spcPct val="150000"/>
              </a:lnSpc>
              <a:spcAft>
                <a:spcPts val="750"/>
              </a:spcAft>
              <a:tabLst>
                <a:tab pos="0" algn="l"/>
              </a:tabLst>
            </a:pPr>
            <a:r>
              <a:rPr lang="es-ES" sz="2000" b="1" dirty="0">
                <a:solidFill>
                  <a:srgbClr val="000000"/>
                </a:solidFill>
                <a:latin typeface="Arial" panose="020B0604020202020204" pitchFamily="34" charset="0"/>
                <a:ea typeface="Droid Sans Fallback"/>
                <a:cs typeface="FreeSans"/>
              </a:rPr>
              <a:t>Receptores ópticos</a:t>
            </a:r>
            <a:endParaRPr lang="en-US" sz="2000" dirty="0">
              <a:latin typeface="Liberation Serif"/>
              <a:ea typeface="Droid Sans Fallback"/>
              <a:cs typeface="FreeSans"/>
            </a:endParaRPr>
          </a:p>
        </p:txBody>
      </p:sp>
      <p:sp>
        <p:nvSpPr>
          <p:cNvPr id="4" name="Rectángulo 3">
            <a:extLst>
              <a:ext uri="{FF2B5EF4-FFF2-40B4-BE49-F238E27FC236}">
                <a16:creationId xmlns:a16="http://schemas.microsoft.com/office/drawing/2014/main" id="{839EC702-AD1D-4E04-BE0D-D5FB7373CB4B}"/>
              </a:ext>
            </a:extLst>
          </p:cNvPr>
          <p:cNvSpPr/>
          <p:nvPr/>
        </p:nvSpPr>
        <p:spPr>
          <a:xfrm>
            <a:off x="1651938" y="2274838"/>
            <a:ext cx="9927446" cy="1015663"/>
          </a:xfrm>
          <a:prstGeom prst="rect">
            <a:avLst/>
          </a:prstGeom>
        </p:spPr>
        <p:txBody>
          <a:bodyPr wrap="square">
            <a:spAutoFit/>
          </a:bodyPr>
          <a:lstStyle/>
          <a:p>
            <a:pPr algn="just"/>
            <a:r>
              <a:rPr lang="es-ES" sz="2000" dirty="0">
                <a:solidFill>
                  <a:srgbClr val="000000"/>
                </a:solidFill>
                <a:latin typeface="Arial" panose="020B0604020202020204" pitchFamily="34" charset="0"/>
                <a:ea typeface="Droid Sans Fallback"/>
                <a:cs typeface="FreeSans"/>
              </a:rPr>
              <a:t>Los receptores ópticos son dispositivos que transforman las señales ópticas en señales eléctricas, en concreto es el fotodetector el encargado de esta transformación.</a:t>
            </a:r>
            <a:endParaRPr lang="en-US" sz="2000" dirty="0">
              <a:latin typeface="Liberation Serif"/>
              <a:ea typeface="Droid Sans Fallback"/>
              <a:cs typeface="FreeSans"/>
            </a:endParaRPr>
          </a:p>
        </p:txBody>
      </p:sp>
      <p:pic>
        <p:nvPicPr>
          <p:cNvPr id="5" name="Imagen 4" descr="D:\Pictures\transceiver network.jpg">
            <a:extLst>
              <a:ext uri="{FF2B5EF4-FFF2-40B4-BE49-F238E27FC236}">
                <a16:creationId xmlns:a16="http://schemas.microsoft.com/office/drawing/2014/main" id="{AE85D837-24EB-4943-AEF4-0B71445D3390}"/>
              </a:ext>
            </a:extLst>
          </p:cNvPr>
          <p:cNvPicPr/>
          <p:nvPr/>
        </p:nvPicPr>
        <p:blipFill rotWithShape="1">
          <a:blip r:embed="rId3">
            <a:extLst>
              <a:ext uri="{28A0092B-C50C-407E-A947-70E740481C1C}">
                <a14:useLocalDpi xmlns:a14="http://schemas.microsoft.com/office/drawing/2010/main" val="0"/>
              </a:ext>
            </a:extLst>
          </a:blip>
          <a:srcRect b="30651"/>
          <a:stretch/>
        </p:blipFill>
        <p:spPr bwMode="auto">
          <a:xfrm>
            <a:off x="3689667" y="3290501"/>
            <a:ext cx="4809490" cy="2623820"/>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9771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E232DAC-0F6A-4539-9671-6B9E5E675B90}"/>
              </a:ext>
            </a:extLst>
          </p:cNvPr>
          <p:cNvSpPr/>
          <p:nvPr/>
        </p:nvSpPr>
        <p:spPr>
          <a:xfrm>
            <a:off x="1053852" y="116632"/>
            <a:ext cx="10945216" cy="830997"/>
          </a:xfrm>
          <a:prstGeom prst="rect">
            <a:avLst/>
          </a:prstGeom>
        </p:spPr>
        <p:txBody>
          <a:bodyPr wrap="square">
            <a:spAutoFit/>
          </a:bodyPr>
          <a:lstStyle/>
          <a:p>
            <a:pPr>
              <a:lnSpc>
                <a:spcPct val="150000"/>
              </a:lnSpc>
            </a:pPr>
            <a:r>
              <a:rPr lang="es-ES" sz="3200" b="1" dirty="0">
                <a:solidFill>
                  <a:srgbClr val="000000"/>
                </a:solidFill>
                <a:latin typeface="Arial" panose="020B0604020202020204" pitchFamily="34" charset="0"/>
                <a:ea typeface="Droid Sans Fallback"/>
                <a:cs typeface="FreeSans"/>
              </a:rPr>
              <a:t>TIPOS DE TRANSMISORES Y RECEPTORES ÓPTICOS.</a:t>
            </a:r>
            <a:endParaRPr lang="en-US" sz="3200" b="1" dirty="0">
              <a:latin typeface="Liberation Serif"/>
              <a:ea typeface="Droid Sans Fallback"/>
              <a:cs typeface="FreeSans"/>
            </a:endParaRPr>
          </a:p>
        </p:txBody>
      </p:sp>
      <p:graphicFrame>
        <p:nvGraphicFramePr>
          <p:cNvPr id="3" name="Tabla 2">
            <a:extLst>
              <a:ext uri="{FF2B5EF4-FFF2-40B4-BE49-F238E27FC236}">
                <a16:creationId xmlns:a16="http://schemas.microsoft.com/office/drawing/2014/main" id="{99D5B5E0-B65A-4003-A8EF-C01AAECE2E3D}"/>
              </a:ext>
            </a:extLst>
          </p:cNvPr>
          <p:cNvGraphicFramePr>
            <a:graphicFrameLocks noGrp="1"/>
          </p:cNvGraphicFramePr>
          <p:nvPr>
            <p:extLst>
              <p:ext uri="{D42A27DB-BD31-4B8C-83A1-F6EECF244321}">
                <p14:modId xmlns:p14="http://schemas.microsoft.com/office/powerpoint/2010/main" val="2914470733"/>
              </p:ext>
            </p:extLst>
          </p:nvPr>
        </p:nvGraphicFramePr>
        <p:xfrm>
          <a:off x="1341884" y="1556792"/>
          <a:ext cx="9577064" cy="4464496"/>
        </p:xfrm>
        <a:graphic>
          <a:graphicData uri="http://schemas.openxmlformats.org/drawingml/2006/table">
            <a:tbl>
              <a:tblPr firstRow="1" firstCol="1" bandRow="1">
                <a:tableStyleId>{5C22544A-7EE6-4342-B048-85BDC9FD1C3A}</a:tableStyleId>
              </a:tblPr>
              <a:tblGrid>
                <a:gridCol w="1915213">
                  <a:extLst>
                    <a:ext uri="{9D8B030D-6E8A-4147-A177-3AD203B41FA5}">
                      <a16:colId xmlns:a16="http://schemas.microsoft.com/office/drawing/2014/main" val="1730211516"/>
                    </a:ext>
                  </a:extLst>
                </a:gridCol>
                <a:gridCol w="1915213">
                  <a:extLst>
                    <a:ext uri="{9D8B030D-6E8A-4147-A177-3AD203B41FA5}">
                      <a16:colId xmlns:a16="http://schemas.microsoft.com/office/drawing/2014/main" val="1826327484"/>
                    </a:ext>
                  </a:extLst>
                </a:gridCol>
                <a:gridCol w="2090232">
                  <a:extLst>
                    <a:ext uri="{9D8B030D-6E8A-4147-A177-3AD203B41FA5}">
                      <a16:colId xmlns:a16="http://schemas.microsoft.com/office/drawing/2014/main" val="1619239280"/>
                    </a:ext>
                  </a:extLst>
                </a:gridCol>
                <a:gridCol w="1740193">
                  <a:extLst>
                    <a:ext uri="{9D8B030D-6E8A-4147-A177-3AD203B41FA5}">
                      <a16:colId xmlns:a16="http://schemas.microsoft.com/office/drawing/2014/main" val="1767434470"/>
                    </a:ext>
                  </a:extLst>
                </a:gridCol>
                <a:gridCol w="1916213">
                  <a:extLst>
                    <a:ext uri="{9D8B030D-6E8A-4147-A177-3AD203B41FA5}">
                      <a16:colId xmlns:a16="http://schemas.microsoft.com/office/drawing/2014/main" val="3643594307"/>
                    </a:ext>
                  </a:extLst>
                </a:gridCol>
              </a:tblGrid>
              <a:tr h="801860">
                <a:tc>
                  <a:txBody>
                    <a:bodyPr/>
                    <a:lstStyle/>
                    <a:p>
                      <a:pPr marL="0" marR="0" algn="l">
                        <a:lnSpc>
                          <a:spcPct val="150000"/>
                        </a:lnSpc>
                        <a:spcBef>
                          <a:spcPts val="0"/>
                        </a:spcBef>
                        <a:spcAft>
                          <a:spcPts val="0"/>
                        </a:spcAft>
                      </a:pPr>
                      <a:r>
                        <a:rPr lang="es-ES" sz="1200">
                          <a:effectLst/>
                        </a:rPr>
                        <a:t>Tipo de dispositivo</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Longitud de onda (nm)</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Potencia dentro de la fibra (dBm)</a:t>
                      </a:r>
                      <a:endParaRPr lang="en-US" sz="1200" dirty="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Ancho de banda</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Tipo de fibra</a:t>
                      </a:r>
                      <a:endParaRPr lang="en-US" sz="1200" dirty="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2715968684"/>
                  </a:ext>
                </a:extLst>
              </a:tr>
              <a:tr h="390195">
                <a:tc>
                  <a:txBody>
                    <a:bodyPr/>
                    <a:lstStyle/>
                    <a:p>
                      <a:pPr marL="0" marR="0" algn="l">
                        <a:lnSpc>
                          <a:spcPct val="150000"/>
                        </a:lnSpc>
                        <a:spcBef>
                          <a:spcPts val="0"/>
                        </a:spcBef>
                        <a:spcAft>
                          <a:spcPts val="0"/>
                        </a:spcAft>
                      </a:pPr>
                      <a:r>
                        <a:rPr lang="es-ES" sz="1200">
                          <a:effectLst/>
                        </a:rPr>
                        <a:t>LED</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850, 1300</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-30 a -10</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&lt;250 MHz</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multimodo</a:t>
                      </a:r>
                      <a:endParaRPr lang="en-US" sz="120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3084464699"/>
                  </a:ext>
                </a:extLst>
              </a:tr>
              <a:tr h="1227446">
                <a:tc>
                  <a:txBody>
                    <a:bodyPr/>
                    <a:lstStyle/>
                    <a:p>
                      <a:pPr marL="0" marR="0" algn="l">
                        <a:lnSpc>
                          <a:spcPct val="150000"/>
                        </a:lnSpc>
                        <a:spcBef>
                          <a:spcPts val="0"/>
                        </a:spcBef>
                        <a:spcAft>
                          <a:spcPts val="0"/>
                        </a:spcAft>
                      </a:pPr>
                      <a:r>
                        <a:rPr lang="es-ES" sz="1200">
                          <a:effectLst/>
                        </a:rPr>
                        <a:t>Láser Fabry-Perot</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850,1310 (1280-1330), 1550 (1480-1650)</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0 a +10</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&gt;10 GHz</a:t>
                      </a:r>
                      <a:endParaRPr lang="en-US" sz="1200" dirty="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multimodo, monomodo</a:t>
                      </a:r>
                      <a:endParaRPr lang="en-US" sz="120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1713289488"/>
                  </a:ext>
                </a:extLst>
              </a:tr>
              <a:tr h="1648917">
                <a:tc>
                  <a:txBody>
                    <a:bodyPr/>
                    <a:lstStyle/>
                    <a:p>
                      <a:pPr marL="0" marR="0" algn="l">
                        <a:lnSpc>
                          <a:spcPct val="150000"/>
                        </a:lnSpc>
                        <a:spcBef>
                          <a:spcPts val="0"/>
                        </a:spcBef>
                        <a:spcAft>
                          <a:spcPts val="0"/>
                        </a:spcAft>
                      </a:pPr>
                      <a:r>
                        <a:rPr lang="es-ES" sz="1200">
                          <a:effectLst/>
                        </a:rPr>
                        <a:t>Láser DFB</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1550 (1480-1650)</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0 a + 13</a:t>
                      </a:r>
                      <a:endParaRPr lang="en-US" sz="1200">
                        <a:effectLst/>
                      </a:endParaRPr>
                    </a:p>
                    <a:p>
                      <a:pPr marL="0" marR="0" algn="l">
                        <a:lnSpc>
                          <a:spcPct val="150000"/>
                        </a:lnSpc>
                        <a:spcBef>
                          <a:spcPts val="0"/>
                        </a:spcBef>
                        <a:spcAft>
                          <a:spcPts val="0"/>
                        </a:spcAft>
                      </a:pPr>
                      <a:r>
                        <a:rPr lang="es-ES" sz="1200">
                          <a:effectLst/>
                        </a:rPr>
                        <a:t>(+25 con amplificador óptico)</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&gt;10 GHz</a:t>
                      </a:r>
                      <a:endParaRPr lang="en-US" sz="1200" dirty="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monomodo</a:t>
                      </a:r>
                      <a:endParaRPr lang="en-US" sz="120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2362894257"/>
                  </a:ext>
                </a:extLst>
              </a:tr>
              <a:tr h="396078">
                <a:tc>
                  <a:txBody>
                    <a:bodyPr/>
                    <a:lstStyle/>
                    <a:p>
                      <a:pPr marL="0" marR="0" algn="l">
                        <a:lnSpc>
                          <a:spcPct val="150000"/>
                        </a:lnSpc>
                        <a:spcBef>
                          <a:spcPts val="0"/>
                        </a:spcBef>
                        <a:spcAft>
                          <a:spcPts val="0"/>
                        </a:spcAft>
                      </a:pPr>
                      <a:r>
                        <a:rPr lang="es-ES" sz="1200">
                          <a:effectLst/>
                        </a:rPr>
                        <a:t>VCSEL</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a:effectLst/>
                        </a:rPr>
                        <a:t>850</a:t>
                      </a:r>
                      <a:endParaRPr lang="en-US" sz="120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-10 a 0</a:t>
                      </a:r>
                      <a:endParaRPr lang="en-US" sz="1200" dirty="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&gt;10 GHz</a:t>
                      </a:r>
                      <a:endParaRPr lang="en-US" sz="1200" dirty="0">
                        <a:effectLst/>
                        <a:latin typeface="Liberation Serif"/>
                        <a:ea typeface="Droid Sans Fallback"/>
                        <a:cs typeface="FreeSans"/>
                      </a:endParaRPr>
                    </a:p>
                  </a:txBody>
                  <a:tcPr marL="68580" marR="68580" marT="0" marB="0" anchor="ctr"/>
                </a:tc>
                <a:tc>
                  <a:txBody>
                    <a:bodyPr/>
                    <a:lstStyle/>
                    <a:p>
                      <a:pPr marL="0" marR="0" algn="l">
                        <a:lnSpc>
                          <a:spcPct val="150000"/>
                        </a:lnSpc>
                        <a:spcBef>
                          <a:spcPts val="0"/>
                        </a:spcBef>
                        <a:spcAft>
                          <a:spcPts val="0"/>
                        </a:spcAft>
                      </a:pPr>
                      <a:r>
                        <a:rPr lang="es-ES" sz="1200" dirty="0">
                          <a:effectLst/>
                        </a:rPr>
                        <a:t>multimodo</a:t>
                      </a:r>
                      <a:endParaRPr lang="en-US" sz="1200" dirty="0">
                        <a:effectLst/>
                        <a:latin typeface="Liberation Serif"/>
                        <a:ea typeface="Droid Sans Fallback"/>
                        <a:cs typeface="FreeSans"/>
                      </a:endParaRPr>
                    </a:p>
                  </a:txBody>
                  <a:tcPr marL="68580" marR="68580" marT="0" marB="0" anchor="ctr"/>
                </a:tc>
                <a:extLst>
                  <a:ext uri="{0D108BD9-81ED-4DB2-BD59-A6C34878D82A}">
                    <a16:rowId xmlns:a16="http://schemas.microsoft.com/office/drawing/2014/main" val="2964120725"/>
                  </a:ext>
                </a:extLst>
              </a:tr>
            </a:tbl>
          </a:graphicData>
        </a:graphic>
      </p:graphicFrame>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4058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914161" y="260648"/>
            <a:ext cx="10360501" cy="81280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b="1" dirty="0">
                <a:solidFill>
                  <a:schemeClr val="bg1"/>
                </a:solidFill>
              </a:rPr>
              <a:t>SISTEMA DE TRANSMISION DE FIBRA OPTICA</a:t>
            </a:r>
            <a:endParaRPr lang="en-US" dirty="0">
              <a:solidFill>
                <a:schemeClr val="bg1"/>
              </a:solidFill>
            </a:endParaRPr>
          </a:p>
        </p:txBody>
      </p:sp>
      <p:pic>
        <p:nvPicPr>
          <p:cNvPr id="3" name="Imagen 2">
            <a:extLst>
              <a:ext uri="{FF2B5EF4-FFF2-40B4-BE49-F238E27FC236}">
                <a16:creationId xmlns:a16="http://schemas.microsoft.com/office/drawing/2014/main" id="{8A612685-41F5-482A-A7F9-89358457D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05" y="1680232"/>
            <a:ext cx="10055414" cy="349753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38129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1145769" y="1772816"/>
            <a:ext cx="10381517" cy="4183360"/>
          </a:xfrm>
        </p:spPr>
        <p:txBody>
          <a:bodyPr rtlCol="0">
            <a:normAutofit/>
          </a:bodyPr>
          <a:lstStyle/>
          <a:p>
            <a:r>
              <a:rPr lang="es-ES" sz="2000" dirty="0">
                <a:solidFill>
                  <a:schemeClr val="bg1"/>
                </a:solidFill>
              </a:rPr>
              <a:t>WDM</a:t>
            </a:r>
          </a:p>
          <a:p>
            <a:pPr marL="0" indent="0">
              <a:buNone/>
            </a:pPr>
            <a:r>
              <a:rPr lang="es-ES" sz="2000" dirty="0">
                <a:solidFill>
                  <a:schemeClr val="bg1"/>
                </a:solidFill>
              </a:rPr>
              <a:t>La multiplexación por división de longitud de onda es una tecnología que permite transmitir varias señales independientes sobre una sola fibra óptica mediante portadoras ópticas de diferente longitud de onda, usando luz procedente de un láser o un LED.</a:t>
            </a:r>
          </a:p>
          <a:p>
            <a:pPr marL="0" indent="0">
              <a:buNone/>
            </a:pPr>
            <a:endParaRPr lang="es-ES" sz="2000" dirty="0">
              <a:solidFill>
                <a:schemeClr val="bg1"/>
              </a:solidFill>
            </a:endParaRPr>
          </a:p>
          <a:p>
            <a:pPr algn="just"/>
            <a:r>
              <a:rPr lang="es-EC" sz="2000" dirty="0">
                <a:solidFill>
                  <a:schemeClr val="bg1"/>
                </a:solidFill>
              </a:rPr>
              <a:t>CWDM.</a:t>
            </a:r>
          </a:p>
          <a:p>
            <a:pPr algn="just"/>
            <a:r>
              <a:rPr lang="es-ES" sz="2000" dirty="0">
                <a:solidFill>
                  <a:schemeClr val="bg1"/>
                </a:solidFill>
              </a:rPr>
              <a:t>DWDM</a:t>
            </a:r>
            <a:endParaRPr lang="en-US" sz="2000" dirty="0">
              <a:solidFill>
                <a:schemeClr val="bg1"/>
              </a:solidFill>
            </a:endParaRPr>
          </a:p>
          <a:p>
            <a:endParaRPr lang="en-US" sz="2000" dirty="0">
              <a:solidFill>
                <a:schemeClr val="bg1"/>
              </a:solidFill>
            </a:endParaRPr>
          </a:p>
          <a:p>
            <a:pPr marL="0" indent="0">
              <a:buNone/>
            </a:pPr>
            <a:endParaRPr lang="es-ES" sz="2000" dirty="0">
              <a:solidFill>
                <a:schemeClr val="bg1"/>
              </a:solidFill>
            </a:endParaRPr>
          </a:p>
        </p:txBody>
      </p:sp>
      <p:sp>
        <p:nvSpPr>
          <p:cNvPr id="7" name="Rectángulo 6">
            <a:extLst>
              <a:ext uri="{FF2B5EF4-FFF2-40B4-BE49-F238E27FC236}">
                <a16:creationId xmlns:a16="http://schemas.microsoft.com/office/drawing/2014/main" id="{FF3F2DE8-8EEE-4130-AEF7-37BC7C0E54E9}"/>
              </a:ext>
            </a:extLst>
          </p:cNvPr>
          <p:cNvSpPr/>
          <p:nvPr/>
        </p:nvSpPr>
        <p:spPr>
          <a:xfrm>
            <a:off x="1582119" y="404664"/>
            <a:ext cx="9024586" cy="646331"/>
          </a:xfrm>
          <a:prstGeom prst="rect">
            <a:avLst/>
          </a:prstGeom>
        </p:spPr>
        <p:txBody>
          <a:bodyPr wrap="none">
            <a:spAutoFit/>
          </a:bodyPr>
          <a:lstStyle/>
          <a:p>
            <a:pPr algn="just"/>
            <a:r>
              <a:rPr lang="en-US" sz="3600" dirty="0">
                <a:solidFill>
                  <a:srgbClr val="000000"/>
                </a:solidFill>
                <a:latin typeface="Arial" panose="020B0604020202020204" pitchFamily="34" charset="0"/>
              </a:rPr>
              <a:t>WAVELENGTH-DIVISION MULTIPLEXING</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3190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5AC1B91-E6CD-4095-AB2B-BC5E58543751}"/>
              </a:ext>
            </a:extLst>
          </p:cNvPr>
          <p:cNvSpPr txBox="1">
            <a:spLocks/>
          </p:cNvSpPr>
          <p:nvPr/>
        </p:nvSpPr>
        <p:spPr>
          <a:xfrm>
            <a:off x="1341884" y="205062"/>
            <a:ext cx="10360501" cy="812800"/>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pPr algn="just"/>
            <a:r>
              <a:rPr lang="en-US" dirty="0">
                <a:solidFill>
                  <a:srgbClr val="000000"/>
                </a:solidFill>
                <a:latin typeface="Arial" panose="020B0604020202020204" pitchFamily="34" charset="0"/>
              </a:rPr>
              <a:t>WAVELENGTH-DIVISION MULTIPLEXING</a:t>
            </a:r>
          </a:p>
        </p:txBody>
      </p:sp>
      <p:pic>
        <p:nvPicPr>
          <p:cNvPr id="2054" name="Picture 6" descr="Related image">
            <a:extLst>
              <a:ext uri="{FF2B5EF4-FFF2-40B4-BE49-F238E27FC236}">
                <a16:creationId xmlns:a16="http://schemas.microsoft.com/office/drawing/2014/main" id="{8CEADABA-0AA5-4FBB-BDB0-301C91FB4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972" y="1412776"/>
            <a:ext cx="7920880" cy="483376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097328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1145769" y="1628800"/>
            <a:ext cx="10381517" cy="4183360"/>
          </a:xfrm>
        </p:spPr>
        <p:txBody>
          <a:bodyPr rtlCol="0">
            <a:normAutofit/>
          </a:bodyPr>
          <a:lstStyle/>
          <a:p>
            <a:pPr lvl="0"/>
            <a:r>
              <a:rPr lang="es-EC" sz="2000" b="1" dirty="0">
                <a:solidFill>
                  <a:schemeClr val="bg1"/>
                </a:solidFill>
              </a:rPr>
              <a:t>OLT</a:t>
            </a:r>
            <a:r>
              <a:rPr lang="es-EC" sz="2000" dirty="0">
                <a:solidFill>
                  <a:schemeClr val="bg1"/>
                </a:solidFill>
              </a:rPr>
              <a:t>: Es el elemento activo situado en la central telefónica. De él parten las fibras ópticas hacia los usuarios</a:t>
            </a:r>
            <a:endParaRPr lang="en-US" sz="2000" dirty="0">
              <a:solidFill>
                <a:schemeClr val="bg1"/>
              </a:solidFill>
            </a:endParaRPr>
          </a:p>
          <a:p>
            <a:pPr lvl="0"/>
            <a:r>
              <a:rPr lang="es-EC" sz="2000" b="1" dirty="0">
                <a:solidFill>
                  <a:schemeClr val="bg1"/>
                </a:solidFill>
              </a:rPr>
              <a:t>Convertidores FIBRA-UTP</a:t>
            </a:r>
            <a:r>
              <a:rPr lang="es-EC" sz="2000" dirty="0">
                <a:solidFill>
                  <a:schemeClr val="bg1"/>
                </a:solidFill>
              </a:rPr>
              <a:t>: Es un equipo diseñado para convertir el cable de fibra a cable de cobre.</a:t>
            </a:r>
            <a:endParaRPr lang="en-US" sz="2000" dirty="0">
              <a:solidFill>
                <a:schemeClr val="bg1"/>
              </a:solidFill>
            </a:endParaRPr>
          </a:p>
          <a:p>
            <a:pPr lvl="0"/>
            <a:r>
              <a:rPr lang="es-EC" sz="2000" b="1" dirty="0">
                <a:solidFill>
                  <a:schemeClr val="bg1"/>
                </a:solidFill>
              </a:rPr>
              <a:t>Módulos SFP, </a:t>
            </a:r>
            <a:r>
              <a:rPr lang="es-EC" sz="2000" b="1" dirty="0" err="1">
                <a:solidFill>
                  <a:schemeClr val="bg1"/>
                </a:solidFill>
              </a:rPr>
              <a:t>MiniGibit</a:t>
            </a:r>
            <a:r>
              <a:rPr lang="es-EC" sz="2000" dirty="0">
                <a:solidFill>
                  <a:schemeClr val="bg1"/>
                </a:solidFill>
              </a:rPr>
              <a:t>: Este equipo va insertado en los puertos SFP, y está diseñado para el cable de fibra a pulsos eléctricos</a:t>
            </a:r>
            <a:endParaRPr lang="en-US" sz="2000" dirty="0">
              <a:solidFill>
                <a:schemeClr val="bg1"/>
              </a:solidFill>
            </a:endParaRPr>
          </a:p>
          <a:p>
            <a:pPr lvl="0"/>
            <a:r>
              <a:rPr lang="es-EC" sz="2000" b="1" dirty="0">
                <a:solidFill>
                  <a:schemeClr val="bg1"/>
                </a:solidFill>
              </a:rPr>
              <a:t>ONT/ONU</a:t>
            </a:r>
            <a:r>
              <a:rPr lang="es-EC" sz="2000" dirty="0">
                <a:solidFill>
                  <a:schemeClr val="bg1"/>
                </a:solidFill>
              </a:rPr>
              <a:t>:  Es el elemento situado en casa del usuario que termina la fibra óptica y ofrece las interfaces de usuario</a:t>
            </a:r>
            <a:endParaRPr lang="en-US" sz="2000" dirty="0">
              <a:solidFill>
                <a:schemeClr val="bg1"/>
              </a:solidFill>
            </a:endParaRPr>
          </a:p>
          <a:p>
            <a:pPr lvl="0"/>
            <a:r>
              <a:rPr lang="es-EC" sz="2000" b="1" dirty="0">
                <a:solidFill>
                  <a:schemeClr val="bg1"/>
                </a:solidFill>
              </a:rPr>
              <a:t>Amplificador</a:t>
            </a:r>
            <a:r>
              <a:rPr lang="es-EC" sz="2000" dirty="0">
                <a:solidFill>
                  <a:schemeClr val="bg1"/>
                </a:solidFill>
              </a:rPr>
              <a:t>: Es un dispositivo que amplifica una señal óptica directamente, sin necesidad de convertir la señal al dominio eléctrico, amplificar en eléctrico y volver a pasar a óptico.</a:t>
            </a:r>
            <a:endParaRPr lang="en-US" sz="2000" dirty="0">
              <a:solidFill>
                <a:schemeClr val="bg1"/>
              </a:solidFill>
            </a:endParaRPr>
          </a:p>
          <a:p>
            <a:endParaRPr lang="en-US" sz="2000" dirty="0">
              <a:solidFill>
                <a:schemeClr val="bg1"/>
              </a:solidFill>
            </a:endParaRPr>
          </a:p>
          <a:p>
            <a:pPr marL="0" indent="0">
              <a:buNone/>
            </a:pPr>
            <a:endParaRPr lang="es-ES" sz="2000" dirty="0">
              <a:solidFill>
                <a:schemeClr val="bg1"/>
              </a:solidFill>
            </a:endParaRPr>
          </a:p>
        </p:txBody>
      </p:sp>
      <p:sp>
        <p:nvSpPr>
          <p:cNvPr id="7" name="Rectángulo 6">
            <a:extLst>
              <a:ext uri="{FF2B5EF4-FFF2-40B4-BE49-F238E27FC236}">
                <a16:creationId xmlns:a16="http://schemas.microsoft.com/office/drawing/2014/main" id="{FF3F2DE8-8EEE-4130-AEF7-37BC7C0E54E9}"/>
              </a:ext>
            </a:extLst>
          </p:cNvPr>
          <p:cNvSpPr/>
          <p:nvPr/>
        </p:nvSpPr>
        <p:spPr>
          <a:xfrm>
            <a:off x="1413892" y="578658"/>
            <a:ext cx="4281428" cy="646331"/>
          </a:xfrm>
          <a:prstGeom prst="rect">
            <a:avLst/>
          </a:prstGeom>
        </p:spPr>
        <p:txBody>
          <a:bodyPr wrap="none">
            <a:spAutoFit/>
          </a:bodyPr>
          <a:lstStyle/>
          <a:p>
            <a:r>
              <a:rPr lang="es-ES" sz="3600" dirty="0">
                <a:solidFill>
                  <a:schemeClr val="bg1"/>
                </a:solidFill>
              </a:rPr>
              <a:t>ELEMENTOS ACTIVOS</a:t>
            </a:r>
            <a:endParaRPr lang="en-US" sz="3600"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6670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164539"/>
            <a:ext cx="10682091" cy="1200329"/>
          </a:xfrm>
          <a:prstGeom prst="rect">
            <a:avLst/>
          </a:prstGeom>
        </p:spPr>
        <p:txBody>
          <a:bodyPr wrap="none">
            <a:spAutoFit/>
          </a:bodyPr>
          <a:lstStyle/>
          <a:p>
            <a:r>
              <a:rPr lang="es-ES" sz="3600" b="1" dirty="0">
                <a:solidFill>
                  <a:schemeClr val="bg1"/>
                </a:solidFill>
              </a:rPr>
              <a:t>MATERIALES DE LA INFRAESTRUCTURA PASIVA DE RED </a:t>
            </a:r>
          </a:p>
          <a:p>
            <a:r>
              <a:rPr lang="es-ES" sz="3600" b="1" dirty="0">
                <a:solidFill>
                  <a:schemeClr val="bg1"/>
                </a:solidFill>
              </a:rPr>
              <a:t>ÓPTICA DE PLANTA EXTERNA</a:t>
            </a:r>
            <a:endParaRPr lang="en-US" sz="36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45769" y="1844824"/>
            <a:ext cx="3868523" cy="4327376"/>
          </a:xfrm>
        </p:spPr>
        <p:txBody>
          <a:bodyPr/>
          <a:lstStyle/>
          <a:p>
            <a:pPr marL="0" indent="0">
              <a:buNone/>
            </a:pPr>
            <a:r>
              <a:rPr lang="es-ES" sz="2000" b="1" dirty="0">
                <a:solidFill>
                  <a:schemeClr val="bg1"/>
                </a:solidFill>
              </a:rPr>
              <a:t>ELEMENTOS PASIVOS</a:t>
            </a:r>
            <a:endParaRPr lang="en-US" sz="2000" dirty="0">
              <a:solidFill>
                <a:schemeClr val="bg1"/>
              </a:solidFill>
            </a:endParaRPr>
          </a:p>
          <a:p>
            <a:r>
              <a:rPr lang="es-ES" sz="2000" dirty="0">
                <a:solidFill>
                  <a:schemeClr val="bg1"/>
                </a:solidFill>
              </a:rPr>
              <a:t>Fibra Óptica</a:t>
            </a:r>
            <a:endParaRPr lang="es-VE" dirty="0"/>
          </a:p>
          <a:p>
            <a:r>
              <a:rPr lang="es-EC" sz="2000" dirty="0">
                <a:solidFill>
                  <a:schemeClr val="bg1"/>
                </a:solidFill>
              </a:rPr>
              <a:t>Conectores</a:t>
            </a:r>
            <a:endParaRPr lang="en-US" dirty="0"/>
          </a:p>
        </p:txBody>
      </p:sp>
      <p:pic>
        <p:nvPicPr>
          <p:cNvPr id="6" name="Imagen 5" descr="Image result for conectores de fibra optica">
            <a:extLst>
              <a:ext uri="{FF2B5EF4-FFF2-40B4-BE49-F238E27FC236}">
                <a16:creationId xmlns:a16="http://schemas.microsoft.com/office/drawing/2014/main" id="{774FCDA0-6F4F-48A4-9A00-BA3CA45EB4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892" y="3448532"/>
            <a:ext cx="3744416" cy="2068700"/>
          </a:xfrm>
          <a:prstGeom prst="rect">
            <a:avLst/>
          </a:prstGeom>
          <a:noFill/>
          <a:ln>
            <a:noFill/>
          </a:ln>
        </p:spPr>
      </p:pic>
      <p:sp>
        <p:nvSpPr>
          <p:cNvPr id="8" name="Marcador de contenido 3">
            <a:extLst>
              <a:ext uri="{FF2B5EF4-FFF2-40B4-BE49-F238E27FC236}">
                <a16:creationId xmlns:a16="http://schemas.microsoft.com/office/drawing/2014/main" id="{E0569085-2D9E-4BDF-9323-4B8F1C47E722}"/>
              </a:ext>
            </a:extLst>
          </p:cNvPr>
          <p:cNvSpPr txBox="1">
            <a:spLocks/>
          </p:cNvSpPr>
          <p:nvPr/>
        </p:nvSpPr>
        <p:spPr>
          <a:xfrm>
            <a:off x="5590356" y="1772816"/>
            <a:ext cx="4392488" cy="4327376"/>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s-ES" sz="2000" dirty="0" err="1">
                <a:solidFill>
                  <a:schemeClr val="bg1"/>
                </a:solidFill>
              </a:rPr>
              <a:t>Splitters</a:t>
            </a:r>
            <a:endParaRPr lang="en-US" sz="2000" dirty="0">
              <a:solidFill>
                <a:schemeClr val="bg1"/>
              </a:solidFill>
            </a:endParaRPr>
          </a:p>
        </p:txBody>
      </p:sp>
      <p:pic>
        <p:nvPicPr>
          <p:cNvPr id="9" name="Imagen 8" descr="Related image">
            <a:extLst>
              <a:ext uri="{FF2B5EF4-FFF2-40B4-BE49-F238E27FC236}">
                <a16:creationId xmlns:a16="http://schemas.microsoft.com/office/drawing/2014/main" id="{05B2CFCC-9604-45E6-9032-56F4BF0B616A}"/>
              </a:ext>
            </a:extLst>
          </p:cNvPr>
          <p:cNvPicPr/>
          <p:nvPr/>
        </p:nvPicPr>
        <p:blipFill rotWithShape="1">
          <a:blip r:embed="rId4">
            <a:extLst>
              <a:ext uri="{BEBA8EAE-BF5A-486C-A8C5-ECC9F3942E4B}">
                <a14:imgProps xmlns:a14="http://schemas.microsoft.com/office/drawing/2010/main">
                  <a14:imgLayer r:embed="rId5">
                    <a14:imgEffect>
                      <a14:saturation sat="122000"/>
                    </a14:imgEffect>
                  </a14:imgLayer>
                </a14:imgProps>
              </a:ext>
              <a:ext uri="{28A0092B-C50C-407E-A947-70E740481C1C}">
                <a14:useLocalDpi xmlns:a14="http://schemas.microsoft.com/office/drawing/2010/main" val="0"/>
              </a:ext>
            </a:extLst>
          </a:blip>
          <a:srcRect t="18594" b="18140"/>
          <a:stretch/>
        </p:blipFill>
        <p:spPr bwMode="auto">
          <a:xfrm>
            <a:off x="6454452" y="3565657"/>
            <a:ext cx="3384376" cy="1834450"/>
          </a:xfrm>
          <a:prstGeom prst="rect">
            <a:avLst/>
          </a:prstGeom>
          <a:noFill/>
          <a:ln>
            <a:noFill/>
          </a:ln>
          <a:effectLst>
            <a:glow rad="12700">
              <a:schemeClr val="accent1"/>
            </a:glow>
          </a:effectLst>
          <a:extLst>
            <a:ext uri="{53640926-AAD7-44D8-BBD7-CCE9431645EC}">
              <a14:shadowObscured xmlns:a14="http://schemas.microsoft.com/office/drawing/2010/main"/>
            </a:ext>
          </a:extLst>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31168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164539"/>
            <a:ext cx="10682091" cy="1200329"/>
          </a:xfrm>
          <a:prstGeom prst="rect">
            <a:avLst/>
          </a:prstGeom>
        </p:spPr>
        <p:txBody>
          <a:bodyPr wrap="none">
            <a:spAutoFit/>
          </a:bodyPr>
          <a:lstStyle/>
          <a:p>
            <a:r>
              <a:rPr lang="es-ES" sz="3600" b="1" dirty="0">
                <a:solidFill>
                  <a:schemeClr val="bg1"/>
                </a:solidFill>
              </a:rPr>
              <a:t>MATERIALES DE LA INFRAESTRUCTURA PASIVA DE RED </a:t>
            </a:r>
          </a:p>
          <a:p>
            <a:r>
              <a:rPr lang="es-ES" sz="3600" b="1" dirty="0">
                <a:solidFill>
                  <a:schemeClr val="bg1"/>
                </a:solidFill>
              </a:rPr>
              <a:t>ÓPTICA DE PLANTA EXTERNA</a:t>
            </a:r>
            <a:endParaRPr lang="en-US" sz="36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45769" y="1844824"/>
            <a:ext cx="4392488" cy="4327376"/>
          </a:xfrm>
        </p:spPr>
        <p:txBody>
          <a:bodyPr/>
          <a:lstStyle/>
          <a:p>
            <a:pPr marL="0" indent="0">
              <a:buNone/>
            </a:pPr>
            <a:r>
              <a:rPr lang="es-ES" sz="2000" b="1" dirty="0">
                <a:solidFill>
                  <a:schemeClr val="bg1"/>
                </a:solidFill>
              </a:rPr>
              <a:t>ELEMENTOS PASIVOS</a:t>
            </a:r>
            <a:endParaRPr lang="en-US" sz="2000" dirty="0">
              <a:solidFill>
                <a:schemeClr val="bg1"/>
              </a:solidFill>
            </a:endParaRPr>
          </a:p>
          <a:p>
            <a:r>
              <a:rPr lang="es-ES" sz="2000" dirty="0">
                <a:solidFill>
                  <a:schemeClr val="bg1"/>
                </a:solidFill>
              </a:rPr>
              <a:t>Adaptadores</a:t>
            </a:r>
            <a:endParaRPr lang="en-US" dirty="0">
              <a:solidFill>
                <a:schemeClr val="bg1"/>
              </a:solidFill>
            </a:endParaRPr>
          </a:p>
        </p:txBody>
      </p:sp>
      <p:sp>
        <p:nvSpPr>
          <p:cNvPr id="8" name="Marcador de contenido 3">
            <a:extLst>
              <a:ext uri="{FF2B5EF4-FFF2-40B4-BE49-F238E27FC236}">
                <a16:creationId xmlns:a16="http://schemas.microsoft.com/office/drawing/2014/main" id="{E0569085-2D9E-4BDF-9323-4B8F1C47E722}"/>
              </a:ext>
            </a:extLst>
          </p:cNvPr>
          <p:cNvSpPr txBox="1">
            <a:spLocks/>
          </p:cNvSpPr>
          <p:nvPr/>
        </p:nvSpPr>
        <p:spPr>
          <a:xfrm>
            <a:off x="5590356" y="1772816"/>
            <a:ext cx="4392488" cy="4327376"/>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s-ES" sz="2000" dirty="0">
                <a:solidFill>
                  <a:schemeClr val="bg1"/>
                </a:solidFill>
              </a:rPr>
              <a:t>Empalmes</a:t>
            </a:r>
            <a:endParaRPr lang="en-US" sz="1600" dirty="0">
              <a:solidFill>
                <a:schemeClr val="bg1"/>
              </a:solidFill>
            </a:endParaRPr>
          </a:p>
        </p:txBody>
      </p:sp>
      <p:pic>
        <p:nvPicPr>
          <p:cNvPr id="10" name="Imagen 9" descr="Image result for adaptadores opticos">
            <a:extLst>
              <a:ext uri="{FF2B5EF4-FFF2-40B4-BE49-F238E27FC236}">
                <a16:creationId xmlns:a16="http://schemas.microsoft.com/office/drawing/2014/main" id="{FB3A1862-9DCA-4600-ACF9-7B0CBF70A182}"/>
              </a:ext>
            </a:extLst>
          </p:cNvPr>
          <p:cNvPicPr/>
          <p:nvPr/>
        </p:nvPicPr>
        <p:blipFill rotWithShape="1">
          <a:blip r:embed="rId3">
            <a:extLst>
              <a:ext uri="{28A0092B-C50C-407E-A947-70E740481C1C}">
                <a14:useLocalDpi xmlns:a14="http://schemas.microsoft.com/office/drawing/2010/main" val="0"/>
              </a:ext>
            </a:extLst>
          </a:blip>
          <a:srcRect l="4565" r="25719" b="8485"/>
          <a:stretch/>
        </p:blipFill>
        <p:spPr bwMode="auto">
          <a:xfrm>
            <a:off x="1312302" y="3432906"/>
            <a:ext cx="2981910" cy="2012318"/>
          </a:xfrm>
          <a:prstGeom prst="rect">
            <a:avLst/>
          </a:prstGeom>
          <a:noFill/>
          <a:ln>
            <a:noFill/>
          </a:ln>
          <a:extLst>
            <a:ext uri="{53640926-AAD7-44D8-BBD7-CCE9431645EC}">
              <a14:shadowObscured xmlns:a14="http://schemas.microsoft.com/office/drawing/2010/main"/>
            </a:ext>
          </a:extLst>
        </p:spPr>
      </p:pic>
      <p:pic>
        <p:nvPicPr>
          <p:cNvPr id="11" name="Imagen 10" descr="Image result for empalme por fusion">
            <a:extLst>
              <a:ext uri="{FF2B5EF4-FFF2-40B4-BE49-F238E27FC236}">
                <a16:creationId xmlns:a16="http://schemas.microsoft.com/office/drawing/2014/main" id="{9FD22557-7D9E-460D-B72C-EE016D7283EC}"/>
              </a:ext>
            </a:extLst>
          </p:cNvPr>
          <p:cNvPicPr/>
          <p:nvPr/>
        </p:nvPicPr>
        <p:blipFill rotWithShape="1">
          <a:blip r:embed="rId4">
            <a:extLst>
              <a:ext uri="{28A0092B-C50C-407E-A947-70E740481C1C}">
                <a14:useLocalDpi xmlns:a14="http://schemas.microsoft.com/office/drawing/2010/main" val="0"/>
              </a:ext>
            </a:extLst>
          </a:blip>
          <a:srcRect t="19793" r="1563" b="33852"/>
          <a:stretch/>
        </p:blipFill>
        <p:spPr bwMode="auto">
          <a:xfrm>
            <a:off x="7101243" y="2461754"/>
            <a:ext cx="2933700" cy="1524635"/>
          </a:xfrm>
          <a:prstGeom prst="rect">
            <a:avLst/>
          </a:prstGeom>
          <a:noFill/>
          <a:ln>
            <a:noFill/>
          </a:ln>
          <a:extLst>
            <a:ext uri="{53640926-AAD7-44D8-BBD7-CCE9431645EC}">
              <a14:shadowObscured xmlns:a14="http://schemas.microsoft.com/office/drawing/2010/main"/>
            </a:ext>
          </a:extLst>
        </p:spPr>
      </p:pic>
      <p:pic>
        <p:nvPicPr>
          <p:cNvPr id="12" name="Imagen 11" descr="Image result for empalme mecanico">
            <a:extLst>
              <a:ext uri="{FF2B5EF4-FFF2-40B4-BE49-F238E27FC236}">
                <a16:creationId xmlns:a16="http://schemas.microsoft.com/office/drawing/2014/main" id="{CAA9AAD1-86E7-42DD-BBA1-08A5057FE131}"/>
              </a:ext>
            </a:extLst>
          </p:cNvPr>
          <p:cNvPicPr/>
          <p:nvPr/>
        </p:nvPicPr>
        <p:blipFill rotWithShape="1">
          <a:blip r:embed="rId5">
            <a:extLst>
              <a:ext uri="{28A0092B-C50C-407E-A947-70E740481C1C}">
                <a14:useLocalDpi xmlns:a14="http://schemas.microsoft.com/office/drawing/2010/main" val="0"/>
              </a:ext>
            </a:extLst>
          </a:blip>
          <a:srcRect t="22963"/>
          <a:stretch/>
        </p:blipFill>
        <p:spPr bwMode="auto">
          <a:xfrm>
            <a:off x="7084621" y="4675327"/>
            <a:ext cx="2969260" cy="1371600"/>
          </a:xfrm>
          <a:prstGeom prst="rect">
            <a:avLst/>
          </a:prstGeom>
          <a:noFill/>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1FB0686A-72F9-4B93-8BE0-43E57E1F58AB}"/>
              </a:ext>
            </a:extLst>
          </p:cNvPr>
          <p:cNvSpPr txBox="1"/>
          <p:nvPr/>
        </p:nvSpPr>
        <p:spPr>
          <a:xfrm>
            <a:off x="7984343" y="4146192"/>
            <a:ext cx="1167499" cy="369332"/>
          </a:xfrm>
          <a:prstGeom prst="rect">
            <a:avLst/>
          </a:prstGeom>
          <a:noFill/>
        </p:spPr>
        <p:txBody>
          <a:bodyPr wrap="none" rtlCol="0">
            <a:spAutoFit/>
          </a:bodyPr>
          <a:lstStyle/>
          <a:p>
            <a:r>
              <a:rPr lang="es-VE" sz="1800" dirty="0">
                <a:solidFill>
                  <a:schemeClr val="bg1"/>
                </a:solidFill>
              </a:rPr>
              <a:t>Por Fusión</a:t>
            </a:r>
            <a:endParaRPr lang="en-US" sz="1800" dirty="0">
              <a:solidFill>
                <a:schemeClr val="bg1"/>
              </a:solidFill>
            </a:endParaRPr>
          </a:p>
        </p:txBody>
      </p:sp>
      <p:sp>
        <p:nvSpPr>
          <p:cNvPr id="13" name="CuadroTexto 12">
            <a:extLst>
              <a:ext uri="{FF2B5EF4-FFF2-40B4-BE49-F238E27FC236}">
                <a16:creationId xmlns:a16="http://schemas.microsoft.com/office/drawing/2014/main" id="{D69F94A9-FD6B-4ABA-9336-20DE2BB853D8}"/>
              </a:ext>
            </a:extLst>
          </p:cNvPr>
          <p:cNvSpPr txBox="1"/>
          <p:nvPr/>
        </p:nvSpPr>
        <p:spPr>
          <a:xfrm>
            <a:off x="7984343" y="6075329"/>
            <a:ext cx="1096134" cy="369332"/>
          </a:xfrm>
          <a:prstGeom prst="rect">
            <a:avLst/>
          </a:prstGeom>
          <a:noFill/>
        </p:spPr>
        <p:txBody>
          <a:bodyPr wrap="none" rtlCol="0">
            <a:spAutoFit/>
          </a:bodyPr>
          <a:lstStyle/>
          <a:p>
            <a:r>
              <a:rPr lang="es-VE" sz="1800" dirty="0">
                <a:solidFill>
                  <a:schemeClr val="bg1"/>
                </a:solidFill>
              </a:rPr>
              <a:t>Mecánico</a:t>
            </a:r>
            <a:endParaRPr lang="en-US" sz="1800" dirty="0">
              <a:solidFill>
                <a:schemeClr val="bg1"/>
              </a:solidFill>
            </a:endParaRPr>
          </a:p>
        </p:txBody>
      </p:sp>
      <p:pic>
        <p:nvPicPr>
          <p:cNvPr id="14" name="Imagen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72905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341884" y="646986"/>
            <a:ext cx="10360501" cy="792088"/>
          </a:xfrm>
        </p:spPr>
        <p:txBody>
          <a:bodyPr>
            <a:noAutofit/>
          </a:bodyPr>
          <a:lstStyle/>
          <a:p>
            <a:r>
              <a:rPr lang="es-EC" b="1" dirty="0">
                <a:solidFill>
                  <a:schemeClr val="bg1"/>
                </a:solidFill>
              </a:rPr>
              <a:t>CONCEPTOS BÁSICOS</a:t>
            </a:r>
            <a:br>
              <a:rPr lang="es-EC" b="1" dirty="0">
                <a:solidFill>
                  <a:schemeClr val="bg1"/>
                </a:solidFill>
              </a:rPr>
            </a:br>
            <a:endParaRPr lang="es-EC" dirty="0">
              <a:solidFill>
                <a:schemeClr val="bg1"/>
              </a:solidFill>
            </a:endParaRPr>
          </a:p>
        </p:txBody>
      </p:sp>
      <p:sp>
        <p:nvSpPr>
          <p:cNvPr id="3" name="2 Marcador de contenido"/>
          <p:cNvSpPr>
            <a:spLocks noGrp="1"/>
          </p:cNvSpPr>
          <p:nvPr>
            <p:ph idx="1"/>
          </p:nvPr>
        </p:nvSpPr>
        <p:spPr>
          <a:xfrm>
            <a:off x="1125860" y="1268760"/>
            <a:ext cx="10360501" cy="5112568"/>
          </a:xfrm>
        </p:spPr>
        <p:txBody>
          <a:bodyPr>
            <a:normAutofit/>
          </a:bodyPr>
          <a:lstStyle/>
          <a:p>
            <a:pPr algn="just"/>
            <a:r>
              <a:rPr lang="es-ES" sz="2000" b="1" dirty="0">
                <a:solidFill>
                  <a:schemeClr val="bg1"/>
                </a:solidFill>
              </a:rPr>
              <a:t>Longitud de Onda</a:t>
            </a:r>
            <a:r>
              <a:rPr lang="es-ES" sz="2000" dirty="0">
                <a:solidFill>
                  <a:schemeClr val="bg1"/>
                </a:solidFill>
              </a:rPr>
              <a:t>: Es la distancia real que recorre una perturbación en un determinado intervalo de tiempo.</a:t>
            </a:r>
          </a:p>
          <a:p>
            <a:pPr algn="just"/>
            <a:endParaRPr lang="es-ES" dirty="0">
              <a:solidFill>
                <a:schemeClr val="bg1"/>
              </a:solidFill>
            </a:endParaRPr>
          </a:p>
          <a:p>
            <a:pPr algn="just"/>
            <a:endParaRPr lang="es-ES" dirty="0">
              <a:solidFill>
                <a:schemeClr val="bg1"/>
              </a:solidFill>
            </a:endParaRPr>
          </a:p>
          <a:p>
            <a:pPr marL="0" indent="0" algn="just">
              <a:buNone/>
            </a:pPr>
            <a:endParaRPr lang="es-ES" dirty="0">
              <a:solidFill>
                <a:schemeClr val="bg1"/>
              </a:solidFill>
            </a:endParaRPr>
          </a:p>
          <a:p>
            <a:pPr algn="just"/>
            <a:r>
              <a:rPr lang="es-VE" sz="2000" b="1" dirty="0">
                <a:solidFill>
                  <a:schemeClr val="bg1"/>
                </a:solidFill>
              </a:rPr>
              <a:t>Frecuencia:</a:t>
            </a:r>
            <a:r>
              <a:rPr lang="es-VE" sz="2000" dirty="0">
                <a:solidFill>
                  <a:schemeClr val="bg1"/>
                </a:solidFill>
              </a:rPr>
              <a:t> Tiene una relación inversa con el concepto de longitud de onda,  a mayor frecuencia menor longitud de onda y viceversa</a:t>
            </a:r>
            <a:r>
              <a:rPr lang="es-VE" dirty="0">
                <a:solidFill>
                  <a:schemeClr val="bg1"/>
                </a:solidFill>
              </a:rPr>
              <a:t>. </a:t>
            </a:r>
          </a:p>
          <a:p>
            <a:pPr algn="just"/>
            <a:endParaRPr lang="es-VE" dirty="0">
              <a:solidFill>
                <a:schemeClr val="bg1"/>
              </a:solidFill>
            </a:endParaRPr>
          </a:p>
          <a:p>
            <a:pPr marL="0" indent="0" algn="just">
              <a:buNone/>
            </a:pPr>
            <a:endParaRPr lang="es-EC" dirty="0">
              <a:solidFill>
                <a:schemeClr val="bg1"/>
              </a:solidFill>
            </a:endParaRPr>
          </a:p>
          <a:p>
            <a:pPr algn="just"/>
            <a:endParaRPr lang="es-EC" dirty="0">
              <a:solidFill>
                <a:schemeClr val="bg1"/>
              </a:solidFill>
            </a:endParaRPr>
          </a:p>
        </p:txBody>
      </p:sp>
      <p:pic>
        <p:nvPicPr>
          <p:cNvPr id="4" name="Imagen 3" descr="https://upload.wikimedia.org/wikipedia/commons/thumb/6/62/Sine_wavelength.svg/264px-Sine_wavelength.svg.png">
            <a:extLst>
              <a:ext uri="{FF2B5EF4-FFF2-40B4-BE49-F238E27FC236}">
                <a16:creationId xmlns:a16="http://schemas.microsoft.com/office/drawing/2014/main" id="{5CC16D78-2700-4839-A98F-23B020DEA1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6220" y="2027597"/>
            <a:ext cx="2514600" cy="1257300"/>
          </a:xfrm>
          <a:prstGeom prst="rect">
            <a:avLst/>
          </a:prstGeom>
          <a:noFill/>
          <a:ln>
            <a:noFill/>
          </a:ln>
        </p:spPr>
      </p:pic>
      <p:pic>
        <p:nvPicPr>
          <p:cNvPr id="5" name="Imagen 4" descr="https://upload.wikimedia.org/wikipedia/commons/thumb/3/37/Frecuencia.svg/220px-Frecuencia.svg.png">
            <a:extLst>
              <a:ext uri="{FF2B5EF4-FFF2-40B4-BE49-F238E27FC236}">
                <a16:creationId xmlns:a16="http://schemas.microsoft.com/office/drawing/2014/main" id="{937B77E0-4239-48AB-B0EB-0AD22C61C4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5770" y="4665508"/>
            <a:ext cx="2095500" cy="1685925"/>
          </a:xfrm>
          <a:prstGeom prst="rect">
            <a:avLst/>
          </a:prstGeom>
          <a:noFill/>
          <a:ln>
            <a:noFill/>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65304"/>
            <a:ext cx="2559830" cy="709869"/>
          </a:xfrm>
          <a:prstGeom prst="rect">
            <a:avLst/>
          </a:prstGeom>
        </p:spPr>
      </p:pic>
    </p:spTree>
    <p:extLst>
      <p:ext uri="{BB962C8B-B14F-4D97-AF65-F5344CB8AC3E}">
        <p14:creationId xmlns:p14="http://schemas.microsoft.com/office/powerpoint/2010/main" val="317703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26321" y="188640"/>
            <a:ext cx="9144555" cy="1200329"/>
          </a:xfrm>
          <a:prstGeom prst="rect">
            <a:avLst/>
          </a:prstGeom>
        </p:spPr>
        <p:txBody>
          <a:bodyPr wrap="none">
            <a:spAutoFit/>
          </a:bodyPr>
          <a:lstStyle/>
          <a:p>
            <a:pPr algn="just"/>
            <a:r>
              <a:rPr lang="es-ES" sz="3600" dirty="0">
                <a:solidFill>
                  <a:schemeClr val="bg1"/>
                </a:solidFill>
              </a:rPr>
              <a:t>COMPARACIÓN DE TECNOLOGÍAS Y EVOLUCIÓN</a:t>
            </a:r>
          </a:p>
          <a:p>
            <a:pPr algn="just"/>
            <a:r>
              <a:rPr lang="es-ES" sz="3600" dirty="0">
                <a:solidFill>
                  <a:schemeClr val="bg1"/>
                </a:solidFill>
              </a:rPr>
              <a:t> A REDES PASIVAS PON</a:t>
            </a:r>
            <a:endParaRPr lang="en-US" sz="36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25860" y="2348880"/>
            <a:ext cx="3940531" cy="3960440"/>
          </a:xfrm>
        </p:spPr>
        <p:txBody>
          <a:bodyPr>
            <a:normAutofit/>
          </a:bodyPr>
          <a:lstStyle/>
          <a:p>
            <a:r>
              <a:rPr lang="es-ES" sz="2000" b="1" dirty="0">
                <a:solidFill>
                  <a:schemeClr val="bg1"/>
                </a:solidFill>
              </a:rPr>
              <a:t>ADSL</a:t>
            </a:r>
          </a:p>
          <a:p>
            <a:r>
              <a:rPr lang="es-ES" sz="2000" b="1" dirty="0">
                <a:solidFill>
                  <a:schemeClr val="bg1"/>
                </a:solidFill>
              </a:rPr>
              <a:t>ADSL2</a:t>
            </a:r>
            <a:r>
              <a:rPr lang="es-ES" sz="2000" dirty="0">
                <a:solidFill>
                  <a:schemeClr val="bg1"/>
                </a:solidFill>
              </a:rPr>
              <a:t> y </a:t>
            </a:r>
            <a:r>
              <a:rPr lang="es-ES" sz="2000" b="1" dirty="0">
                <a:solidFill>
                  <a:schemeClr val="bg1"/>
                </a:solidFill>
              </a:rPr>
              <a:t>ADSL2+: </a:t>
            </a:r>
          </a:p>
          <a:p>
            <a:r>
              <a:rPr lang="es-ES" sz="2000" b="1" dirty="0">
                <a:solidFill>
                  <a:schemeClr val="bg1"/>
                </a:solidFill>
              </a:rPr>
              <a:t>VDSL</a:t>
            </a:r>
            <a:r>
              <a:rPr lang="es-ES" sz="2000" dirty="0">
                <a:solidFill>
                  <a:schemeClr val="bg1"/>
                </a:solidFill>
              </a:rPr>
              <a:t> o </a:t>
            </a:r>
            <a:r>
              <a:rPr lang="es-ES" sz="2000" b="1" dirty="0">
                <a:solidFill>
                  <a:schemeClr val="bg1"/>
                </a:solidFill>
              </a:rPr>
              <a:t>VHDSL</a:t>
            </a:r>
          </a:p>
          <a:p>
            <a:r>
              <a:rPr lang="es-ES" sz="2000" b="1" i="1" dirty="0" err="1">
                <a:solidFill>
                  <a:schemeClr val="bg1"/>
                </a:solidFill>
              </a:rPr>
              <a:t>Hybrid</a:t>
            </a:r>
            <a:r>
              <a:rPr lang="es-ES" sz="2000" b="1" i="1" dirty="0">
                <a:solidFill>
                  <a:schemeClr val="bg1"/>
                </a:solidFill>
              </a:rPr>
              <a:t> </a:t>
            </a:r>
            <a:r>
              <a:rPr lang="es-ES" sz="2000" b="1" i="1" dirty="0" err="1">
                <a:solidFill>
                  <a:schemeClr val="bg1"/>
                </a:solidFill>
              </a:rPr>
              <a:t>Fiber</a:t>
            </a:r>
            <a:r>
              <a:rPr lang="es-ES" sz="2000" b="1" i="1" dirty="0">
                <a:solidFill>
                  <a:schemeClr val="bg1"/>
                </a:solidFill>
              </a:rPr>
              <a:t> Coaxial</a:t>
            </a:r>
            <a:r>
              <a:rPr lang="es-ES" sz="2000" dirty="0">
                <a:solidFill>
                  <a:schemeClr val="bg1"/>
                </a:solidFill>
              </a:rPr>
              <a:t> (</a:t>
            </a:r>
            <a:r>
              <a:rPr lang="es-ES" sz="2000" b="1" dirty="0">
                <a:solidFill>
                  <a:schemeClr val="bg1"/>
                </a:solidFill>
              </a:rPr>
              <a:t>HFC</a:t>
            </a:r>
            <a:r>
              <a:rPr lang="es-ES" sz="2000" dirty="0">
                <a:solidFill>
                  <a:schemeClr val="bg1"/>
                </a:solidFill>
              </a:rPr>
              <a:t>)</a:t>
            </a:r>
          </a:p>
          <a:p>
            <a:r>
              <a:rPr lang="es-ES" sz="2000" b="1" dirty="0">
                <a:solidFill>
                  <a:schemeClr val="bg1"/>
                </a:solidFill>
              </a:rPr>
              <a:t>FTTH</a:t>
            </a:r>
            <a:r>
              <a:rPr lang="es-ES" sz="2000" dirty="0">
                <a:solidFill>
                  <a:schemeClr val="bg1"/>
                </a:solidFill>
              </a:rPr>
              <a:t>:</a:t>
            </a:r>
            <a:endParaRPr lang="en-US" sz="2000" dirty="0">
              <a:solidFill>
                <a:schemeClr val="bg1"/>
              </a:solidFill>
            </a:endParaRPr>
          </a:p>
        </p:txBody>
      </p:sp>
      <p:pic>
        <p:nvPicPr>
          <p:cNvPr id="14" name="Picture 4" descr="Imagen relacionada">
            <a:extLst>
              <a:ext uri="{FF2B5EF4-FFF2-40B4-BE49-F238E27FC236}">
                <a16:creationId xmlns:a16="http://schemas.microsoft.com/office/drawing/2014/main" id="{84AD0D6E-5361-43FD-B766-7826C4AC27E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30316" y="2060848"/>
            <a:ext cx="6252467" cy="3333849"/>
          </a:xfrm>
          <a:prstGeom prst="rect">
            <a:avLst/>
          </a:prstGeom>
          <a:noFill/>
          <a:effectLst>
            <a:outerShdw blurRad="25400" dir="17880000">
              <a:srgbClr val="000000">
                <a:alpha val="46000"/>
              </a:srgbClr>
            </a:outerShdw>
          </a:effec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418766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413892" y="116632"/>
            <a:ext cx="8153963" cy="1077218"/>
          </a:xfrm>
          <a:prstGeom prst="rect">
            <a:avLst/>
          </a:prstGeom>
        </p:spPr>
        <p:txBody>
          <a:bodyPr wrap="none">
            <a:spAutoFit/>
          </a:bodyPr>
          <a:lstStyle/>
          <a:p>
            <a:pPr algn="just"/>
            <a:r>
              <a:rPr lang="es-ES" sz="3200" dirty="0">
                <a:solidFill>
                  <a:schemeClr val="bg1"/>
                </a:solidFill>
              </a:rPr>
              <a:t>COMPARACIÓN DE TECNOLOGÍAS Y EVOLUCIÓN</a:t>
            </a:r>
          </a:p>
          <a:p>
            <a:pPr algn="just"/>
            <a:r>
              <a:rPr lang="es-ES" sz="3200" dirty="0">
                <a:solidFill>
                  <a:schemeClr val="bg1"/>
                </a:solidFill>
              </a:rPr>
              <a:t> A REDES PASIVAS PON</a:t>
            </a:r>
            <a:endParaRPr lang="en-US" sz="32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310110" y="1549896"/>
            <a:ext cx="10328918" cy="4831432"/>
          </a:xfrm>
        </p:spPr>
        <p:txBody>
          <a:bodyPr>
            <a:normAutofit fontScale="77500" lnSpcReduction="20000"/>
          </a:bodyPr>
          <a:lstStyle/>
          <a:p>
            <a:pPr algn="just"/>
            <a:r>
              <a:rPr lang="en-US" sz="2400" b="1" dirty="0">
                <a:solidFill>
                  <a:schemeClr val="bg1"/>
                </a:solidFill>
              </a:rPr>
              <a:t>APON: </a:t>
            </a:r>
            <a:r>
              <a:rPr lang="es-ES" sz="2400" dirty="0">
                <a:solidFill>
                  <a:schemeClr val="bg1"/>
                </a:solidFill>
              </a:rPr>
              <a:t>basa su transmisión ) con una tasa máxima de 155 Mbit//s que se reparte entre el número de </a:t>
            </a:r>
            <a:r>
              <a:rPr lang="es-ES" sz="2400" dirty="0" err="1">
                <a:solidFill>
                  <a:schemeClr val="bg1"/>
                </a:solidFill>
              </a:rPr>
              <a:t>ONUs</a:t>
            </a:r>
            <a:r>
              <a:rPr lang="es-ES" sz="2400" dirty="0">
                <a:solidFill>
                  <a:schemeClr val="bg1"/>
                </a:solidFill>
              </a:rPr>
              <a:t> que estén conectadas.</a:t>
            </a:r>
          </a:p>
          <a:p>
            <a:pPr algn="just"/>
            <a:r>
              <a:rPr lang="es-EC" sz="2400" b="1" dirty="0">
                <a:solidFill>
                  <a:schemeClr val="bg1"/>
                </a:solidFill>
              </a:rPr>
              <a:t>BPON: </a:t>
            </a:r>
            <a:r>
              <a:rPr lang="es-ES" sz="2400" dirty="0">
                <a:solidFill>
                  <a:schemeClr val="bg1"/>
                </a:solidFill>
              </a:rPr>
              <a:t>Se basan en las redes APON, pero con la diferencia que pueden dar soporte a otros estándares de banda ancha. </a:t>
            </a:r>
          </a:p>
          <a:p>
            <a:pPr marL="0" lvl="0" indent="0">
              <a:buNone/>
            </a:pPr>
            <a:r>
              <a:rPr lang="es-ES" sz="2400" b="1" i="1" dirty="0">
                <a:solidFill>
                  <a:schemeClr val="bg1"/>
                </a:solidFill>
              </a:rPr>
              <a:t>	</a:t>
            </a:r>
            <a:r>
              <a:rPr lang="es-ES" sz="2300" b="1" i="1" dirty="0">
                <a:solidFill>
                  <a:schemeClr val="bg1"/>
                </a:solidFill>
              </a:rPr>
              <a:t>Tráfico asimétrico</a:t>
            </a:r>
            <a:r>
              <a:rPr lang="es-ES" sz="2300" dirty="0">
                <a:solidFill>
                  <a:schemeClr val="bg1"/>
                </a:solidFill>
              </a:rPr>
              <a:t>: canal descendente -&gt; 622 Mbit/s // Canal ascendente -&gt; 155 Mbit/s.</a:t>
            </a:r>
            <a:endParaRPr lang="en-US" sz="2300" dirty="0">
              <a:solidFill>
                <a:schemeClr val="bg1"/>
              </a:solidFill>
            </a:endParaRPr>
          </a:p>
          <a:p>
            <a:pPr marL="0" lvl="0" indent="0">
              <a:buNone/>
            </a:pPr>
            <a:r>
              <a:rPr lang="es-ES" sz="2300" b="1" i="1" dirty="0">
                <a:solidFill>
                  <a:schemeClr val="bg1"/>
                </a:solidFill>
              </a:rPr>
              <a:t>	Tráfico simétrico</a:t>
            </a:r>
            <a:r>
              <a:rPr lang="es-ES" sz="2300" dirty="0">
                <a:solidFill>
                  <a:schemeClr val="bg1"/>
                </a:solidFill>
              </a:rPr>
              <a:t>: canal descendente y ascendente -&gt; 622 Mbit/s.</a:t>
            </a:r>
            <a:endParaRPr lang="en-US" sz="2400" dirty="0">
              <a:solidFill>
                <a:schemeClr val="bg1"/>
              </a:solidFill>
            </a:endParaRPr>
          </a:p>
          <a:p>
            <a:pPr algn="just"/>
            <a:r>
              <a:rPr lang="es-ES" sz="2400" b="1" dirty="0">
                <a:solidFill>
                  <a:schemeClr val="bg1"/>
                </a:solidFill>
              </a:rPr>
              <a:t>GPON: </a:t>
            </a:r>
            <a:r>
              <a:rPr lang="es-ES" sz="2400" dirty="0">
                <a:solidFill>
                  <a:schemeClr val="bg1"/>
                </a:solidFill>
              </a:rPr>
              <a:t>Está basada en BPON en cuanto a arquitectura.</a:t>
            </a:r>
          </a:p>
          <a:p>
            <a:pPr marL="0" lvl="0" indent="0">
              <a:buNone/>
            </a:pPr>
            <a:r>
              <a:rPr lang="es-ES" sz="2400" dirty="0">
                <a:solidFill>
                  <a:schemeClr val="bg1"/>
                </a:solidFill>
              </a:rPr>
              <a:t>	</a:t>
            </a:r>
            <a:r>
              <a:rPr lang="es-ES" sz="2400" i="1" dirty="0">
                <a:solidFill>
                  <a:schemeClr val="bg1"/>
                </a:solidFill>
              </a:rPr>
              <a:t>Soporte global multiservicio: voz, Ethernet 10/100, ATM,...</a:t>
            </a:r>
            <a:endParaRPr lang="en-US" sz="2400" i="1" dirty="0">
              <a:solidFill>
                <a:schemeClr val="bg1"/>
              </a:solidFill>
            </a:endParaRPr>
          </a:p>
          <a:p>
            <a:pPr marL="0" lvl="0" indent="0">
              <a:buNone/>
            </a:pPr>
            <a:r>
              <a:rPr lang="es-ES" sz="2400" i="1" dirty="0">
                <a:solidFill>
                  <a:schemeClr val="bg1"/>
                </a:solidFill>
              </a:rPr>
              <a:t>	Cobertura hasta 20 km.</a:t>
            </a:r>
            <a:endParaRPr lang="en-US" sz="2400" i="1" dirty="0">
              <a:solidFill>
                <a:schemeClr val="bg1"/>
              </a:solidFill>
            </a:endParaRPr>
          </a:p>
          <a:p>
            <a:pPr marL="0" lvl="0" indent="0">
              <a:buNone/>
            </a:pPr>
            <a:r>
              <a:rPr lang="es-ES" sz="2400" i="1" dirty="0">
                <a:solidFill>
                  <a:schemeClr val="bg1"/>
                </a:solidFill>
              </a:rPr>
              <a:t>	Seguridad a nivel de protocolo.</a:t>
            </a:r>
            <a:endParaRPr lang="en-US" sz="2400" i="1" dirty="0">
              <a:solidFill>
                <a:schemeClr val="bg1"/>
              </a:solidFill>
            </a:endParaRPr>
          </a:p>
          <a:p>
            <a:pPr marL="0" lvl="0" indent="0">
              <a:buNone/>
            </a:pPr>
            <a:r>
              <a:rPr lang="es-ES" sz="2400" i="1" dirty="0">
                <a:solidFill>
                  <a:schemeClr val="bg1"/>
                </a:solidFill>
              </a:rPr>
              <a:t>	Soporte de tasas de transferencia:</a:t>
            </a:r>
            <a:endParaRPr lang="en-US" sz="2400" i="1" dirty="0">
              <a:solidFill>
                <a:schemeClr val="bg1"/>
              </a:solidFill>
            </a:endParaRPr>
          </a:p>
          <a:p>
            <a:pPr marL="0" lvl="0" indent="0">
              <a:buNone/>
            </a:pPr>
            <a:r>
              <a:rPr lang="en-US" sz="2400" i="1" dirty="0">
                <a:solidFill>
                  <a:schemeClr val="bg1"/>
                </a:solidFill>
              </a:rPr>
              <a:t>	</a:t>
            </a:r>
            <a:r>
              <a:rPr lang="en-US" sz="2400" i="1" dirty="0" err="1">
                <a:solidFill>
                  <a:schemeClr val="bg1"/>
                </a:solidFill>
              </a:rPr>
              <a:t>Simétrico</a:t>
            </a:r>
            <a:r>
              <a:rPr lang="en-US" sz="2400" i="1" dirty="0">
                <a:solidFill>
                  <a:schemeClr val="bg1"/>
                </a:solidFill>
              </a:rPr>
              <a:t>: 622 Mbit/s y 1.25 </a:t>
            </a:r>
            <a:r>
              <a:rPr lang="en-US" sz="2400" i="1" u="sng" dirty="0">
                <a:solidFill>
                  <a:schemeClr val="bg1"/>
                </a:solidFill>
              </a:rPr>
              <a:t>Gbit</a:t>
            </a:r>
            <a:r>
              <a:rPr lang="en-US" sz="2400" i="1" dirty="0">
                <a:solidFill>
                  <a:schemeClr val="bg1"/>
                </a:solidFill>
              </a:rPr>
              <a:t>/s.</a:t>
            </a:r>
          </a:p>
          <a:p>
            <a:pPr marL="0" lvl="0" indent="0">
              <a:buNone/>
            </a:pPr>
            <a:r>
              <a:rPr lang="es-ES" sz="2400" i="1" dirty="0">
                <a:solidFill>
                  <a:schemeClr val="bg1"/>
                </a:solidFill>
              </a:rPr>
              <a:t>	Asimétrico: descendente-&gt; 2.5 Gbit/s // ascendente -&gt; 1.25 Gbit/s</a:t>
            </a:r>
            <a:endParaRPr lang="en-US" sz="2400" i="1" dirty="0">
              <a:solidFill>
                <a:schemeClr val="bg1"/>
              </a:solidFill>
            </a:endParaRPr>
          </a:p>
          <a:p>
            <a:pPr marL="0" indent="0" algn="just">
              <a:buNone/>
            </a:pPr>
            <a:endParaRPr lang="en-US" sz="2000"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8287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93926" y="191542"/>
            <a:ext cx="8305864" cy="1077218"/>
          </a:xfrm>
          <a:prstGeom prst="rect">
            <a:avLst/>
          </a:prstGeom>
        </p:spPr>
        <p:txBody>
          <a:bodyPr wrap="none">
            <a:spAutoFit/>
          </a:bodyPr>
          <a:lstStyle/>
          <a:p>
            <a:pPr algn="just"/>
            <a:r>
              <a:rPr lang="es-ES" sz="3200" b="1" dirty="0">
                <a:solidFill>
                  <a:schemeClr val="bg1"/>
                </a:solidFill>
              </a:rPr>
              <a:t>COMPARACIÓN DE TECNOLOGÍAS Y EVOLUCIÓN</a:t>
            </a:r>
          </a:p>
          <a:p>
            <a:pPr algn="just"/>
            <a:r>
              <a:rPr lang="es-ES" sz="3200" b="1" dirty="0">
                <a:solidFill>
                  <a:schemeClr val="bg1"/>
                </a:solidFill>
              </a:rPr>
              <a:t> A REDES PASIVAS PON</a:t>
            </a:r>
            <a:endParaRPr lang="en-US" sz="3200" b="1"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459642" y="1621904"/>
            <a:ext cx="9701171" cy="4327376"/>
          </a:xfrm>
        </p:spPr>
        <p:txBody>
          <a:bodyPr>
            <a:normAutofit/>
          </a:bodyPr>
          <a:lstStyle/>
          <a:p>
            <a:pPr algn="just"/>
            <a:r>
              <a:rPr lang="es-ES" sz="2000" b="1" dirty="0">
                <a:solidFill>
                  <a:schemeClr val="bg1"/>
                </a:solidFill>
              </a:rPr>
              <a:t>EPON: </a:t>
            </a:r>
            <a:r>
              <a:rPr lang="es-ES" sz="2000" dirty="0">
                <a:solidFill>
                  <a:schemeClr val="bg1"/>
                </a:solidFill>
              </a:rPr>
              <a:t>Especificación realizada por el grupo de trabajo EFM (</a:t>
            </a:r>
            <a:r>
              <a:rPr lang="es-ES" sz="2000" i="1" dirty="0">
                <a:solidFill>
                  <a:schemeClr val="bg1"/>
                </a:solidFill>
              </a:rPr>
              <a:t>Ethernet in </a:t>
            </a:r>
            <a:r>
              <a:rPr lang="es-ES" sz="2000" i="1" dirty="0" err="1">
                <a:solidFill>
                  <a:schemeClr val="bg1"/>
                </a:solidFill>
              </a:rPr>
              <a:t>the</a:t>
            </a:r>
            <a:r>
              <a:rPr lang="es-ES" sz="2000" i="1" dirty="0">
                <a:solidFill>
                  <a:schemeClr val="bg1"/>
                </a:solidFill>
              </a:rPr>
              <a:t> </a:t>
            </a:r>
            <a:r>
              <a:rPr lang="es-ES" sz="2000" i="1" dirty="0" err="1">
                <a:solidFill>
                  <a:schemeClr val="bg1"/>
                </a:solidFill>
              </a:rPr>
              <a:t>First</a:t>
            </a:r>
            <a:r>
              <a:rPr lang="es-ES" sz="2000" i="1" dirty="0">
                <a:solidFill>
                  <a:schemeClr val="bg1"/>
                </a:solidFill>
              </a:rPr>
              <a:t> </a:t>
            </a:r>
            <a:r>
              <a:rPr lang="es-ES" sz="2000" i="1" dirty="0" err="1">
                <a:solidFill>
                  <a:schemeClr val="bg1"/>
                </a:solidFill>
              </a:rPr>
              <a:t>Mile</a:t>
            </a:r>
            <a:r>
              <a:rPr lang="es-ES" sz="2000" dirty="0">
                <a:solidFill>
                  <a:schemeClr val="bg1"/>
                </a:solidFill>
              </a:rPr>
              <a:t> - Ethernet en la primera milla) constituido por la IEEE y descrito en la sección 5 de la norma, para aprovechar las características de la tecnología de fibra óptica y las redes pasivas y aplicarlas a Ethernet. La arquitectura de una red EPON se basa en el transporte de tráfico Ethernet manteniendo las características de la especificación 802.3.</a:t>
            </a:r>
          </a:p>
          <a:p>
            <a:pPr algn="just"/>
            <a:r>
              <a:rPr lang="es-ES" sz="2000" b="1" dirty="0">
                <a:solidFill>
                  <a:schemeClr val="bg1"/>
                </a:solidFill>
              </a:rPr>
              <a:t>10G-EPON</a:t>
            </a:r>
            <a:r>
              <a:rPr lang="es-ES" dirty="0">
                <a:solidFill>
                  <a:schemeClr val="bg1"/>
                </a:solidFill>
              </a:rPr>
              <a:t>: </a:t>
            </a:r>
            <a:r>
              <a:rPr lang="es-ES" sz="2000" dirty="0">
                <a:solidFill>
                  <a:schemeClr val="bg1"/>
                </a:solidFill>
              </a:rPr>
              <a:t>Desarrollado por el IEEE, fue aprobado en septiembre del 2009, especifica el acceso EPON con un ancho de banda simétrico de 10 Gbit/s o asimétrico de 10 Gbit/s de bajada y 1,25 Gbit/s de subida, compatible con 1G-EPON.</a:t>
            </a:r>
            <a:endParaRPr lang="en-US" sz="2000" dirty="0">
              <a:solidFill>
                <a:schemeClr val="bg1"/>
              </a:solidFill>
            </a:endParaRPr>
          </a:p>
          <a:p>
            <a:pPr algn="just"/>
            <a:endParaRPr lang="en-US" sz="1600"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06463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027802" y="1412776"/>
            <a:ext cx="10133219" cy="4327376"/>
          </a:xfrm>
        </p:spPr>
        <p:txBody>
          <a:bodyPr>
            <a:normAutofit/>
          </a:bodyPr>
          <a:lstStyle/>
          <a:p>
            <a:pPr marL="0" indent="0" algn="just">
              <a:buNone/>
            </a:pPr>
            <a:r>
              <a:rPr lang="es-ES" sz="2000" b="1" dirty="0">
                <a:solidFill>
                  <a:schemeClr val="bg1"/>
                </a:solidFill>
              </a:rPr>
              <a:t>Conectores Pre-pulido.</a:t>
            </a:r>
            <a:endParaRPr lang="en-US" sz="2000" b="1" dirty="0">
              <a:solidFill>
                <a:schemeClr val="bg1"/>
              </a:solidFill>
            </a:endParaRPr>
          </a:p>
          <a:p>
            <a:pPr marL="0" indent="0" algn="just">
              <a:buNone/>
            </a:pPr>
            <a:r>
              <a:rPr lang="es-ES" sz="2000" dirty="0">
                <a:solidFill>
                  <a:schemeClr val="bg1"/>
                </a:solidFill>
              </a:rPr>
              <a:t>Este tipo de conectores Pre-Pulidos, contienen adherida dentro de la </a:t>
            </a:r>
            <a:r>
              <a:rPr lang="es-ES" sz="2000" i="1" dirty="0">
                <a:solidFill>
                  <a:schemeClr val="bg1"/>
                </a:solidFill>
              </a:rPr>
              <a:t>Férula</a:t>
            </a:r>
            <a:r>
              <a:rPr lang="es-ES" sz="2000" dirty="0">
                <a:solidFill>
                  <a:schemeClr val="bg1"/>
                </a:solidFill>
              </a:rPr>
              <a:t> un trazo de fibra desnuda perfectamente pulida (Pre-Pulida). Luego se procede a realizar la conexión de la fibra de interés, desnudándola y cortándola lo más perfecta posible con un </a:t>
            </a:r>
            <a:r>
              <a:rPr lang="es-ES" sz="2000" dirty="0" err="1">
                <a:solidFill>
                  <a:schemeClr val="bg1"/>
                </a:solidFill>
              </a:rPr>
              <a:t>Cleave</a:t>
            </a:r>
            <a:r>
              <a:rPr lang="es-ES" sz="2000" i="1" dirty="0" err="1">
                <a:solidFill>
                  <a:schemeClr val="bg1"/>
                </a:solidFill>
              </a:rPr>
              <a:t>r</a:t>
            </a:r>
            <a:r>
              <a:rPr lang="es-ES" sz="2000" dirty="0">
                <a:solidFill>
                  <a:schemeClr val="bg1"/>
                </a:solidFill>
              </a:rPr>
              <a:t>, después a introducirla dentro de este Conector y proceder a fijar. Es un proceso similar a la realización de un empalme. </a:t>
            </a:r>
            <a:endParaRPr lang="en-US" sz="2000" dirty="0">
              <a:solidFill>
                <a:schemeClr val="bg1"/>
              </a:solidFill>
            </a:endParaRPr>
          </a:p>
          <a:p>
            <a:endParaRPr lang="en-US" sz="2000" dirty="0">
              <a:solidFill>
                <a:schemeClr val="bg1"/>
              </a:solidFill>
            </a:endParaRPr>
          </a:p>
        </p:txBody>
      </p:sp>
      <p:sp>
        <p:nvSpPr>
          <p:cNvPr id="5" name="Rectángulo 4">
            <a:extLst>
              <a:ext uri="{FF2B5EF4-FFF2-40B4-BE49-F238E27FC236}">
                <a16:creationId xmlns:a16="http://schemas.microsoft.com/office/drawing/2014/main" id="{EE7EDEAA-735E-4076-822A-16134BC01C74}"/>
              </a:ext>
            </a:extLst>
          </p:cNvPr>
          <p:cNvSpPr/>
          <p:nvPr/>
        </p:nvSpPr>
        <p:spPr>
          <a:xfrm>
            <a:off x="1269876" y="476672"/>
            <a:ext cx="3895682" cy="646331"/>
          </a:xfrm>
          <a:prstGeom prst="rect">
            <a:avLst/>
          </a:prstGeom>
        </p:spPr>
        <p:txBody>
          <a:bodyPr wrap="none">
            <a:spAutoFit/>
          </a:bodyPr>
          <a:lstStyle/>
          <a:p>
            <a:r>
              <a:rPr lang="es-ES" sz="3600" b="1" dirty="0">
                <a:solidFill>
                  <a:schemeClr val="bg1"/>
                </a:solidFill>
              </a:rPr>
              <a:t>CONECTORIZACION</a:t>
            </a:r>
            <a:endParaRPr lang="en-US" sz="3600" b="1" dirty="0">
              <a:solidFill>
                <a:schemeClr val="bg1"/>
              </a:solidFill>
            </a:endParaRPr>
          </a:p>
        </p:txBody>
      </p:sp>
      <p:pic>
        <p:nvPicPr>
          <p:cNvPr id="6" name="Imagen 5">
            <a:extLst>
              <a:ext uri="{FF2B5EF4-FFF2-40B4-BE49-F238E27FC236}">
                <a16:creationId xmlns:a16="http://schemas.microsoft.com/office/drawing/2014/main" id="{4BC3F446-B255-45F2-B4DC-D320D74FA719}"/>
              </a:ext>
            </a:extLst>
          </p:cNvPr>
          <p:cNvPicPr/>
          <p:nvPr/>
        </p:nvPicPr>
        <p:blipFill>
          <a:blip r:embed="rId3">
            <a:extLst>
              <a:ext uri="{28A0092B-C50C-407E-A947-70E740481C1C}">
                <a14:useLocalDpi xmlns:a14="http://schemas.microsoft.com/office/drawing/2010/main" val="0"/>
              </a:ext>
            </a:extLst>
          </a:blip>
          <a:stretch>
            <a:fillRect/>
          </a:stretch>
        </p:blipFill>
        <p:spPr>
          <a:xfrm>
            <a:off x="3928983" y="3576464"/>
            <a:ext cx="4330855" cy="238730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54301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289785" y="1412776"/>
            <a:ext cx="9845187" cy="4327376"/>
          </a:xfrm>
        </p:spPr>
        <p:txBody>
          <a:bodyPr>
            <a:normAutofit/>
          </a:bodyPr>
          <a:lstStyle/>
          <a:p>
            <a:pPr marL="0" indent="0">
              <a:buNone/>
            </a:pPr>
            <a:r>
              <a:rPr lang="es-ES" sz="2000" dirty="0">
                <a:solidFill>
                  <a:schemeClr val="bg1"/>
                </a:solidFill>
              </a:rPr>
              <a:t>Tipos de Pulido de conectores</a:t>
            </a:r>
          </a:p>
          <a:p>
            <a:pPr marL="0" indent="0">
              <a:buNone/>
            </a:pPr>
            <a:r>
              <a:rPr lang="es-ES" sz="2000" dirty="0">
                <a:solidFill>
                  <a:schemeClr val="bg1"/>
                </a:solidFill>
              </a:rPr>
              <a:t>Pulido UPC:  Se utiliza con las fibras MM y SM. Debido al acoplamiento de dos superficies planas, sus propiedades le hacen poco crítico en términos de pérdida de retorno. Sus valores típicos varían de 30 dB a 50 dB</a:t>
            </a:r>
          </a:p>
          <a:p>
            <a:pPr marL="0" indent="0">
              <a:buNone/>
            </a:pPr>
            <a:r>
              <a:rPr lang="es-ES" sz="2000" dirty="0">
                <a:solidFill>
                  <a:schemeClr val="bg1"/>
                </a:solidFill>
              </a:rPr>
              <a:t>Pulido APC: El pulido APC (angular)favorece el acoplamiento entre dos fibras en una superficie inclinada a 8 grados. Esto hace que las reflexiones de la transición de la luz no retornen al núcleo de la fibra, lo cual aumenta la pérdida de retorno a valores superiores a los 60 dB</a:t>
            </a:r>
            <a:endParaRPr lang="en-US" sz="2000" dirty="0">
              <a:solidFill>
                <a:schemeClr val="bg1"/>
              </a:solidFill>
            </a:endParaRPr>
          </a:p>
        </p:txBody>
      </p:sp>
      <p:sp>
        <p:nvSpPr>
          <p:cNvPr id="5" name="Rectángulo 4">
            <a:extLst>
              <a:ext uri="{FF2B5EF4-FFF2-40B4-BE49-F238E27FC236}">
                <a16:creationId xmlns:a16="http://schemas.microsoft.com/office/drawing/2014/main" id="{179B4606-A3B0-4102-8C87-FB315403B999}"/>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6" name="Imagen 5" descr="Image result for tipo de pulido">
            <a:extLst>
              <a:ext uri="{FF2B5EF4-FFF2-40B4-BE49-F238E27FC236}">
                <a16:creationId xmlns:a16="http://schemas.microsoft.com/office/drawing/2014/main" id="{16AF9467-E7FF-4F4B-9178-FFEA89812B0D}"/>
              </a:ext>
            </a:extLst>
          </p:cNvPr>
          <p:cNvPicPr/>
          <p:nvPr/>
        </p:nvPicPr>
        <p:blipFill rotWithShape="1">
          <a:blip r:embed="rId3">
            <a:extLst>
              <a:ext uri="{28A0092B-C50C-407E-A947-70E740481C1C}">
                <a14:useLocalDpi xmlns:a14="http://schemas.microsoft.com/office/drawing/2010/main" val="0"/>
              </a:ext>
            </a:extLst>
          </a:blip>
          <a:srcRect l="32576"/>
          <a:stretch/>
        </p:blipFill>
        <p:spPr bwMode="auto">
          <a:xfrm>
            <a:off x="4162474" y="4221088"/>
            <a:ext cx="3863876" cy="1971316"/>
          </a:xfrm>
          <a:prstGeom prst="rect">
            <a:avLst/>
          </a:prstGeom>
          <a:noFill/>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2896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45769" y="1268760"/>
            <a:ext cx="9773179" cy="4320480"/>
          </a:xfrm>
        </p:spPr>
        <p:txBody>
          <a:bodyPr>
            <a:normAutofit/>
          </a:bodyPr>
          <a:lstStyle/>
          <a:p>
            <a:pPr marL="0" indent="0">
              <a:buNone/>
            </a:pPr>
            <a:r>
              <a:rPr lang="es-ES" sz="2000" b="1" dirty="0">
                <a:solidFill>
                  <a:schemeClr val="bg1"/>
                </a:solidFill>
              </a:rPr>
              <a:t>Tipos de Conectores </a:t>
            </a:r>
            <a:endParaRPr lang="en-US" sz="2000" b="1" dirty="0">
              <a:solidFill>
                <a:schemeClr val="bg1"/>
              </a:solidFill>
            </a:endParaRPr>
          </a:p>
          <a:p>
            <a:pPr marL="0" indent="0">
              <a:buNone/>
            </a:pPr>
            <a:r>
              <a:rPr lang="es-ES" sz="2000" dirty="0">
                <a:solidFill>
                  <a:schemeClr val="bg1"/>
                </a:solidFill>
              </a:rPr>
              <a:t>SC (Standard </a:t>
            </a:r>
            <a:r>
              <a:rPr lang="es-ES" sz="2000" dirty="0" err="1">
                <a:solidFill>
                  <a:schemeClr val="bg1"/>
                </a:solidFill>
              </a:rPr>
              <a:t>Connector</a:t>
            </a:r>
            <a:r>
              <a:rPr lang="es-ES" sz="2000" dirty="0">
                <a:solidFill>
                  <a:schemeClr val="bg1"/>
                </a:solidFill>
              </a:rPr>
              <a:t>)</a:t>
            </a:r>
          </a:p>
          <a:p>
            <a:pPr marL="0" indent="0" algn="just">
              <a:buNone/>
            </a:pPr>
            <a:r>
              <a:rPr lang="es-ES" sz="2000" dirty="0">
                <a:solidFill>
                  <a:schemeClr val="bg1"/>
                </a:solidFill>
              </a:rPr>
              <a:t>El SC fue creado a mediados de los 80 por la empresa de telecomunicaciones </a:t>
            </a:r>
            <a:r>
              <a:rPr lang="es-ES" sz="2000" dirty="0" err="1">
                <a:solidFill>
                  <a:schemeClr val="bg1"/>
                </a:solidFill>
              </a:rPr>
              <a:t>Nippon</a:t>
            </a:r>
            <a:r>
              <a:rPr lang="es-ES" sz="2000" dirty="0">
                <a:solidFill>
                  <a:schemeClr val="bg1"/>
                </a:solidFill>
              </a:rPr>
              <a:t> </a:t>
            </a:r>
            <a:r>
              <a:rPr lang="es-ES" sz="2000" dirty="0" err="1">
                <a:solidFill>
                  <a:schemeClr val="bg1"/>
                </a:solidFill>
              </a:rPr>
              <a:t>Telegraph</a:t>
            </a:r>
            <a:r>
              <a:rPr lang="es-ES" sz="2000" dirty="0">
                <a:solidFill>
                  <a:schemeClr val="bg1"/>
                </a:solidFill>
              </a:rPr>
              <a:t> and </a:t>
            </a:r>
            <a:r>
              <a:rPr lang="es-ES" sz="2000" dirty="0" err="1">
                <a:solidFill>
                  <a:schemeClr val="bg1"/>
                </a:solidFill>
              </a:rPr>
              <a:t>Telephone</a:t>
            </a:r>
            <a:r>
              <a:rPr lang="es-ES" sz="2000" dirty="0">
                <a:solidFill>
                  <a:schemeClr val="bg1"/>
                </a:solidFill>
              </a:rPr>
              <a:t>, pero no fue muy usado en sus inicios ya que se consideraba muy costoso. Los conectores SC tienen una pérdida de inserción promedio de 0.25dB y están calificados para soportar 1000 ciclos de conexión y desconexión. Los SC alinean las fibras con precisión debido a sus férulas de cerámica, que funcionan con un sistema </a:t>
            </a:r>
            <a:r>
              <a:rPr lang="es-ES" sz="2000" dirty="0" err="1">
                <a:solidFill>
                  <a:schemeClr val="bg1"/>
                </a:solidFill>
              </a:rPr>
              <a:t>push</a:t>
            </a:r>
            <a:r>
              <a:rPr lang="es-ES" sz="2000" dirty="0">
                <a:solidFill>
                  <a:schemeClr val="bg1"/>
                </a:solidFill>
              </a:rPr>
              <a:t> y </a:t>
            </a:r>
            <a:r>
              <a:rPr lang="es-ES" sz="2000" dirty="0" err="1">
                <a:solidFill>
                  <a:schemeClr val="bg1"/>
                </a:solidFill>
              </a:rPr>
              <a:t>pull</a:t>
            </a:r>
            <a:endParaRPr lang="es-ES" sz="2000" b="1" dirty="0">
              <a:solidFill>
                <a:schemeClr val="bg1"/>
              </a:solidFill>
            </a:endParaRPr>
          </a:p>
          <a:p>
            <a:endParaRPr lang="en-US" sz="2000" dirty="0">
              <a:solidFill>
                <a:schemeClr val="bg1"/>
              </a:solidFill>
            </a:endParaRPr>
          </a:p>
        </p:txBody>
      </p:sp>
      <p:pic>
        <p:nvPicPr>
          <p:cNvPr id="1026" name="Picture 2" descr="Image result for conector SC">
            <a:extLst>
              <a:ext uri="{FF2B5EF4-FFF2-40B4-BE49-F238E27FC236}">
                <a16:creationId xmlns:a16="http://schemas.microsoft.com/office/drawing/2014/main" id="{76D144C7-882E-4EC7-8DE9-2802753600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428" t="16798" r="12856" b="9135"/>
          <a:stretch/>
        </p:blipFill>
        <p:spPr bwMode="auto">
          <a:xfrm>
            <a:off x="4006180" y="3933056"/>
            <a:ext cx="4176464" cy="225806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53C82215-4951-45D5-A1A1-778E17DFB334}"/>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8442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25860" y="1265312"/>
            <a:ext cx="9793088" cy="4327376"/>
          </a:xfrm>
        </p:spPr>
        <p:txBody>
          <a:bodyPr>
            <a:normAutofit/>
          </a:bodyPr>
          <a:lstStyle/>
          <a:p>
            <a:pPr marL="0" indent="0" algn="just">
              <a:buNone/>
            </a:pPr>
            <a:r>
              <a:rPr lang="es-ES" sz="2000" b="1" dirty="0">
                <a:solidFill>
                  <a:schemeClr val="bg1"/>
                </a:solidFill>
              </a:rPr>
              <a:t>LC (</a:t>
            </a:r>
            <a:r>
              <a:rPr lang="es-ES" sz="2000" b="1" dirty="0" err="1">
                <a:solidFill>
                  <a:schemeClr val="bg1"/>
                </a:solidFill>
              </a:rPr>
              <a:t>Lucent</a:t>
            </a:r>
            <a:r>
              <a:rPr lang="es-ES" sz="2000" b="1" dirty="0">
                <a:solidFill>
                  <a:schemeClr val="bg1"/>
                </a:solidFill>
              </a:rPr>
              <a:t> </a:t>
            </a:r>
            <a:r>
              <a:rPr lang="es-ES" sz="2000" b="1" dirty="0" err="1">
                <a:solidFill>
                  <a:schemeClr val="bg1"/>
                </a:solidFill>
              </a:rPr>
              <a:t>Connector</a:t>
            </a:r>
            <a:r>
              <a:rPr lang="es-ES" sz="2000" b="1" dirty="0">
                <a:solidFill>
                  <a:schemeClr val="bg1"/>
                </a:solidFill>
              </a:rPr>
              <a:t>)</a:t>
            </a:r>
          </a:p>
          <a:p>
            <a:pPr marL="0" indent="0" algn="just">
              <a:buNone/>
            </a:pPr>
            <a:r>
              <a:rPr lang="es-ES" sz="2000" dirty="0">
                <a:solidFill>
                  <a:schemeClr val="bg1"/>
                </a:solidFill>
              </a:rPr>
              <a:t>también conocido como </a:t>
            </a:r>
            <a:r>
              <a:rPr lang="es-ES" sz="2000" i="1" dirty="0">
                <a:solidFill>
                  <a:schemeClr val="bg1"/>
                </a:solidFill>
              </a:rPr>
              <a:t>Little </a:t>
            </a:r>
            <a:r>
              <a:rPr lang="es-ES" sz="2000" i="1" dirty="0" err="1">
                <a:solidFill>
                  <a:schemeClr val="bg1"/>
                </a:solidFill>
              </a:rPr>
              <a:t>Connector</a:t>
            </a:r>
            <a:r>
              <a:rPr lang="es-ES" sz="2000" i="1" dirty="0">
                <a:solidFill>
                  <a:schemeClr val="bg1"/>
                </a:solidFill>
              </a:rPr>
              <a:t>, </a:t>
            </a:r>
            <a:r>
              <a:rPr lang="es-ES" sz="2000" dirty="0">
                <a:solidFill>
                  <a:schemeClr val="bg1"/>
                </a:solidFill>
              </a:rPr>
              <a:t>fue creado por </a:t>
            </a:r>
            <a:r>
              <a:rPr lang="es-ES" sz="2000" dirty="0" err="1">
                <a:solidFill>
                  <a:schemeClr val="bg1"/>
                </a:solidFill>
              </a:rPr>
              <a:t>Lucent</a:t>
            </a:r>
            <a:r>
              <a:rPr lang="es-ES" sz="2000" dirty="0">
                <a:solidFill>
                  <a:schemeClr val="bg1"/>
                </a:solidFill>
              </a:rPr>
              <a:t> Technologies es extensamente utilizado en aplicaciones mono modo ya que tiene un excelente rendimiento y puede ser terminado de manera sencilla. Los conectores LC tienen férulas de 1.25mm que utilizan un mecanismo de </a:t>
            </a:r>
            <a:r>
              <a:rPr lang="es-ES" sz="2000" dirty="0" err="1">
                <a:solidFill>
                  <a:schemeClr val="bg1"/>
                </a:solidFill>
              </a:rPr>
              <a:t>push</a:t>
            </a:r>
            <a:r>
              <a:rPr lang="es-ES" sz="2000" dirty="0">
                <a:solidFill>
                  <a:schemeClr val="bg1"/>
                </a:solidFill>
              </a:rPr>
              <a:t> y </a:t>
            </a:r>
            <a:r>
              <a:rPr lang="es-ES" sz="2000" dirty="0" err="1">
                <a:solidFill>
                  <a:schemeClr val="bg1"/>
                </a:solidFill>
              </a:rPr>
              <a:t>pull</a:t>
            </a:r>
            <a:r>
              <a:rPr lang="es-ES" sz="2000" dirty="0">
                <a:solidFill>
                  <a:schemeClr val="bg1"/>
                </a:solidFill>
              </a:rPr>
              <a:t>. Tienen una pérdida de inserción típica de 0.10dB.</a:t>
            </a:r>
            <a:endParaRPr lang="en-US" sz="2000" dirty="0">
              <a:solidFill>
                <a:schemeClr val="bg1"/>
              </a:solidFill>
            </a:endParaRPr>
          </a:p>
        </p:txBody>
      </p:sp>
      <p:pic>
        <p:nvPicPr>
          <p:cNvPr id="2050" name="Picture 2" descr="Image result for conector LC">
            <a:extLst>
              <a:ext uri="{FF2B5EF4-FFF2-40B4-BE49-F238E27FC236}">
                <a16:creationId xmlns:a16="http://schemas.microsoft.com/office/drawing/2014/main" id="{0E86EF58-95B8-4D6E-9BFF-486D41D3B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 t="13713" r="1617" b="13713"/>
          <a:stretch/>
        </p:blipFill>
        <p:spPr bwMode="auto">
          <a:xfrm>
            <a:off x="3790155" y="3284984"/>
            <a:ext cx="4608513" cy="3199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A4003EE6-8414-4D3A-80CA-03309EA895EE}"/>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13810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28210" y="1333872"/>
            <a:ext cx="9862746" cy="4327376"/>
          </a:xfrm>
        </p:spPr>
        <p:txBody>
          <a:bodyPr>
            <a:normAutofit/>
          </a:bodyPr>
          <a:lstStyle/>
          <a:p>
            <a:pPr marL="0" indent="0">
              <a:buNone/>
            </a:pPr>
            <a:r>
              <a:rPr lang="es-ES" sz="2000" b="1" dirty="0">
                <a:solidFill>
                  <a:schemeClr val="bg1"/>
                </a:solidFill>
              </a:rPr>
              <a:t>ST (</a:t>
            </a:r>
            <a:r>
              <a:rPr lang="es-ES" sz="2000" b="1" dirty="0" err="1">
                <a:solidFill>
                  <a:schemeClr val="bg1"/>
                </a:solidFill>
              </a:rPr>
              <a:t>Straight</a:t>
            </a:r>
            <a:r>
              <a:rPr lang="es-ES" sz="2000" b="1" dirty="0">
                <a:solidFill>
                  <a:schemeClr val="bg1"/>
                </a:solidFill>
              </a:rPr>
              <a:t> Tip)</a:t>
            </a:r>
          </a:p>
          <a:p>
            <a:pPr marL="0" indent="0" algn="just">
              <a:buNone/>
            </a:pPr>
            <a:r>
              <a:rPr lang="es-VE" sz="2000" dirty="0">
                <a:solidFill>
                  <a:schemeClr val="bg1"/>
                </a:solidFill>
              </a:rPr>
              <a:t>El ST fue creado por AT&amp;T y sigue siendo uno de los utilizados en sistemas de redes. Los conectores ST tienen una pérdida por inserción de 0.25dB y sostienen la fibra con una férula de 2.5mm que se mantiene con un sistema de anclaje por bayoneta.</a:t>
            </a:r>
            <a:r>
              <a:rPr lang="en-US" sz="2000" dirty="0">
                <a:solidFill>
                  <a:schemeClr val="bg1"/>
                </a:solidFill>
              </a:rPr>
              <a:t> </a:t>
            </a:r>
            <a:r>
              <a:rPr lang="es-VE" sz="2000" dirty="0">
                <a:solidFill>
                  <a:schemeClr val="bg1"/>
                </a:solidFill>
              </a:rPr>
              <a:t>Los conectores ST son utilizados en aplicaciones de larga y corta distancia como campus o redes corporativas y en aplicaciones militares. Puede ser conectado y desconectado de manera fácil debido a su flexibilidad y está calificado para soportar hasta 500 ciclos</a:t>
            </a:r>
            <a:endParaRPr lang="en-US" sz="1600" dirty="0">
              <a:solidFill>
                <a:schemeClr val="bg1"/>
              </a:solidFill>
            </a:endParaRPr>
          </a:p>
        </p:txBody>
      </p:sp>
      <p:pic>
        <p:nvPicPr>
          <p:cNvPr id="3074" name="Picture 2" descr="Image result for conector ST">
            <a:extLst>
              <a:ext uri="{FF2B5EF4-FFF2-40B4-BE49-F238E27FC236}">
                <a16:creationId xmlns:a16="http://schemas.microsoft.com/office/drawing/2014/main" id="{CC1524CE-A9CE-4AA1-B2A3-3C2441F8F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237" y="3933056"/>
            <a:ext cx="3792349" cy="226863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FCE798B-35FF-4D6E-9267-314B60A60A1E}"/>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865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25860" y="1265312"/>
            <a:ext cx="9577064" cy="4327376"/>
          </a:xfrm>
        </p:spPr>
        <p:txBody>
          <a:bodyPr>
            <a:normAutofit/>
          </a:bodyPr>
          <a:lstStyle/>
          <a:p>
            <a:pPr marL="0" indent="0">
              <a:buNone/>
            </a:pPr>
            <a:r>
              <a:rPr lang="es-ES" sz="2000" b="1" dirty="0">
                <a:solidFill>
                  <a:schemeClr val="bg1"/>
                </a:solidFill>
              </a:rPr>
              <a:t>FC (</a:t>
            </a:r>
            <a:r>
              <a:rPr lang="es-ES" sz="2000" b="1" dirty="0" err="1">
                <a:solidFill>
                  <a:schemeClr val="bg1"/>
                </a:solidFill>
              </a:rPr>
              <a:t>Ferrule</a:t>
            </a:r>
            <a:r>
              <a:rPr lang="es-ES" sz="2000" b="1" dirty="0">
                <a:solidFill>
                  <a:schemeClr val="bg1"/>
                </a:solidFill>
              </a:rPr>
              <a:t> </a:t>
            </a:r>
            <a:r>
              <a:rPr lang="es-ES" sz="2000" b="1" dirty="0" err="1">
                <a:solidFill>
                  <a:schemeClr val="bg1"/>
                </a:solidFill>
              </a:rPr>
              <a:t>Connector</a:t>
            </a:r>
            <a:r>
              <a:rPr lang="es-ES" sz="2000" b="1" dirty="0">
                <a:solidFill>
                  <a:schemeClr val="bg1"/>
                </a:solidFill>
              </a:rPr>
              <a:t>)</a:t>
            </a:r>
          </a:p>
          <a:p>
            <a:pPr marL="0" indent="0" algn="just">
              <a:buNone/>
            </a:pPr>
            <a:r>
              <a:rPr lang="es-VE" sz="2000" dirty="0">
                <a:solidFill>
                  <a:schemeClr val="bg1"/>
                </a:solidFill>
              </a:rPr>
              <a:t>Diseñado por </a:t>
            </a:r>
            <a:r>
              <a:rPr lang="es-VE" sz="2000" dirty="0" err="1">
                <a:solidFill>
                  <a:schemeClr val="bg1"/>
                </a:solidFill>
              </a:rPr>
              <a:t>Nippon</a:t>
            </a:r>
            <a:r>
              <a:rPr lang="es-VE" sz="2000" dirty="0">
                <a:solidFill>
                  <a:schemeClr val="bg1"/>
                </a:solidFill>
              </a:rPr>
              <a:t> </a:t>
            </a:r>
            <a:r>
              <a:rPr lang="es-VE" sz="2000" dirty="0" err="1">
                <a:solidFill>
                  <a:schemeClr val="bg1"/>
                </a:solidFill>
              </a:rPr>
              <a:t>Telegraph</a:t>
            </a:r>
            <a:r>
              <a:rPr lang="es-VE" sz="2000" dirty="0">
                <a:solidFill>
                  <a:schemeClr val="bg1"/>
                </a:solidFill>
              </a:rPr>
              <a:t> and </a:t>
            </a:r>
            <a:r>
              <a:rPr lang="es-VE" sz="2000" dirty="0" err="1">
                <a:solidFill>
                  <a:schemeClr val="bg1"/>
                </a:solidFill>
              </a:rPr>
              <a:t>Telephone</a:t>
            </a:r>
            <a:r>
              <a:rPr lang="es-VE" sz="2000" dirty="0">
                <a:solidFill>
                  <a:schemeClr val="bg1"/>
                </a:solidFill>
              </a:rPr>
              <a:t>, el FC es un conector con una férula de cerámica de 2.5mm que se mantiene en su lugar con un sistema de rosca. Su principal uso es en entornos de alta vibración debido a su sistema de rosca. Tiene una pérdida por inserción de 0.3dB.</a:t>
            </a:r>
          </a:p>
          <a:p>
            <a:pPr marL="0" indent="0" algn="just">
              <a:buNone/>
            </a:pPr>
            <a:endParaRPr lang="en-US" sz="1600" dirty="0">
              <a:solidFill>
                <a:schemeClr val="bg1"/>
              </a:solidFill>
            </a:endParaRPr>
          </a:p>
        </p:txBody>
      </p:sp>
      <p:pic>
        <p:nvPicPr>
          <p:cNvPr id="4098" name="Picture 2" descr="Image result for conector FC">
            <a:extLst>
              <a:ext uri="{FF2B5EF4-FFF2-40B4-BE49-F238E27FC236}">
                <a16:creationId xmlns:a16="http://schemas.microsoft.com/office/drawing/2014/main" id="{7D705745-A5AC-431D-8E43-90016248F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449"/>
          <a:stretch/>
        </p:blipFill>
        <p:spPr bwMode="auto">
          <a:xfrm>
            <a:off x="3389044" y="3429000"/>
            <a:ext cx="5050696" cy="21636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53B62F54-FEF0-4A36-8385-96251D6D3C05}"/>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23184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25860" y="1265312"/>
            <a:ext cx="9649072" cy="4327376"/>
          </a:xfrm>
        </p:spPr>
        <p:txBody>
          <a:bodyPr>
            <a:normAutofit/>
          </a:bodyPr>
          <a:lstStyle/>
          <a:p>
            <a:pPr marL="0" indent="0">
              <a:buNone/>
            </a:pPr>
            <a:r>
              <a:rPr lang="es-VE" sz="2000" b="1" dirty="0">
                <a:solidFill>
                  <a:schemeClr val="bg1"/>
                </a:solidFill>
              </a:rPr>
              <a:t>MTRJ (</a:t>
            </a:r>
            <a:r>
              <a:rPr lang="es-VE" sz="2000" b="1" dirty="0" err="1">
                <a:solidFill>
                  <a:schemeClr val="bg1"/>
                </a:solidFill>
              </a:rPr>
              <a:t>Mechanical</a:t>
            </a:r>
            <a:r>
              <a:rPr lang="es-VE" sz="2000" b="1" dirty="0">
                <a:solidFill>
                  <a:schemeClr val="bg1"/>
                </a:solidFill>
              </a:rPr>
              <a:t> Transfer-</a:t>
            </a:r>
            <a:r>
              <a:rPr lang="es-VE" sz="2000" b="1" dirty="0" err="1">
                <a:solidFill>
                  <a:schemeClr val="bg1"/>
                </a:solidFill>
              </a:rPr>
              <a:t>Registered</a:t>
            </a:r>
            <a:r>
              <a:rPr lang="es-VE" sz="2000" b="1" dirty="0">
                <a:solidFill>
                  <a:schemeClr val="bg1"/>
                </a:solidFill>
              </a:rPr>
              <a:t> Jack)</a:t>
            </a:r>
          </a:p>
          <a:p>
            <a:pPr marL="0" indent="0">
              <a:buNone/>
            </a:pPr>
            <a:r>
              <a:rPr lang="es-ES" sz="2000" dirty="0">
                <a:solidFill>
                  <a:schemeClr val="bg1"/>
                </a:solidFill>
              </a:rPr>
              <a:t>Es un conector dúplex, lo que significa que sostiene dos fibras al mismo tiempo. Su cuerpo y férulas están hechos de polímero y tiene versiones hembra y macho. Son mayormente utilizados con fibra multimodo.</a:t>
            </a:r>
            <a:endParaRPr lang="en-US" sz="2000" dirty="0">
              <a:solidFill>
                <a:schemeClr val="bg1"/>
              </a:solidFill>
            </a:endParaRPr>
          </a:p>
          <a:p>
            <a:pPr marL="0" indent="0">
              <a:buNone/>
            </a:pPr>
            <a:endParaRPr lang="en-US" sz="2000" dirty="0">
              <a:solidFill>
                <a:schemeClr val="bg1"/>
              </a:solidFill>
            </a:endParaRPr>
          </a:p>
        </p:txBody>
      </p:sp>
      <p:pic>
        <p:nvPicPr>
          <p:cNvPr id="5122" name="Picture 2" descr="Image result for conector MTRJ">
            <a:extLst>
              <a:ext uri="{FF2B5EF4-FFF2-40B4-BE49-F238E27FC236}">
                <a16:creationId xmlns:a16="http://schemas.microsoft.com/office/drawing/2014/main" id="{9B7C952A-2ECA-4333-B906-0444C1D8B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684" y="3212976"/>
            <a:ext cx="5047455" cy="252372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2F2DD45E-85CA-4048-8E7F-A922C1F7E2E7}"/>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30448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Título 6"/>
          <p:cNvSpPr>
            <a:spLocks noGrp="1"/>
          </p:cNvSpPr>
          <p:nvPr>
            <p:ph type="title"/>
          </p:nvPr>
        </p:nvSpPr>
        <p:spPr>
          <a:xfrm>
            <a:off x="1278527" y="-99392"/>
            <a:ext cx="10360501" cy="1021928"/>
          </a:xfrm>
        </p:spPr>
        <p:txBody>
          <a:bodyPr rtlCol="0"/>
          <a:lstStyle/>
          <a:p>
            <a:r>
              <a:rPr lang="es-EC" b="1" dirty="0">
                <a:solidFill>
                  <a:schemeClr val="bg1"/>
                </a:solidFill>
              </a:rPr>
              <a:t>CONCEPTOS BASICOS</a:t>
            </a:r>
            <a:endParaRPr lang="es-ES" b="1" dirty="0">
              <a:solidFill>
                <a:schemeClr val="bg1"/>
              </a:solidFill>
            </a:endParaRPr>
          </a:p>
        </p:txBody>
      </p:sp>
      <p:sp>
        <p:nvSpPr>
          <p:cNvPr id="2" name="1 Marcador de contenido"/>
          <p:cNvSpPr>
            <a:spLocks noGrp="1"/>
          </p:cNvSpPr>
          <p:nvPr>
            <p:ph idx="1"/>
          </p:nvPr>
        </p:nvSpPr>
        <p:spPr>
          <a:xfrm>
            <a:off x="1068987" y="1124744"/>
            <a:ext cx="10360501" cy="5256584"/>
          </a:xfrm>
        </p:spPr>
        <p:txBody>
          <a:bodyPr>
            <a:normAutofit/>
          </a:bodyPr>
          <a:lstStyle/>
          <a:p>
            <a:pPr algn="just"/>
            <a:r>
              <a:rPr lang="es-VE" sz="2000" b="1" dirty="0">
                <a:solidFill>
                  <a:schemeClr val="bg1"/>
                </a:solidFill>
              </a:rPr>
              <a:t>Reflexión:</a:t>
            </a:r>
            <a:r>
              <a:rPr lang="es-VE" sz="2000" dirty="0">
                <a:solidFill>
                  <a:schemeClr val="bg1"/>
                </a:solidFill>
              </a:rPr>
              <a:t> E</a:t>
            </a:r>
            <a:r>
              <a:rPr lang="es-ES" sz="2000" dirty="0">
                <a:solidFill>
                  <a:schemeClr val="bg1"/>
                </a:solidFill>
              </a:rPr>
              <a:t>s el cambio de dirección que experimenta la luz cuando choca con un objeto y "rebota" </a:t>
            </a:r>
            <a:endParaRPr lang="es-EC" sz="2000" dirty="0">
              <a:solidFill>
                <a:schemeClr val="bg1"/>
              </a:solidFill>
            </a:endParaRPr>
          </a:p>
          <a:p>
            <a:endParaRPr lang="es-EC" dirty="0">
              <a:solidFill>
                <a:schemeClr val="bg1"/>
              </a:solidFill>
            </a:endParaRPr>
          </a:p>
          <a:p>
            <a:endParaRPr lang="es-EC" dirty="0">
              <a:solidFill>
                <a:schemeClr val="bg1"/>
              </a:solidFill>
            </a:endParaRPr>
          </a:p>
          <a:p>
            <a:endParaRPr lang="es-VE" sz="2000" b="1" dirty="0">
              <a:solidFill>
                <a:schemeClr val="bg1"/>
              </a:solidFill>
            </a:endParaRPr>
          </a:p>
          <a:p>
            <a:pPr algn="just"/>
            <a:r>
              <a:rPr lang="es-ES" sz="2000" b="1" dirty="0">
                <a:solidFill>
                  <a:schemeClr val="bg1"/>
                </a:solidFill>
              </a:rPr>
              <a:t>Refracción de la luz</a:t>
            </a:r>
            <a:r>
              <a:rPr lang="es-ES" sz="2000" dirty="0">
                <a:solidFill>
                  <a:schemeClr val="bg1"/>
                </a:solidFill>
              </a:rPr>
              <a:t> Es el cambio de dirección que sufre la luz cuando pasa de una sustancia transparente a otra. Ejemplo, el aire, a otro, como el agua.</a:t>
            </a:r>
          </a:p>
          <a:p>
            <a:endParaRPr lang="es-ES" sz="2000" dirty="0">
              <a:solidFill>
                <a:schemeClr val="bg1"/>
              </a:solidFill>
            </a:endParaRPr>
          </a:p>
          <a:p>
            <a:pPr marL="0" indent="0">
              <a:buNone/>
            </a:pPr>
            <a:endParaRPr lang="es-EC" dirty="0"/>
          </a:p>
        </p:txBody>
      </p:sp>
      <p:pic>
        <p:nvPicPr>
          <p:cNvPr id="1026" name="Picture 2" descr="reflexion_luz.jpg (407×352)">
            <a:extLst>
              <a:ext uri="{FF2B5EF4-FFF2-40B4-BE49-F238E27FC236}">
                <a16:creationId xmlns:a16="http://schemas.microsoft.com/office/drawing/2014/main" id="{C39E4026-AB49-4010-99E5-9E0E2203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264" y="1844824"/>
            <a:ext cx="2664296" cy="16826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fraccion.jpg (306×240)">
            <a:extLst>
              <a:ext uri="{FF2B5EF4-FFF2-40B4-BE49-F238E27FC236}">
                <a16:creationId xmlns:a16="http://schemas.microsoft.com/office/drawing/2014/main" id="{983B1075-B34A-452E-856C-49DC40205F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7" y="4247511"/>
            <a:ext cx="29146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48481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25860" y="1405880"/>
            <a:ext cx="10225136" cy="4327376"/>
          </a:xfrm>
        </p:spPr>
        <p:txBody>
          <a:bodyPr>
            <a:normAutofit/>
          </a:bodyPr>
          <a:lstStyle/>
          <a:p>
            <a:pPr marL="0" indent="0" algn="just">
              <a:buNone/>
            </a:pPr>
            <a:r>
              <a:rPr lang="es-EC" sz="2000" b="1" dirty="0">
                <a:solidFill>
                  <a:schemeClr val="bg1"/>
                </a:solidFill>
              </a:rPr>
              <a:t>MPO (Multi-</a:t>
            </a:r>
            <a:r>
              <a:rPr lang="es-EC" sz="2000" b="1" dirty="0" err="1">
                <a:solidFill>
                  <a:schemeClr val="bg1"/>
                </a:solidFill>
              </a:rPr>
              <a:t>fiber</a:t>
            </a:r>
            <a:r>
              <a:rPr lang="es-EC" sz="2000" b="1" dirty="0">
                <a:solidFill>
                  <a:schemeClr val="bg1"/>
                </a:solidFill>
              </a:rPr>
              <a:t> </a:t>
            </a:r>
            <a:r>
              <a:rPr lang="es-EC" sz="2000" b="1" dirty="0" err="1">
                <a:solidFill>
                  <a:schemeClr val="bg1"/>
                </a:solidFill>
              </a:rPr>
              <a:t>Push-on</a:t>
            </a:r>
            <a:r>
              <a:rPr lang="es-EC" sz="2000" b="1" dirty="0">
                <a:solidFill>
                  <a:schemeClr val="bg1"/>
                </a:solidFill>
              </a:rPr>
              <a:t>)</a:t>
            </a:r>
          </a:p>
          <a:p>
            <a:pPr marL="0" indent="0" algn="just">
              <a:buNone/>
            </a:pPr>
            <a:r>
              <a:rPr lang="es-ES" sz="2000" dirty="0">
                <a:solidFill>
                  <a:schemeClr val="bg1"/>
                </a:solidFill>
              </a:rPr>
              <a:t>Es un conector multi-fibra que puede sostener desde 12 hasta 24 fibras en una sola férula rectangular. Los MPO son utilizados para construir redes de Ethernet de transmisión paralela de 40G y 100G. La pérdida por inserción es de 0.25dB.</a:t>
            </a:r>
            <a:endParaRPr lang="en-US" sz="2000" dirty="0">
              <a:solidFill>
                <a:schemeClr val="bg1"/>
              </a:solidFill>
            </a:endParaRPr>
          </a:p>
          <a:p>
            <a:pPr marL="0" indent="0" algn="just">
              <a:buNone/>
            </a:pPr>
            <a:endParaRPr lang="en-US" sz="2000" dirty="0">
              <a:solidFill>
                <a:schemeClr val="bg1"/>
              </a:solidFill>
            </a:endParaRPr>
          </a:p>
        </p:txBody>
      </p:sp>
      <p:pic>
        <p:nvPicPr>
          <p:cNvPr id="6146" name="Picture 2" descr="Image result for conector MPO">
            <a:extLst>
              <a:ext uri="{FF2B5EF4-FFF2-40B4-BE49-F238E27FC236}">
                <a16:creationId xmlns:a16="http://schemas.microsoft.com/office/drawing/2014/main" id="{EC941B02-653C-450A-AC8D-DAC24AC3F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463" y="3717032"/>
            <a:ext cx="4605898" cy="2267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29836B3A-2F00-4E7C-9E14-DB61C8CC0BD7}"/>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92883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pic>
        <p:nvPicPr>
          <p:cNvPr id="2" name="Marcador de contenido 1">
            <a:extLst>
              <a:ext uri="{FF2B5EF4-FFF2-40B4-BE49-F238E27FC236}">
                <a16:creationId xmlns:a16="http://schemas.microsoft.com/office/drawing/2014/main" id="{E9ECEE9C-EAAB-4027-B18E-5E25B850601E}"/>
              </a:ext>
            </a:extLst>
          </p:cNvPr>
          <p:cNvPicPr>
            <a:picLocks noGrp="1" noChangeAspect="1"/>
          </p:cNvPicPr>
          <p:nvPr>
            <p:ph idx="1"/>
          </p:nvPr>
        </p:nvPicPr>
        <p:blipFill rotWithShape="1">
          <a:blip r:embed="rId3"/>
          <a:srcRect l="24224" t="26383" r="53125" b="45832"/>
          <a:stretch/>
        </p:blipFill>
        <p:spPr>
          <a:xfrm>
            <a:off x="1145769" y="2348879"/>
            <a:ext cx="4012539" cy="2767267"/>
          </a:xfrm>
          <a:prstGeom prst="rect">
            <a:avLst/>
          </a:prstGeom>
        </p:spPr>
      </p:pic>
      <p:sp>
        <p:nvSpPr>
          <p:cNvPr id="3" name="CuadroTexto 2">
            <a:extLst>
              <a:ext uri="{FF2B5EF4-FFF2-40B4-BE49-F238E27FC236}">
                <a16:creationId xmlns:a16="http://schemas.microsoft.com/office/drawing/2014/main" id="{42F3AA2F-074B-4AA8-9C7F-4AD13035C545}"/>
              </a:ext>
            </a:extLst>
          </p:cNvPr>
          <p:cNvSpPr txBox="1"/>
          <p:nvPr/>
        </p:nvSpPr>
        <p:spPr>
          <a:xfrm>
            <a:off x="2115408" y="5165593"/>
            <a:ext cx="2073260" cy="400110"/>
          </a:xfrm>
          <a:prstGeom prst="rect">
            <a:avLst/>
          </a:prstGeom>
          <a:noFill/>
        </p:spPr>
        <p:txBody>
          <a:bodyPr wrap="none" rtlCol="0">
            <a:spAutoFit/>
          </a:bodyPr>
          <a:lstStyle/>
          <a:p>
            <a:r>
              <a:rPr lang="es-VE" sz="2000" dirty="0">
                <a:solidFill>
                  <a:schemeClr val="bg1"/>
                </a:solidFill>
              </a:rPr>
              <a:t>Conexión correcta</a:t>
            </a:r>
            <a:endParaRPr lang="en-US" sz="2000" dirty="0">
              <a:solidFill>
                <a:schemeClr val="bg1"/>
              </a:solidFill>
            </a:endParaRPr>
          </a:p>
        </p:txBody>
      </p:sp>
      <p:pic>
        <p:nvPicPr>
          <p:cNvPr id="8" name="Imagen 7">
            <a:extLst>
              <a:ext uri="{FF2B5EF4-FFF2-40B4-BE49-F238E27FC236}">
                <a16:creationId xmlns:a16="http://schemas.microsoft.com/office/drawing/2014/main" id="{D1B464A6-B40A-4C55-A432-73FD43607BC5}"/>
              </a:ext>
            </a:extLst>
          </p:cNvPr>
          <p:cNvPicPr>
            <a:picLocks noChangeAspect="1"/>
          </p:cNvPicPr>
          <p:nvPr/>
        </p:nvPicPr>
        <p:blipFill rotWithShape="1">
          <a:blip r:embed="rId4">
            <a:extLst>
              <a:ext uri="{28A0092B-C50C-407E-A947-70E740481C1C}">
                <a14:useLocalDpi xmlns:a14="http://schemas.microsoft.com/office/drawing/2010/main" val="0"/>
              </a:ext>
            </a:extLst>
          </a:blip>
          <a:srcRect t="50770"/>
          <a:stretch/>
        </p:blipFill>
        <p:spPr>
          <a:xfrm>
            <a:off x="7330938" y="2544380"/>
            <a:ext cx="3797343" cy="2376264"/>
          </a:xfrm>
          <a:prstGeom prst="rect">
            <a:avLst/>
          </a:prstGeom>
        </p:spPr>
      </p:pic>
      <p:sp>
        <p:nvSpPr>
          <p:cNvPr id="9" name="CuadroTexto 8">
            <a:extLst>
              <a:ext uri="{FF2B5EF4-FFF2-40B4-BE49-F238E27FC236}">
                <a16:creationId xmlns:a16="http://schemas.microsoft.com/office/drawing/2014/main" id="{EAB4A35F-66DA-4265-9BCD-1D20762BCD50}"/>
              </a:ext>
            </a:extLst>
          </p:cNvPr>
          <p:cNvSpPr txBox="1"/>
          <p:nvPr/>
        </p:nvSpPr>
        <p:spPr>
          <a:xfrm>
            <a:off x="8093594" y="5165593"/>
            <a:ext cx="2272032" cy="400110"/>
          </a:xfrm>
          <a:prstGeom prst="rect">
            <a:avLst/>
          </a:prstGeom>
          <a:noFill/>
        </p:spPr>
        <p:txBody>
          <a:bodyPr wrap="none" rtlCol="0">
            <a:spAutoFit/>
          </a:bodyPr>
          <a:lstStyle/>
          <a:p>
            <a:r>
              <a:rPr lang="es-VE" sz="2000" dirty="0">
                <a:solidFill>
                  <a:schemeClr val="bg1"/>
                </a:solidFill>
              </a:rPr>
              <a:t>Conexión Incorrecta</a:t>
            </a:r>
            <a:endParaRPr lang="en-US" sz="2000" dirty="0">
              <a:solidFill>
                <a:schemeClr val="bg1"/>
              </a:solidFill>
            </a:endParaRPr>
          </a:p>
        </p:txBody>
      </p:sp>
      <p:sp>
        <p:nvSpPr>
          <p:cNvPr id="12" name="Rectángulo 11">
            <a:extLst>
              <a:ext uri="{FF2B5EF4-FFF2-40B4-BE49-F238E27FC236}">
                <a16:creationId xmlns:a16="http://schemas.microsoft.com/office/drawing/2014/main" id="{7B9B59A5-1386-48E0-9889-003733641E67}"/>
              </a:ext>
            </a:extLst>
          </p:cNvPr>
          <p:cNvSpPr/>
          <p:nvPr/>
        </p:nvSpPr>
        <p:spPr>
          <a:xfrm>
            <a:off x="1308423" y="373208"/>
            <a:ext cx="3895682" cy="646331"/>
          </a:xfrm>
          <a:prstGeom prst="rect">
            <a:avLst/>
          </a:prstGeom>
        </p:spPr>
        <p:txBody>
          <a:bodyPr wrap="none">
            <a:spAutoFit/>
          </a:bodyPr>
          <a:lstStyle/>
          <a:p>
            <a:r>
              <a:rPr lang="es-ES" sz="3600" b="1" dirty="0">
                <a:solidFill>
                  <a:schemeClr val="bg1"/>
                </a:solidFill>
              </a:rPr>
              <a:t>CONECTORIZACION</a:t>
            </a:r>
            <a:endParaRPr lang="en-US" sz="3200" b="1" dirty="0">
              <a:solidFill>
                <a:schemeClr val="bg1"/>
              </a:solidFill>
            </a:endParaRP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71953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85900" y="1134166"/>
            <a:ext cx="8938472" cy="1545136"/>
          </a:xfrm>
        </p:spPr>
        <p:txBody>
          <a:bodyPr rtlCol="0"/>
          <a:lstStyle/>
          <a:p>
            <a:r>
              <a:rPr lang="es-ES" dirty="0"/>
              <a:t>Módulo III: </a:t>
            </a:r>
          </a:p>
        </p:txBody>
      </p:sp>
      <p:sp>
        <p:nvSpPr>
          <p:cNvPr id="5" name="Marcador de posición de texto 4"/>
          <p:cNvSpPr>
            <a:spLocks noGrp="1"/>
          </p:cNvSpPr>
          <p:nvPr>
            <p:ph type="body" idx="1"/>
          </p:nvPr>
        </p:nvSpPr>
        <p:spPr>
          <a:xfrm>
            <a:off x="1490942" y="2679302"/>
            <a:ext cx="8635918" cy="1220933"/>
          </a:xfrm>
        </p:spPr>
        <p:txBody>
          <a:bodyPr rtlCol="0"/>
          <a:lstStyle/>
          <a:p>
            <a:r>
              <a:rPr lang="es-ES" dirty="0"/>
              <a:t>Enlaces ópticos. Topologías y cálculo de enlace.</a:t>
            </a:r>
          </a:p>
        </p:txBody>
      </p:sp>
    </p:spTree>
    <p:extLst>
      <p:ext uri="{BB962C8B-B14F-4D97-AF65-F5344CB8AC3E}">
        <p14:creationId xmlns:p14="http://schemas.microsoft.com/office/powerpoint/2010/main" val="10940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30118" y="166069"/>
            <a:ext cx="10220878" cy="584775"/>
          </a:xfrm>
          <a:prstGeom prst="rect">
            <a:avLst/>
          </a:prstGeom>
        </p:spPr>
        <p:txBody>
          <a:bodyPr wrap="square">
            <a:spAutoFit/>
          </a:bodyPr>
          <a:lstStyle/>
          <a:p>
            <a:r>
              <a:rPr lang="es-ES" sz="3200" b="1" dirty="0">
                <a:solidFill>
                  <a:schemeClr val="bg1"/>
                </a:solidFill>
              </a:rPr>
              <a:t>TOPOLOGÍA DE LAS REDES DE TRANSPORTE, ACCESO (FTTX)</a:t>
            </a:r>
            <a:endParaRPr lang="en-US" sz="4000" b="1"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41512" y="1340768"/>
            <a:ext cx="9917195" cy="4327376"/>
          </a:xfrm>
        </p:spPr>
        <p:txBody>
          <a:bodyPr>
            <a:normAutofit/>
          </a:bodyPr>
          <a:lstStyle/>
          <a:p>
            <a:pPr marL="0" indent="0">
              <a:buNone/>
            </a:pPr>
            <a:r>
              <a:rPr lang="es-ES" sz="2000" dirty="0">
                <a:solidFill>
                  <a:schemeClr val="bg1"/>
                </a:solidFill>
              </a:rPr>
              <a:t>La topología de red se define como el mapa físico o lógico de una red para intercambiar datos</a:t>
            </a:r>
            <a:r>
              <a:rPr lang="en-US" sz="1600" dirty="0">
                <a:solidFill>
                  <a:schemeClr val="bg1"/>
                </a:solidFill>
              </a:rPr>
              <a:t>.</a:t>
            </a:r>
          </a:p>
          <a:p>
            <a:r>
              <a:rPr lang="es-VE" sz="2000" b="1" dirty="0">
                <a:solidFill>
                  <a:schemeClr val="bg1"/>
                </a:solidFill>
              </a:rPr>
              <a:t>Punto a punto.</a:t>
            </a:r>
            <a:endParaRPr lang="es-ES" sz="2000" dirty="0">
              <a:solidFill>
                <a:schemeClr val="bg1"/>
              </a:solidFill>
            </a:endParaRPr>
          </a:p>
        </p:txBody>
      </p:sp>
      <p:pic>
        <p:nvPicPr>
          <p:cNvPr id="5" name="Imagen 4">
            <a:extLst>
              <a:ext uri="{FF2B5EF4-FFF2-40B4-BE49-F238E27FC236}">
                <a16:creationId xmlns:a16="http://schemas.microsoft.com/office/drawing/2014/main" id="{62A72ACC-1B29-484C-AFF7-70AD564F6D30}"/>
              </a:ext>
            </a:extLst>
          </p:cNvPr>
          <p:cNvPicPr/>
          <p:nvPr/>
        </p:nvPicPr>
        <p:blipFill rotWithShape="1">
          <a:blip r:embed="rId3">
            <a:extLst>
              <a:ext uri="{28A0092B-C50C-407E-A947-70E740481C1C}">
                <a14:useLocalDpi xmlns:a14="http://schemas.microsoft.com/office/drawing/2010/main" val="0"/>
              </a:ext>
            </a:extLst>
          </a:blip>
          <a:srcRect l="20226" t="52305" r="54465" b="35916"/>
          <a:stretch/>
        </p:blipFill>
        <p:spPr bwMode="auto">
          <a:xfrm>
            <a:off x="909836" y="3284984"/>
            <a:ext cx="3384376" cy="1296144"/>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F738EB03-AD67-45E4-BF6F-5BC064044BFD}"/>
              </a:ext>
            </a:extLst>
          </p:cNvPr>
          <p:cNvSpPr txBox="1"/>
          <p:nvPr/>
        </p:nvSpPr>
        <p:spPr>
          <a:xfrm>
            <a:off x="5518348" y="2135545"/>
            <a:ext cx="4680520" cy="830997"/>
          </a:xfrm>
          <a:prstGeom prst="rect">
            <a:avLst/>
          </a:prstGeom>
          <a:noFill/>
        </p:spPr>
        <p:txBody>
          <a:bodyPr wrap="square" rtlCol="0">
            <a:spAutoFit/>
          </a:bodyPr>
          <a:lstStyle/>
          <a:p>
            <a:pPr marL="304747" indent="-304747">
              <a:lnSpc>
                <a:spcPct val="90000"/>
              </a:lnSpc>
              <a:spcBef>
                <a:spcPts val="1600"/>
              </a:spcBef>
              <a:buClr>
                <a:schemeClr val="accent1"/>
              </a:buClr>
              <a:buSzPct val="100000"/>
              <a:buFont typeface="Arial" pitchFamily="34" charset="0"/>
              <a:buChar char="•"/>
            </a:pPr>
            <a:r>
              <a:rPr lang="es-VE" sz="2000" b="1" dirty="0">
                <a:solidFill>
                  <a:schemeClr val="bg1"/>
                </a:solidFill>
              </a:rPr>
              <a:t>Topología en árbol </a:t>
            </a:r>
            <a:endParaRPr lang="en-US" sz="2000" b="1" dirty="0">
              <a:solidFill>
                <a:schemeClr val="bg1"/>
              </a:solidFill>
            </a:endParaRPr>
          </a:p>
          <a:p>
            <a:endParaRPr lang="en-US" sz="2800" dirty="0"/>
          </a:p>
        </p:txBody>
      </p:sp>
      <p:pic>
        <p:nvPicPr>
          <p:cNvPr id="6" name="Imagen 5">
            <a:extLst>
              <a:ext uri="{FF2B5EF4-FFF2-40B4-BE49-F238E27FC236}">
                <a16:creationId xmlns:a16="http://schemas.microsoft.com/office/drawing/2014/main" id="{DCC46862-2D07-43B8-A725-3200D607BD23}"/>
              </a:ext>
            </a:extLst>
          </p:cNvPr>
          <p:cNvPicPr/>
          <p:nvPr/>
        </p:nvPicPr>
        <p:blipFill rotWithShape="1">
          <a:blip r:embed="rId4">
            <a:extLst>
              <a:ext uri="{28A0092B-C50C-407E-A947-70E740481C1C}">
                <a14:useLocalDpi xmlns:a14="http://schemas.microsoft.com/office/drawing/2010/main" val="0"/>
              </a:ext>
            </a:extLst>
          </a:blip>
          <a:srcRect l="36141" t="24768" r="33134" b="39850"/>
          <a:stretch/>
        </p:blipFill>
        <p:spPr bwMode="auto">
          <a:xfrm>
            <a:off x="5662364" y="3140968"/>
            <a:ext cx="3493787" cy="1892762"/>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86728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10285444" cy="584775"/>
          </a:xfrm>
          <a:prstGeom prst="rect">
            <a:avLst/>
          </a:prstGeom>
        </p:spPr>
        <p:txBody>
          <a:bodyPr wrap="none">
            <a:spAutoFit/>
          </a:bodyPr>
          <a:lstStyle/>
          <a:p>
            <a:r>
              <a:rPr lang="es-ES" sz="3200" b="1" dirty="0">
                <a:solidFill>
                  <a:schemeClr val="bg1"/>
                </a:solidFill>
              </a:rPr>
              <a:t>TOPOLOGÍA DE LAS REDES DE TRANSPORTE, ACCESO (FTTX)</a:t>
            </a:r>
            <a:endParaRPr lang="en-US" sz="4000" b="1"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0118" y="836712"/>
            <a:ext cx="9917195" cy="5184576"/>
          </a:xfrm>
        </p:spPr>
        <p:txBody>
          <a:bodyPr>
            <a:normAutofit/>
          </a:bodyPr>
          <a:lstStyle/>
          <a:p>
            <a:pPr marL="0" indent="0">
              <a:buNone/>
            </a:pPr>
            <a:r>
              <a:rPr lang="es-VE" sz="2000" b="1" dirty="0">
                <a:solidFill>
                  <a:schemeClr val="bg1"/>
                </a:solidFill>
              </a:rPr>
              <a:t>Topología de Bus</a:t>
            </a:r>
            <a:endParaRPr lang="en-US" sz="2000" dirty="0">
              <a:solidFill>
                <a:schemeClr val="bg1"/>
              </a:solidFill>
            </a:endParaRPr>
          </a:p>
          <a:p>
            <a:pPr marL="0" indent="0">
              <a:buNone/>
            </a:pPr>
            <a:r>
              <a:rPr lang="es-VE" sz="2000" dirty="0">
                <a:solidFill>
                  <a:schemeClr val="bg1"/>
                </a:solidFill>
              </a:rPr>
              <a:t>E</a:t>
            </a:r>
            <a:r>
              <a:rPr lang="es-ES" sz="2000" dirty="0">
                <a:solidFill>
                  <a:schemeClr val="bg1"/>
                </a:solidFill>
              </a:rPr>
              <a:t>s aquella topología que se caracteriza por tener un único canal de comunicaciones </a:t>
            </a:r>
            <a:endParaRPr lang="es-VE" sz="2000" dirty="0">
              <a:solidFill>
                <a:schemeClr val="bg1"/>
              </a:solidFill>
            </a:endParaRPr>
          </a:p>
          <a:p>
            <a:pPr marL="0" indent="0">
              <a:buNone/>
            </a:pPr>
            <a:endParaRPr lang="es-ES" sz="2000" dirty="0">
              <a:solidFill>
                <a:schemeClr val="bg1"/>
              </a:solidFill>
            </a:endParaRPr>
          </a:p>
          <a:p>
            <a:pPr marL="0" indent="0">
              <a:buNone/>
            </a:pPr>
            <a:endParaRPr lang="es-ES" sz="2000" dirty="0">
              <a:solidFill>
                <a:schemeClr val="bg1"/>
              </a:solidFill>
            </a:endParaRPr>
          </a:p>
          <a:p>
            <a:pPr marL="0" indent="0">
              <a:buNone/>
            </a:pPr>
            <a:endParaRPr lang="es-ES" sz="2000" dirty="0">
              <a:solidFill>
                <a:schemeClr val="bg1"/>
              </a:solidFill>
            </a:endParaRPr>
          </a:p>
          <a:p>
            <a:pPr marL="0" indent="0">
              <a:buNone/>
            </a:pPr>
            <a:endParaRPr lang="es-ES" sz="2000" dirty="0">
              <a:solidFill>
                <a:schemeClr val="bg1"/>
              </a:solidFill>
            </a:endParaRPr>
          </a:p>
          <a:p>
            <a:pPr marL="0" indent="0" algn="just">
              <a:lnSpc>
                <a:spcPct val="100000"/>
              </a:lnSpc>
              <a:spcBef>
                <a:spcPts val="1200"/>
              </a:spcBef>
              <a:buNone/>
            </a:pPr>
            <a:r>
              <a:rPr lang="es-ES" sz="2000" b="1" dirty="0">
                <a:solidFill>
                  <a:schemeClr val="bg1"/>
                </a:solidFill>
              </a:rPr>
              <a:t>Topología de anillo</a:t>
            </a:r>
            <a:endParaRPr lang="en-US" sz="2200" dirty="0">
              <a:solidFill>
                <a:schemeClr val="bg1"/>
              </a:solidFill>
            </a:endParaRPr>
          </a:p>
          <a:p>
            <a:pPr marL="0" indent="0" algn="just">
              <a:lnSpc>
                <a:spcPct val="100000"/>
              </a:lnSpc>
              <a:spcBef>
                <a:spcPts val="1200"/>
              </a:spcBef>
              <a:buNone/>
            </a:pPr>
            <a:r>
              <a:rPr lang="es-VE" sz="2000" dirty="0">
                <a:solidFill>
                  <a:schemeClr val="bg1"/>
                </a:solidFill>
              </a:rPr>
              <a:t>La que cada estación tiene una única conexión de entrada y otra de salida de anillo</a:t>
            </a:r>
            <a:endParaRPr lang="es-ES" sz="2000" dirty="0">
              <a:solidFill>
                <a:schemeClr val="bg1"/>
              </a:solidFill>
            </a:endParaRPr>
          </a:p>
        </p:txBody>
      </p:sp>
      <p:pic>
        <p:nvPicPr>
          <p:cNvPr id="8" name="Imagen 7">
            <a:extLst>
              <a:ext uri="{FF2B5EF4-FFF2-40B4-BE49-F238E27FC236}">
                <a16:creationId xmlns:a16="http://schemas.microsoft.com/office/drawing/2014/main" id="{F4236FF7-906A-4522-B381-A420FB468842}"/>
              </a:ext>
            </a:extLst>
          </p:cNvPr>
          <p:cNvPicPr/>
          <p:nvPr/>
        </p:nvPicPr>
        <p:blipFill rotWithShape="1">
          <a:blip r:embed="rId3">
            <a:extLst>
              <a:ext uri="{28A0092B-C50C-407E-A947-70E740481C1C}">
                <a14:useLocalDpi xmlns:a14="http://schemas.microsoft.com/office/drawing/2010/main" val="0"/>
              </a:ext>
            </a:extLst>
          </a:blip>
          <a:srcRect l="35367" t="19854" r="32029" b="50465"/>
          <a:stretch/>
        </p:blipFill>
        <p:spPr bwMode="auto">
          <a:xfrm>
            <a:off x="4222204" y="1700808"/>
            <a:ext cx="3456384" cy="1872208"/>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3A8ECFF7-2708-44C1-A533-507573ECDCD7}"/>
              </a:ext>
            </a:extLst>
          </p:cNvPr>
          <p:cNvPicPr/>
          <p:nvPr/>
        </p:nvPicPr>
        <p:blipFill rotWithShape="1">
          <a:blip r:embed="rId4">
            <a:extLst>
              <a:ext uri="{28A0092B-C50C-407E-A947-70E740481C1C}">
                <a14:useLocalDpi xmlns:a14="http://schemas.microsoft.com/office/drawing/2010/main" val="0"/>
              </a:ext>
            </a:extLst>
          </a:blip>
          <a:srcRect l="35477" t="18084" r="32582" b="42603"/>
          <a:stretch/>
        </p:blipFill>
        <p:spPr bwMode="auto">
          <a:xfrm>
            <a:off x="4222204" y="4509120"/>
            <a:ext cx="3456384" cy="2016224"/>
          </a:xfrm>
          <a:prstGeom prst="rect">
            <a:avLst/>
          </a:prstGeom>
          <a:ln>
            <a:noFill/>
          </a:ln>
          <a:extLst>
            <a:ext uri="{53640926-AAD7-44D8-BBD7-CCE9431645EC}">
              <a14:shadowObscured xmlns:a14="http://schemas.microsoft.com/office/drawing/2010/main"/>
            </a:ext>
          </a:extLst>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417973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10836813" cy="584775"/>
          </a:xfrm>
          <a:prstGeom prst="rect">
            <a:avLst/>
          </a:prstGeom>
        </p:spPr>
        <p:txBody>
          <a:bodyPr wrap="none">
            <a:spAutoFit/>
          </a:bodyPr>
          <a:lstStyle/>
          <a:p>
            <a:r>
              <a:rPr lang="es-ES" sz="3200" b="1" dirty="0">
                <a:solidFill>
                  <a:schemeClr val="bg1"/>
                </a:solidFill>
              </a:rPr>
              <a:t>EQUIPOS DE MEDICIÓN. INTERPRETACIÓN DE GRÁFICAS OTDR.</a:t>
            </a:r>
            <a:endParaRPr lang="en-US" sz="44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r>
              <a:rPr lang="es-ES" sz="2000" b="1" dirty="0" err="1">
                <a:solidFill>
                  <a:schemeClr val="bg1"/>
                </a:solidFill>
              </a:rPr>
              <a:t>Power</a:t>
            </a:r>
            <a:r>
              <a:rPr lang="es-ES" sz="2000" b="1" dirty="0">
                <a:solidFill>
                  <a:schemeClr val="bg1"/>
                </a:solidFill>
              </a:rPr>
              <a:t> Meter: </a:t>
            </a:r>
            <a:r>
              <a:rPr lang="es-ES" sz="2000" dirty="0">
                <a:solidFill>
                  <a:schemeClr val="bg1"/>
                </a:solidFill>
              </a:rPr>
              <a:t>Permite medir la potencia de una señal óptica</a:t>
            </a:r>
          </a:p>
          <a:p>
            <a:r>
              <a:rPr lang="es-ES" sz="2000" b="1" dirty="0">
                <a:solidFill>
                  <a:schemeClr val="bg1"/>
                </a:solidFill>
              </a:rPr>
              <a:t>Fuente de Luz: </a:t>
            </a:r>
            <a:r>
              <a:rPr lang="es-ES" sz="2000" dirty="0">
                <a:solidFill>
                  <a:schemeClr val="bg1"/>
                </a:solidFill>
              </a:rPr>
              <a:t>Es un equipo que contiene un diodo laser o led, que permite enviar una señal estable.</a:t>
            </a:r>
          </a:p>
          <a:p>
            <a:r>
              <a:rPr lang="es-ES" sz="2000" b="1" dirty="0">
                <a:solidFill>
                  <a:schemeClr val="bg1"/>
                </a:solidFill>
              </a:rPr>
              <a:t>OTDR: </a:t>
            </a:r>
            <a:r>
              <a:rPr lang="es-ES" sz="2000" dirty="0">
                <a:solidFill>
                  <a:schemeClr val="bg1"/>
                </a:solidFill>
              </a:rPr>
              <a:t>Es un reflectometro óptico que permite medir la atenuación, longitud y detectar fallos de ruptura en la fibra.</a:t>
            </a:r>
            <a:endParaRPr lang="es-ES" sz="2000" b="1" dirty="0">
              <a:solidFill>
                <a:schemeClr val="bg1"/>
              </a:solidFill>
            </a:endParaRPr>
          </a:p>
        </p:txBody>
      </p:sp>
      <p:pic>
        <p:nvPicPr>
          <p:cNvPr id="10" name="Imagen 9">
            <a:extLst>
              <a:ext uri="{FF2B5EF4-FFF2-40B4-BE49-F238E27FC236}">
                <a16:creationId xmlns:a16="http://schemas.microsoft.com/office/drawing/2014/main" id="{87423ECE-E527-412D-8589-394B69FB9DA4}"/>
              </a:ext>
            </a:extLst>
          </p:cNvPr>
          <p:cNvPicPr/>
          <p:nvPr/>
        </p:nvPicPr>
        <p:blipFill rotWithShape="1">
          <a:blip r:embed="rId3">
            <a:extLst>
              <a:ext uri="{28A0092B-C50C-407E-A947-70E740481C1C}">
                <a14:useLocalDpi xmlns:a14="http://schemas.microsoft.com/office/drawing/2010/main" val="0"/>
              </a:ext>
            </a:extLst>
          </a:blip>
          <a:srcRect l="34426" t="30835" r="35786" b="31666"/>
          <a:stretch/>
        </p:blipFill>
        <p:spPr bwMode="auto">
          <a:xfrm>
            <a:off x="3862163" y="3429000"/>
            <a:ext cx="4464496" cy="2762732"/>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0665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r>
              <a:rPr lang="es-ES" sz="2000" dirty="0">
                <a:solidFill>
                  <a:schemeClr val="bg1"/>
                </a:solidFill>
              </a:rPr>
              <a:t>En la gráfica, nos muestra 3 eventos, 2 son empalmes y uno es la reflexión que se genera por un conector</a:t>
            </a:r>
            <a:endParaRPr lang="es-ES" sz="1600" b="1" dirty="0">
              <a:solidFill>
                <a:schemeClr val="bg1"/>
              </a:solidFill>
            </a:endParaRPr>
          </a:p>
        </p:txBody>
      </p:sp>
      <p:pic>
        <p:nvPicPr>
          <p:cNvPr id="5" name="Imagen 4">
            <a:extLst>
              <a:ext uri="{FF2B5EF4-FFF2-40B4-BE49-F238E27FC236}">
                <a16:creationId xmlns:a16="http://schemas.microsoft.com/office/drawing/2014/main" id="{4D2F600B-51F3-457D-BD3C-00412EBF58CD}"/>
              </a:ext>
            </a:extLst>
          </p:cNvPr>
          <p:cNvPicPr/>
          <p:nvPr/>
        </p:nvPicPr>
        <p:blipFill rotWithShape="1">
          <a:blip r:embed="rId3">
            <a:extLst>
              <a:ext uri="{28A0092B-C50C-407E-A947-70E740481C1C}">
                <a14:useLocalDpi xmlns:a14="http://schemas.microsoft.com/office/drawing/2010/main" val="0"/>
              </a:ext>
            </a:extLst>
          </a:blip>
          <a:srcRect l="34427" t="30834" r="35297" b="29583"/>
          <a:stretch/>
        </p:blipFill>
        <p:spPr bwMode="auto">
          <a:xfrm>
            <a:off x="3730969" y="2204864"/>
            <a:ext cx="4726885" cy="2952328"/>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100D4973-DC8D-45AC-9CA2-E1A7E5CF69C0}"/>
              </a:ext>
            </a:extLst>
          </p:cNvPr>
          <p:cNvSpPr/>
          <p:nvPr/>
        </p:nvSpPr>
        <p:spPr>
          <a:xfrm>
            <a:off x="1145769" y="260648"/>
            <a:ext cx="10836813" cy="584775"/>
          </a:xfrm>
          <a:prstGeom prst="rect">
            <a:avLst/>
          </a:prstGeom>
        </p:spPr>
        <p:txBody>
          <a:bodyPr wrap="none">
            <a:spAutoFit/>
          </a:bodyPr>
          <a:lstStyle/>
          <a:p>
            <a:r>
              <a:rPr lang="es-ES" sz="3200" b="1" dirty="0">
                <a:solidFill>
                  <a:schemeClr val="bg1"/>
                </a:solidFill>
              </a:rPr>
              <a:t>EQUIPOS DE MEDICIÓN. INTERPRETACIÓN DE GRÁFICAS OTDR.</a:t>
            </a:r>
            <a:endParaRPr lang="en-US" sz="4400" dirty="0">
              <a:solidFill>
                <a:schemeClr val="bg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6278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r>
              <a:rPr lang="es-ES" sz="2000" dirty="0">
                <a:solidFill>
                  <a:schemeClr val="bg1"/>
                </a:solidFill>
              </a:rPr>
              <a:t>En la gráfica, nos muestra cómo se vería la pantalla inicial de un OTDR.</a:t>
            </a:r>
            <a:endParaRPr lang="es-ES" sz="2000" b="1" dirty="0">
              <a:solidFill>
                <a:schemeClr val="bg1"/>
              </a:solidFill>
            </a:endParaRPr>
          </a:p>
        </p:txBody>
      </p:sp>
      <p:pic>
        <p:nvPicPr>
          <p:cNvPr id="5" name="Imagen 4">
            <a:extLst>
              <a:ext uri="{FF2B5EF4-FFF2-40B4-BE49-F238E27FC236}">
                <a16:creationId xmlns:a16="http://schemas.microsoft.com/office/drawing/2014/main" id="{B870381D-8CD2-493F-9E26-FACF0E1B1F16}"/>
              </a:ext>
            </a:extLst>
          </p:cNvPr>
          <p:cNvPicPr/>
          <p:nvPr/>
        </p:nvPicPr>
        <p:blipFill rotWithShape="1">
          <a:blip r:embed="rId3">
            <a:extLst>
              <a:ext uri="{28A0092B-C50C-407E-A947-70E740481C1C}">
                <a14:useLocalDpi xmlns:a14="http://schemas.microsoft.com/office/drawing/2010/main" val="0"/>
              </a:ext>
            </a:extLst>
          </a:blip>
          <a:srcRect l="29056" t="21250" r="31146" b="27083"/>
          <a:stretch/>
        </p:blipFill>
        <p:spPr bwMode="auto">
          <a:xfrm>
            <a:off x="3348801" y="2060848"/>
            <a:ext cx="5491222" cy="3960440"/>
          </a:xfrm>
          <a:prstGeom prst="rect">
            <a:avLst/>
          </a:prstGeom>
          <a:ln>
            <a:noFill/>
          </a:ln>
          <a:extLst>
            <a:ext uri="{53640926-AAD7-44D8-BBD7-CCE9431645EC}">
              <a14:shadowObscured xmlns:a14="http://schemas.microsoft.com/office/drawing/2010/main"/>
            </a:ext>
          </a:extLst>
        </p:spPr>
      </p:pic>
      <p:sp>
        <p:nvSpPr>
          <p:cNvPr id="6" name="Rectángulo 5">
            <a:extLst>
              <a:ext uri="{FF2B5EF4-FFF2-40B4-BE49-F238E27FC236}">
                <a16:creationId xmlns:a16="http://schemas.microsoft.com/office/drawing/2014/main" id="{99D8A03B-2E0A-4443-9CF4-7C6963A3EFE9}"/>
              </a:ext>
            </a:extLst>
          </p:cNvPr>
          <p:cNvSpPr/>
          <p:nvPr/>
        </p:nvSpPr>
        <p:spPr>
          <a:xfrm>
            <a:off x="1145769" y="260648"/>
            <a:ext cx="10836813" cy="584775"/>
          </a:xfrm>
          <a:prstGeom prst="rect">
            <a:avLst/>
          </a:prstGeom>
        </p:spPr>
        <p:txBody>
          <a:bodyPr wrap="none">
            <a:spAutoFit/>
          </a:bodyPr>
          <a:lstStyle/>
          <a:p>
            <a:r>
              <a:rPr lang="es-ES" sz="3200" b="1" dirty="0">
                <a:solidFill>
                  <a:schemeClr val="bg1"/>
                </a:solidFill>
              </a:rPr>
              <a:t>EQUIPOS DE MEDICIÓN. INTERPRETACIÓN DE GRÁFICAS OTDR.</a:t>
            </a:r>
            <a:endParaRPr lang="en-US" sz="4400" dirty="0">
              <a:solidFill>
                <a:schemeClr val="bg1"/>
              </a:solidFill>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5605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r>
              <a:rPr lang="es-ES" sz="2000" dirty="0">
                <a:solidFill>
                  <a:schemeClr val="bg1"/>
                </a:solidFill>
              </a:rPr>
              <a:t>Pantalla de un OTDR con software IOLM</a:t>
            </a:r>
            <a:endParaRPr lang="es-ES" sz="1600" b="1" dirty="0">
              <a:solidFill>
                <a:schemeClr val="bg1"/>
              </a:solidFill>
            </a:endParaRPr>
          </a:p>
        </p:txBody>
      </p:sp>
      <p:pic>
        <p:nvPicPr>
          <p:cNvPr id="6" name="Imagen 5" descr="Related image">
            <a:extLst>
              <a:ext uri="{FF2B5EF4-FFF2-40B4-BE49-F238E27FC236}">
                <a16:creationId xmlns:a16="http://schemas.microsoft.com/office/drawing/2014/main" id="{342A8AE8-7570-4870-B760-E75715A2B4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61317" y="1916832"/>
            <a:ext cx="6266189" cy="3736434"/>
          </a:xfrm>
          <a:prstGeom prst="rect">
            <a:avLst/>
          </a:prstGeom>
          <a:noFill/>
          <a:ln>
            <a:noFill/>
          </a:ln>
        </p:spPr>
      </p:pic>
      <p:sp>
        <p:nvSpPr>
          <p:cNvPr id="8" name="Rectángulo 7">
            <a:extLst>
              <a:ext uri="{FF2B5EF4-FFF2-40B4-BE49-F238E27FC236}">
                <a16:creationId xmlns:a16="http://schemas.microsoft.com/office/drawing/2014/main" id="{776199E6-8462-4BDF-8CD6-D02272938FBC}"/>
              </a:ext>
            </a:extLst>
          </p:cNvPr>
          <p:cNvSpPr/>
          <p:nvPr/>
        </p:nvSpPr>
        <p:spPr>
          <a:xfrm>
            <a:off x="1145769" y="260648"/>
            <a:ext cx="10836813" cy="584775"/>
          </a:xfrm>
          <a:prstGeom prst="rect">
            <a:avLst/>
          </a:prstGeom>
        </p:spPr>
        <p:txBody>
          <a:bodyPr wrap="none">
            <a:spAutoFit/>
          </a:bodyPr>
          <a:lstStyle/>
          <a:p>
            <a:r>
              <a:rPr lang="es-ES" sz="3200" b="1" dirty="0">
                <a:solidFill>
                  <a:schemeClr val="bg1"/>
                </a:solidFill>
              </a:rPr>
              <a:t>EQUIPOS DE MEDICIÓN. INTERPRETACIÓN DE GRÁFICAS OTDR.</a:t>
            </a:r>
            <a:endParaRPr lang="en-US" sz="4400" dirty="0">
              <a:solidFill>
                <a:schemeClr val="bg1"/>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270250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125860" y="332656"/>
            <a:ext cx="5662364" cy="665183"/>
          </a:xfrm>
        </p:spPr>
        <p:txBody>
          <a:bodyPr>
            <a:normAutofit/>
          </a:bodyPr>
          <a:lstStyle/>
          <a:p>
            <a:r>
              <a:rPr lang="es-VE" sz="3200" b="1" dirty="0">
                <a:solidFill>
                  <a:schemeClr val="bg1"/>
                </a:solidFill>
                <a:latin typeface="+mn-lt"/>
                <a:ea typeface="+mn-ea"/>
                <a:cs typeface="+mn-cs"/>
              </a:rPr>
              <a:t>ATENUACIÓN EN FIBRA ÓPTICA</a:t>
            </a:r>
          </a:p>
        </p:txBody>
      </p:sp>
      <p:sp>
        <p:nvSpPr>
          <p:cNvPr id="3" name="Marcador de contenido 2"/>
          <p:cNvSpPr>
            <a:spLocks noGrp="1"/>
          </p:cNvSpPr>
          <p:nvPr>
            <p:ph idx="4294967295"/>
          </p:nvPr>
        </p:nvSpPr>
        <p:spPr>
          <a:xfrm>
            <a:off x="909836" y="1698997"/>
            <a:ext cx="5634608" cy="2282825"/>
          </a:xfrm>
        </p:spPr>
        <p:txBody>
          <a:bodyPr>
            <a:noAutofit/>
          </a:bodyPr>
          <a:lstStyle/>
          <a:p>
            <a:pPr algn="just"/>
            <a:r>
              <a:rPr lang="es-VE" sz="2000" dirty="0">
                <a:solidFill>
                  <a:schemeClr val="bg1"/>
                </a:solidFill>
                <a:effectLst/>
              </a:rPr>
              <a:t>Significa la disminución de potencia de la señal óptica, en proporción inversa a la longitud de fibra. La unidad utilizada para medir la atenuación en una fibra óptica es el decibel (dB).</a:t>
            </a:r>
            <a:endParaRPr lang="es-VE" sz="2000" dirty="0">
              <a:solidFill>
                <a:schemeClr val="bg1"/>
              </a:solidFill>
            </a:endParaRPr>
          </a:p>
        </p:txBody>
      </p:sp>
      <p:pic>
        <p:nvPicPr>
          <p:cNvPr id="8194" name="Picture 2" descr="Resultado de imagen para atenuacion en fibra op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492" y="1412776"/>
            <a:ext cx="5011641" cy="25633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atenuacion en fibra op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3717032"/>
            <a:ext cx="4824536" cy="278119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902220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53852" y="174824"/>
            <a:ext cx="10360501" cy="877912"/>
          </a:xfrm>
        </p:spPr>
        <p:txBody>
          <a:bodyPr/>
          <a:lstStyle/>
          <a:p>
            <a:r>
              <a:rPr lang="es-EC" b="1" dirty="0">
                <a:solidFill>
                  <a:schemeClr val="bg1"/>
                </a:solidFill>
              </a:rPr>
              <a:t>CONCEPTOS BASICOS</a:t>
            </a:r>
          </a:p>
        </p:txBody>
      </p:sp>
      <p:sp>
        <p:nvSpPr>
          <p:cNvPr id="3" name="2 Marcador de contenido"/>
          <p:cNvSpPr>
            <a:spLocks noGrp="1"/>
          </p:cNvSpPr>
          <p:nvPr>
            <p:ph idx="1"/>
          </p:nvPr>
        </p:nvSpPr>
        <p:spPr>
          <a:xfrm>
            <a:off x="1053852" y="1484784"/>
            <a:ext cx="10360501" cy="4392488"/>
          </a:xfrm>
        </p:spPr>
        <p:txBody>
          <a:bodyPr>
            <a:normAutofit/>
          </a:bodyPr>
          <a:lstStyle/>
          <a:p>
            <a:pPr algn="just"/>
            <a:r>
              <a:rPr lang="es-ES" sz="2000" dirty="0">
                <a:solidFill>
                  <a:schemeClr val="bg1"/>
                </a:solidFill>
              </a:rPr>
              <a:t> </a:t>
            </a:r>
            <a:r>
              <a:rPr lang="es-VE" sz="2000" b="1" dirty="0">
                <a:solidFill>
                  <a:schemeClr val="bg1"/>
                </a:solidFill>
              </a:rPr>
              <a:t>Absorción</a:t>
            </a:r>
            <a:r>
              <a:rPr lang="es-VE" sz="2000" dirty="0">
                <a:solidFill>
                  <a:schemeClr val="bg1"/>
                </a:solidFill>
              </a:rPr>
              <a:t>: Es un proceso muy ligado al color. Cuando la luz blanca choca con un objeto una parte de los colores que la componen son absorbidos por la superficie y el resto son reflejados.</a:t>
            </a:r>
            <a:endParaRPr lang="es-EC" sz="2000" dirty="0">
              <a:solidFill>
                <a:schemeClr val="bg1"/>
              </a:solidFill>
            </a:endParaRPr>
          </a:p>
          <a:p>
            <a:pPr algn="just"/>
            <a:r>
              <a:rPr lang="es-VE" sz="2000" b="1" dirty="0">
                <a:solidFill>
                  <a:schemeClr val="bg1"/>
                </a:solidFill>
              </a:rPr>
              <a:t>Ancho de Banda</a:t>
            </a:r>
            <a:r>
              <a:rPr lang="es-VE" sz="2000" dirty="0">
                <a:solidFill>
                  <a:schemeClr val="bg1"/>
                </a:solidFill>
              </a:rPr>
              <a:t>: Es el máximo rango de frecuencias que el canal es capaz de transmitir sin distorsión. Es expresado en Hercios. (Hz)</a:t>
            </a:r>
            <a:endParaRPr lang="es-EC" sz="2000" dirty="0">
              <a:solidFill>
                <a:schemeClr val="bg1"/>
              </a:solidFill>
            </a:endParaRPr>
          </a:p>
          <a:p>
            <a:r>
              <a:rPr lang="es-VE" sz="2000" b="1" dirty="0">
                <a:solidFill>
                  <a:schemeClr val="bg1"/>
                </a:solidFill>
              </a:rPr>
              <a:t>Velocidad de transmisión: </a:t>
            </a:r>
            <a:r>
              <a:rPr lang="es-VE" sz="2000" dirty="0">
                <a:solidFill>
                  <a:schemeClr val="bg1"/>
                </a:solidFill>
              </a:rPr>
              <a:t>Es el número de bits que se transmiten por un canal en la unidad de tiempo, expresado en bits por segundo (bps).</a:t>
            </a:r>
          </a:p>
          <a:p>
            <a:r>
              <a:rPr lang="es-VE" sz="2000" b="1" dirty="0">
                <a:solidFill>
                  <a:schemeClr val="bg1"/>
                </a:solidFill>
              </a:rPr>
              <a:t>Decibelio (</a:t>
            </a:r>
            <a:r>
              <a:rPr lang="es-VE" sz="2000" b="1" dirty="0" err="1">
                <a:solidFill>
                  <a:schemeClr val="bg1"/>
                </a:solidFill>
              </a:rPr>
              <a:t>db</a:t>
            </a:r>
            <a:r>
              <a:rPr lang="es-VE" sz="2000" b="1" dirty="0">
                <a:solidFill>
                  <a:schemeClr val="bg1"/>
                </a:solidFill>
              </a:rPr>
              <a:t>): </a:t>
            </a:r>
            <a:r>
              <a:rPr lang="es-VE" sz="2000" dirty="0">
                <a:solidFill>
                  <a:schemeClr val="bg1"/>
                </a:solidFill>
              </a:rPr>
              <a:t>Unidad utilizada.</a:t>
            </a:r>
          </a:p>
          <a:p>
            <a:endParaRPr lang="es-VE" dirty="0">
              <a:solidFill>
                <a:schemeClr val="bg1"/>
              </a:solidFill>
            </a:endParaRPr>
          </a:p>
          <a:p>
            <a:endParaRPr lang="es-EC"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8272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39142" y="300947"/>
            <a:ext cx="8378960" cy="584775"/>
          </a:xfrm>
          <a:prstGeom prst="rect">
            <a:avLst/>
          </a:prstGeom>
        </p:spPr>
        <p:txBody>
          <a:bodyPr wrap="none">
            <a:spAutoFit/>
          </a:bodyPr>
          <a:lstStyle/>
          <a:p>
            <a:r>
              <a:rPr lang="es-ES" sz="3200" b="1" dirty="0">
                <a:solidFill>
                  <a:schemeClr val="bg1"/>
                </a:solidFill>
              </a:rPr>
              <a:t>CÁLCULO DE ENLACE ÓPTICO POR ATENUACIÓN.</a:t>
            </a:r>
            <a:endParaRPr lang="en-US" sz="48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pPr algn="just"/>
            <a:r>
              <a:rPr lang="es-ES" sz="2000" dirty="0">
                <a:solidFill>
                  <a:schemeClr val="bg1"/>
                </a:solidFill>
              </a:rPr>
              <a:t>La atenuación es una medida de la fuerza o de la potencia de luz de la pérdida de señal que ocurre mientras que los pulsos se propagan con un funcionamiento de varios modos o de modo único. Las medidas se definen típicamente en términos de decibelios o dB/km.</a:t>
            </a:r>
            <a:endParaRPr lang="en-US" sz="2000" dirty="0">
              <a:solidFill>
                <a:schemeClr val="bg1"/>
              </a:solidFill>
            </a:endParaRPr>
          </a:p>
          <a:p>
            <a:r>
              <a:rPr lang="es-ES" sz="2000" dirty="0">
                <a:solidFill>
                  <a:schemeClr val="bg1"/>
                </a:solidFill>
              </a:rPr>
              <a:t>Ejemplo 1.</a:t>
            </a:r>
            <a:endParaRPr lang="en-US" sz="2000" dirty="0">
              <a:solidFill>
                <a:schemeClr val="bg1"/>
              </a:solidFill>
            </a:endParaRPr>
          </a:p>
          <a:p>
            <a:pPr marL="0" indent="0">
              <a:buNone/>
            </a:pPr>
            <a:r>
              <a:rPr lang="en-US" sz="2000" dirty="0">
                <a:solidFill>
                  <a:schemeClr val="bg1"/>
                </a:solidFill>
              </a:rPr>
              <a:t>Datos del Enlace:</a:t>
            </a:r>
          </a:p>
          <a:p>
            <a:pPr marL="0" lvl="0" indent="0">
              <a:buNone/>
            </a:pPr>
            <a:r>
              <a:rPr lang="es-EC" sz="2000" dirty="0">
                <a:solidFill>
                  <a:schemeClr val="bg1"/>
                </a:solidFill>
              </a:rPr>
              <a:t>Cable de Fibra Óptica: SM 9/125. Outdoor.</a:t>
            </a:r>
            <a:endParaRPr lang="en-US" sz="2000" dirty="0">
              <a:solidFill>
                <a:schemeClr val="bg1"/>
              </a:solidFill>
            </a:endParaRPr>
          </a:p>
          <a:p>
            <a:pPr marL="0" lvl="0" indent="0">
              <a:buNone/>
            </a:pPr>
            <a:r>
              <a:rPr lang="es-EC" sz="2000" dirty="0">
                <a:solidFill>
                  <a:schemeClr val="bg1"/>
                </a:solidFill>
              </a:rPr>
              <a:t>Distancia: 20 Km.</a:t>
            </a:r>
            <a:endParaRPr lang="en-US" sz="2000" dirty="0">
              <a:solidFill>
                <a:schemeClr val="bg1"/>
              </a:solidFill>
            </a:endParaRPr>
          </a:p>
          <a:p>
            <a:pPr marL="0" lvl="0" indent="0">
              <a:buNone/>
            </a:pPr>
            <a:r>
              <a:rPr lang="es-EC" sz="2000" dirty="0">
                <a:solidFill>
                  <a:schemeClr val="bg1"/>
                </a:solidFill>
              </a:rPr>
              <a:t>Atenuación del Cable, en este caso es de 0,35 dB/Km a 1310 nm.</a:t>
            </a:r>
            <a:endParaRPr lang="en-US" sz="2000" dirty="0">
              <a:solidFill>
                <a:schemeClr val="bg1"/>
              </a:solidFill>
            </a:endParaRPr>
          </a:p>
          <a:p>
            <a:pPr marL="0" lvl="0" indent="0">
              <a:buNone/>
            </a:pPr>
            <a:r>
              <a:rPr lang="es-EC" sz="2000" dirty="0">
                <a:solidFill>
                  <a:schemeClr val="bg1"/>
                </a:solidFill>
              </a:rPr>
              <a:t>Conectores SC/APC: 0,5 dB.</a:t>
            </a:r>
            <a:endParaRPr lang="en-US" sz="2000" dirty="0">
              <a:solidFill>
                <a:schemeClr val="bg1"/>
              </a:solidFill>
            </a:endParaRPr>
          </a:p>
          <a:p>
            <a:pPr marL="0" lvl="0" indent="0">
              <a:buNone/>
            </a:pPr>
            <a:r>
              <a:rPr lang="es-EC" sz="2000" dirty="0">
                <a:solidFill>
                  <a:schemeClr val="bg1"/>
                </a:solidFill>
              </a:rPr>
              <a:t>OLT con Láser clase B+: 29dBm</a:t>
            </a:r>
            <a:endParaRPr lang="en-US" sz="2000" dirty="0">
              <a:solidFill>
                <a:schemeClr val="bg1"/>
              </a:solidFill>
            </a:endParaRPr>
          </a:p>
          <a:p>
            <a:pPr marL="0" lvl="0" indent="0">
              <a:buNone/>
            </a:pPr>
            <a:r>
              <a:rPr lang="es-EC" sz="2000" dirty="0">
                <a:solidFill>
                  <a:schemeClr val="bg1"/>
                </a:solidFill>
              </a:rPr>
              <a:t>Splitter: 1×4= 7.5 dB y 1×8= 10.5 dB.</a:t>
            </a:r>
            <a:endParaRPr lang="en-US" sz="2000" dirty="0">
              <a:solidFill>
                <a:schemeClr val="bg1"/>
              </a:solidFill>
            </a:endParaRPr>
          </a:p>
          <a:p>
            <a:pPr marL="0" indent="0">
              <a:buNone/>
            </a:pPr>
            <a:endParaRPr lang="es-ES" sz="1600" b="1" dirty="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03633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fontScale="92500"/>
          </a:bodyPr>
          <a:lstStyle/>
          <a:p>
            <a:r>
              <a:rPr lang="es-ES" sz="2000" dirty="0">
                <a:solidFill>
                  <a:schemeClr val="bg1"/>
                </a:solidFill>
              </a:rPr>
              <a:t>Entonces:</a:t>
            </a:r>
          </a:p>
          <a:p>
            <a:pPr marL="0" lvl="0" indent="0">
              <a:buNone/>
            </a:pPr>
            <a:r>
              <a:rPr lang="es-EC" sz="2000" dirty="0">
                <a:solidFill>
                  <a:schemeClr val="bg1"/>
                </a:solidFill>
              </a:rPr>
              <a:t>Potencia de Salida del Transmisor: 29 dBm.</a:t>
            </a:r>
            <a:endParaRPr lang="en-US" sz="2000" dirty="0">
              <a:solidFill>
                <a:schemeClr val="bg1"/>
              </a:solidFill>
            </a:endParaRPr>
          </a:p>
          <a:p>
            <a:pPr marL="0" lvl="0" indent="0">
              <a:buNone/>
            </a:pPr>
            <a:r>
              <a:rPr lang="es-EC" sz="2000" dirty="0">
                <a:solidFill>
                  <a:schemeClr val="bg1"/>
                </a:solidFill>
              </a:rPr>
              <a:t>Atenuación del Cable 0,35 dB/Km x 20 Km= 7 dB.</a:t>
            </a:r>
            <a:endParaRPr lang="en-US" sz="2000" dirty="0">
              <a:solidFill>
                <a:schemeClr val="bg1"/>
              </a:solidFill>
            </a:endParaRPr>
          </a:p>
          <a:p>
            <a:pPr marL="0" lvl="0" indent="0">
              <a:buNone/>
            </a:pPr>
            <a:r>
              <a:rPr lang="es-EC" sz="2000" dirty="0">
                <a:solidFill>
                  <a:schemeClr val="bg1"/>
                </a:solidFill>
              </a:rPr>
              <a:t>Conectores: 0,5 dB x 3 = 1,5 dB.</a:t>
            </a:r>
            <a:endParaRPr lang="en-US" sz="2000" dirty="0">
              <a:solidFill>
                <a:schemeClr val="bg1"/>
              </a:solidFill>
            </a:endParaRPr>
          </a:p>
          <a:p>
            <a:pPr marL="0" lvl="0" indent="0">
              <a:buNone/>
            </a:pPr>
            <a:r>
              <a:rPr lang="es-EC" sz="2000" dirty="0" err="1">
                <a:solidFill>
                  <a:schemeClr val="bg1"/>
                </a:solidFill>
              </a:rPr>
              <a:t>Splitters</a:t>
            </a:r>
            <a:r>
              <a:rPr lang="es-EC" sz="2000" dirty="0">
                <a:solidFill>
                  <a:schemeClr val="bg1"/>
                </a:solidFill>
              </a:rPr>
              <a:t>: 7, 5 dB + 10,5 dB = 18 dB.</a:t>
            </a:r>
            <a:endParaRPr lang="en-US" sz="2000" dirty="0">
              <a:solidFill>
                <a:schemeClr val="bg1"/>
              </a:solidFill>
            </a:endParaRPr>
          </a:p>
          <a:p>
            <a:pPr marL="0" lvl="0" indent="0">
              <a:buNone/>
            </a:pPr>
            <a:r>
              <a:rPr lang="es-EC" sz="2000" dirty="0">
                <a:solidFill>
                  <a:schemeClr val="bg1"/>
                </a:solidFill>
              </a:rPr>
              <a:t>Atenuación por empalmes: 0,2 x 4= 0,8 dB</a:t>
            </a:r>
            <a:endParaRPr lang="en-US" sz="2000" dirty="0">
              <a:solidFill>
                <a:schemeClr val="bg1"/>
              </a:solidFill>
            </a:endParaRPr>
          </a:p>
          <a:p>
            <a:pPr marL="0" lvl="0" indent="0">
              <a:buNone/>
            </a:pPr>
            <a:r>
              <a:rPr lang="es-EC" sz="2000" dirty="0">
                <a:solidFill>
                  <a:schemeClr val="bg1"/>
                </a:solidFill>
              </a:rPr>
              <a:t>Total de Atenuación: 7 dB+1,5 dB+18 dB+0,8dB = 27,3 dB.</a:t>
            </a:r>
            <a:endParaRPr lang="en-US" sz="2000" dirty="0">
              <a:solidFill>
                <a:schemeClr val="bg1"/>
              </a:solidFill>
            </a:endParaRPr>
          </a:p>
          <a:p>
            <a:pPr marL="0" lvl="0" indent="0">
              <a:buNone/>
            </a:pPr>
            <a:r>
              <a:rPr lang="es-EC" sz="2000" dirty="0">
                <a:solidFill>
                  <a:schemeClr val="bg1"/>
                </a:solidFill>
              </a:rPr>
              <a:t>Potencia de Recibida en el Emisor: 29 dBm – 27,3 dB = 1, 7 dBm.</a:t>
            </a:r>
            <a:endParaRPr lang="en-US" sz="2000" dirty="0">
              <a:solidFill>
                <a:schemeClr val="bg1"/>
              </a:solidFill>
            </a:endParaRPr>
          </a:p>
          <a:p>
            <a:r>
              <a:rPr lang="es-ES" sz="2200" dirty="0">
                <a:solidFill>
                  <a:schemeClr val="bg1"/>
                </a:solidFill>
              </a:rPr>
              <a:t>La atenuación máxima de la red no debe superar los 28 dB. Esta restricción obedece a los umbrales de trabajos de los equipos OLT y ONT, para lo cual se considera el peor caso en cuanto a niveles de atenuación</a:t>
            </a:r>
            <a:endParaRPr lang="en-US" sz="2200" dirty="0">
              <a:solidFill>
                <a:schemeClr val="bg1"/>
              </a:solidFill>
            </a:endParaRPr>
          </a:p>
          <a:p>
            <a:r>
              <a:rPr lang="es-ES" sz="2200" dirty="0">
                <a:solidFill>
                  <a:schemeClr val="bg1"/>
                </a:solidFill>
              </a:rPr>
              <a:t>Los valores umbrales usados se basan en la Norma ITU-T G.984 que define las redes GPON</a:t>
            </a:r>
            <a:endParaRPr lang="en-US" sz="2200" dirty="0">
              <a:solidFill>
                <a:schemeClr val="bg1"/>
              </a:solidFill>
            </a:endParaRPr>
          </a:p>
          <a:p>
            <a:pPr marL="0" indent="0">
              <a:buNone/>
            </a:pPr>
            <a:endParaRPr lang="en-US" sz="2000" dirty="0">
              <a:solidFill>
                <a:schemeClr val="bg1"/>
              </a:solidFill>
            </a:endParaRPr>
          </a:p>
        </p:txBody>
      </p:sp>
      <p:sp>
        <p:nvSpPr>
          <p:cNvPr id="8" name="Rectángulo 7">
            <a:extLst>
              <a:ext uri="{FF2B5EF4-FFF2-40B4-BE49-F238E27FC236}">
                <a16:creationId xmlns:a16="http://schemas.microsoft.com/office/drawing/2014/main" id="{8BC6FC52-1306-4E9A-88AD-D93532065D12}"/>
              </a:ext>
            </a:extLst>
          </p:cNvPr>
          <p:cNvSpPr/>
          <p:nvPr/>
        </p:nvSpPr>
        <p:spPr>
          <a:xfrm>
            <a:off x="1139142" y="300947"/>
            <a:ext cx="8378960" cy="584775"/>
          </a:xfrm>
          <a:prstGeom prst="rect">
            <a:avLst/>
          </a:prstGeom>
        </p:spPr>
        <p:txBody>
          <a:bodyPr wrap="none">
            <a:spAutoFit/>
          </a:bodyPr>
          <a:lstStyle/>
          <a:p>
            <a:r>
              <a:rPr lang="es-ES" sz="3200" b="1" dirty="0">
                <a:solidFill>
                  <a:schemeClr val="bg1"/>
                </a:solidFill>
              </a:rPr>
              <a:t>CÁLCULO DE ENLACE ÓPTICO POR ATENUACIÓN.</a:t>
            </a:r>
            <a:endParaRPr lang="en-US" sz="4800" dirty="0">
              <a:solidFill>
                <a:schemeClr val="bg1"/>
              </a:solidFill>
            </a:endParaRPr>
          </a:p>
        </p:txBody>
      </p:sp>
    </p:spTree>
    <p:extLst>
      <p:ext uri="{BB962C8B-B14F-4D97-AF65-F5344CB8AC3E}">
        <p14:creationId xmlns:p14="http://schemas.microsoft.com/office/powerpoint/2010/main" val="166078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10691838" cy="523220"/>
          </a:xfrm>
          <a:prstGeom prst="rect">
            <a:avLst/>
          </a:prstGeom>
        </p:spPr>
        <p:txBody>
          <a:bodyPr wrap="none">
            <a:spAutoFit/>
          </a:bodyPr>
          <a:lstStyle/>
          <a:p>
            <a:r>
              <a:rPr lang="es-ES" sz="2800" b="1" dirty="0">
                <a:solidFill>
                  <a:schemeClr val="bg1"/>
                </a:solidFill>
              </a:rPr>
              <a:t>DISEÑO DE REDES GPON EN EDIFICIOS COMERCIALES Y CONDOMINIOS</a:t>
            </a:r>
            <a:endParaRPr lang="en-US" sz="28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196752"/>
            <a:ext cx="9917195" cy="5184576"/>
          </a:xfrm>
        </p:spPr>
        <p:txBody>
          <a:bodyPr>
            <a:normAutofit/>
          </a:bodyPr>
          <a:lstStyle/>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buNone/>
            </a:pPr>
            <a:endParaRPr lang="es-ES" sz="1600" b="1" dirty="0">
              <a:solidFill>
                <a:schemeClr val="bg1"/>
              </a:solidFill>
            </a:endParaRPr>
          </a:p>
          <a:p>
            <a:pPr marL="0" indent="0" algn="ctr">
              <a:buNone/>
            </a:pPr>
            <a:r>
              <a:rPr lang="es-ES" sz="1600" dirty="0">
                <a:solidFill>
                  <a:schemeClr val="bg1"/>
                </a:solidFill>
              </a:rPr>
              <a:t>Distribución de la Red PON.</a:t>
            </a:r>
            <a:endParaRPr lang="en-US" sz="1600" dirty="0">
              <a:solidFill>
                <a:schemeClr val="bg1"/>
              </a:solidFill>
            </a:endParaRPr>
          </a:p>
          <a:p>
            <a:pPr marL="0" indent="0" algn="ctr">
              <a:buNone/>
            </a:pPr>
            <a:endParaRPr lang="es-ES" sz="1600" b="1" dirty="0">
              <a:solidFill>
                <a:schemeClr val="bg1"/>
              </a:solidFill>
            </a:endParaRPr>
          </a:p>
          <a:p>
            <a:pPr marL="0" indent="0">
              <a:buNone/>
            </a:pPr>
            <a:endParaRPr lang="es-ES" sz="1600" b="1" dirty="0">
              <a:solidFill>
                <a:schemeClr val="bg1"/>
              </a:solidFill>
            </a:endParaRPr>
          </a:p>
        </p:txBody>
      </p:sp>
      <p:pic>
        <p:nvPicPr>
          <p:cNvPr id="8" name="Imagen 7" descr="Image result for distribucion de una red gpon">
            <a:extLst>
              <a:ext uri="{FF2B5EF4-FFF2-40B4-BE49-F238E27FC236}">
                <a16:creationId xmlns:a16="http://schemas.microsoft.com/office/drawing/2014/main" id="{80564462-4E58-4700-87E0-C4E2BE39F6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051" y="1484784"/>
            <a:ext cx="6480720" cy="3384376"/>
          </a:xfrm>
          <a:prstGeom prst="rect">
            <a:avLst/>
          </a:prstGeom>
          <a:noFill/>
          <a:ln>
            <a:noFill/>
          </a:ln>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77104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481731" y="1412776"/>
            <a:ext cx="4392487" cy="2376264"/>
          </a:xfrm>
        </p:spPr>
        <p:txBody>
          <a:bodyPr/>
          <a:lstStyle/>
          <a:p>
            <a:pPr algn="just"/>
            <a:r>
              <a:rPr lang="es-EC" sz="2000" dirty="0">
                <a:solidFill>
                  <a:schemeClr val="bg1"/>
                </a:solidFill>
              </a:rPr>
              <a:t>Tipo de F.O G.652D. 6,12,24,48,96 hilos.</a:t>
            </a:r>
          </a:p>
          <a:p>
            <a:pPr algn="just"/>
            <a:r>
              <a:rPr lang="es-EC" sz="2000" dirty="0">
                <a:solidFill>
                  <a:schemeClr val="bg1"/>
                </a:solidFill>
              </a:rPr>
              <a:t>La reserva de la F.O se debe realizar cada 500m en zona residencial.</a:t>
            </a:r>
            <a:endParaRPr lang="es-EC" dirty="0">
              <a:solidFill>
                <a:schemeClr val="bg1"/>
              </a:solidFill>
            </a:endParaRPr>
          </a:p>
          <a:p>
            <a:pPr algn="just"/>
            <a:r>
              <a:rPr lang="es-EC" sz="2000" dirty="0">
                <a:solidFill>
                  <a:schemeClr val="bg1"/>
                </a:solidFill>
              </a:rPr>
              <a:t>La reserva debe ser de 15m </a:t>
            </a:r>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17376"/>
          <a:stretch/>
        </p:blipFill>
        <p:spPr bwMode="auto">
          <a:xfrm>
            <a:off x="6065103" y="1268760"/>
            <a:ext cx="5328592" cy="259228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6">
            <a:extLst>
              <a:ext uri="{FF2B5EF4-FFF2-40B4-BE49-F238E27FC236}">
                <a16:creationId xmlns:a16="http://schemas.microsoft.com/office/drawing/2014/main" id="{FF3F2DE8-8EEE-4130-AEF7-37BC7C0E54E9}"/>
              </a:ext>
            </a:extLst>
          </p:cNvPr>
          <p:cNvSpPr/>
          <p:nvPr/>
        </p:nvSpPr>
        <p:spPr>
          <a:xfrm>
            <a:off x="1145769" y="260648"/>
            <a:ext cx="10691838" cy="523220"/>
          </a:xfrm>
          <a:prstGeom prst="rect">
            <a:avLst/>
          </a:prstGeom>
        </p:spPr>
        <p:txBody>
          <a:bodyPr wrap="none">
            <a:spAutoFit/>
          </a:bodyPr>
          <a:lstStyle/>
          <a:p>
            <a:r>
              <a:rPr lang="es-ES" sz="2800" b="1" dirty="0">
                <a:solidFill>
                  <a:schemeClr val="bg1"/>
                </a:solidFill>
              </a:rPr>
              <a:t>DISEÑO DE REDES GPON EN EDIFICIOS COMERCIALES Y CONDOMINIOS</a:t>
            </a:r>
            <a:endParaRPr lang="en-US" sz="2800" dirty="0">
              <a:solidFill>
                <a:schemeClr val="bg1"/>
              </a:solidFill>
            </a:endParaRPr>
          </a:p>
        </p:txBody>
      </p:sp>
      <p:pic>
        <p:nvPicPr>
          <p:cNvPr id="7" name="Imagen 4">
            <a:extLst>
              <a:ext uri="{FF2B5EF4-FFF2-40B4-BE49-F238E27FC236}">
                <a16:creationId xmlns:a16="http://schemas.microsoft.com/office/drawing/2014/main" id="{355F1994-7CB5-4AA2-918B-B0B6F0C8543E}"/>
              </a:ext>
            </a:extLst>
          </p:cNvPr>
          <p:cNvPicPr/>
          <p:nvPr/>
        </p:nvPicPr>
        <p:blipFill rotWithShape="1">
          <a:blip r:embed="rId4">
            <a:extLst>
              <a:ext uri="{28A0092B-C50C-407E-A947-70E740481C1C}">
                <a14:useLocalDpi xmlns:a14="http://schemas.microsoft.com/office/drawing/2010/main" val="0"/>
              </a:ext>
            </a:extLst>
          </a:blip>
          <a:srcRect l="22547" t="37938" r="19319" b="37099"/>
          <a:stretch/>
        </p:blipFill>
        <p:spPr bwMode="auto">
          <a:xfrm>
            <a:off x="2544240" y="4365104"/>
            <a:ext cx="6185159" cy="1458815"/>
          </a:xfrm>
          <a:prstGeom prst="rect">
            <a:avLst/>
          </a:prstGeom>
          <a:ln>
            <a:noFill/>
          </a:ln>
          <a:extLst>
            <a:ext uri="{53640926-AAD7-44D8-BBD7-CCE9431645EC}">
              <a14:shadowObscured xmlns:a14="http://schemas.microsoft.com/office/drawing/2010/main"/>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018333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2BC60F-FCA8-4425-944D-7C9990504541}"/>
              </a:ext>
            </a:extLst>
          </p:cNvPr>
          <p:cNvPicPr/>
          <p:nvPr/>
        </p:nvPicPr>
        <p:blipFill rotWithShape="1">
          <a:blip r:embed="rId4">
            <a:extLst>
              <a:ext uri="{28A0092B-C50C-407E-A947-70E740481C1C}">
                <a14:useLocalDpi xmlns:a14="http://schemas.microsoft.com/office/drawing/2010/main" val="0"/>
              </a:ext>
            </a:extLst>
          </a:blip>
          <a:srcRect l="28072" t="20246" r="28603" b="17049"/>
          <a:stretch/>
        </p:blipFill>
        <p:spPr bwMode="auto">
          <a:xfrm>
            <a:off x="3286100" y="803138"/>
            <a:ext cx="5112568" cy="3738887"/>
          </a:xfrm>
          <a:prstGeom prst="rect">
            <a:avLst/>
          </a:prstGeom>
          <a:ln>
            <a:noFill/>
          </a:ln>
          <a:extLst>
            <a:ext uri="{53640926-AAD7-44D8-BBD7-CCE9431645EC}">
              <a14:shadowObscured xmlns:a14="http://schemas.microsoft.com/office/drawing/2010/main"/>
            </a:ext>
          </a:extLst>
        </p:spPr>
      </p:pic>
      <p:sp>
        <p:nvSpPr>
          <p:cNvPr id="4" name="Rectángulo 6">
            <a:extLst>
              <a:ext uri="{FF2B5EF4-FFF2-40B4-BE49-F238E27FC236}">
                <a16:creationId xmlns:a16="http://schemas.microsoft.com/office/drawing/2014/main" id="{FF3F2DE8-8EEE-4130-AEF7-37BC7C0E54E9}"/>
              </a:ext>
            </a:extLst>
          </p:cNvPr>
          <p:cNvSpPr/>
          <p:nvPr/>
        </p:nvSpPr>
        <p:spPr>
          <a:xfrm>
            <a:off x="1053852" y="260648"/>
            <a:ext cx="10691838" cy="523220"/>
          </a:xfrm>
          <a:prstGeom prst="rect">
            <a:avLst/>
          </a:prstGeom>
        </p:spPr>
        <p:txBody>
          <a:bodyPr wrap="none">
            <a:spAutoFit/>
          </a:bodyPr>
          <a:lstStyle/>
          <a:p>
            <a:r>
              <a:rPr lang="es-ES" sz="2800" b="1" dirty="0">
                <a:solidFill>
                  <a:schemeClr val="bg1"/>
                </a:solidFill>
              </a:rPr>
              <a:t>DISEÑO DE REDES GPON EN EDIFICIOS COMERCIALES Y CONDOMINIOS</a:t>
            </a:r>
            <a:endParaRPr lang="en-US" sz="2800" dirty="0">
              <a:solidFill>
                <a:schemeClr val="bg1"/>
              </a:solidFill>
            </a:endParaRPr>
          </a:p>
        </p:txBody>
      </p:sp>
      <p:pic>
        <p:nvPicPr>
          <p:cNvPr id="5" name="Imagen 7">
            <a:extLst>
              <a:ext uri="{FF2B5EF4-FFF2-40B4-BE49-F238E27FC236}">
                <a16:creationId xmlns:a16="http://schemas.microsoft.com/office/drawing/2014/main" id="{0A371103-C346-4084-936B-A0D7B5537CEE}"/>
              </a:ext>
            </a:extLst>
          </p:cNvPr>
          <p:cNvPicPr/>
          <p:nvPr/>
        </p:nvPicPr>
        <p:blipFill rotWithShape="1">
          <a:blip r:embed="rId5">
            <a:extLst>
              <a:ext uri="{28A0092B-C50C-407E-A947-70E740481C1C}">
                <a14:useLocalDpi xmlns:a14="http://schemas.microsoft.com/office/drawing/2010/main" val="0"/>
              </a:ext>
            </a:extLst>
          </a:blip>
          <a:srcRect l="24426" t="29092" r="23519" b="56362"/>
          <a:stretch/>
        </p:blipFill>
        <p:spPr bwMode="auto">
          <a:xfrm>
            <a:off x="2571278" y="4740374"/>
            <a:ext cx="5827390" cy="1136898"/>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860800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6221511" cy="584775"/>
          </a:xfrm>
          <a:prstGeom prst="rect">
            <a:avLst/>
          </a:prstGeom>
        </p:spPr>
        <p:txBody>
          <a:bodyPr wrap="none">
            <a:spAutoFit/>
          </a:bodyPr>
          <a:lstStyle/>
          <a:p>
            <a:r>
              <a:rPr lang="es-ES" sz="3200" b="1" dirty="0">
                <a:solidFill>
                  <a:schemeClr val="bg1"/>
                </a:solidFill>
              </a:rPr>
              <a:t>ARQUITECTURA DE UNA RED GPON</a:t>
            </a:r>
            <a:endParaRPr lang="en-US" sz="44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r>
              <a:rPr lang="es-ES" sz="2000" b="1" dirty="0">
                <a:solidFill>
                  <a:schemeClr val="bg1"/>
                </a:solidFill>
              </a:rPr>
              <a:t>OLT:</a:t>
            </a:r>
            <a:r>
              <a:rPr lang="es-ES" sz="2000" dirty="0">
                <a:solidFill>
                  <a:schemeClr val="bg1"/>
                </a:solidFill>
              </a:rPr>
              <a:t> Equipo que gestiona el trafico con equipos terminales</a:t>
            </a:r>
            <a:endParaRPr lang="es-ES" sz="2000" b="1" dirty="0">
              <a:solidFill>
                <a:schemeClr val="bg1"/>
              </a:solidFill>
            </a:endParaRPr>
          </a:p>
          <a:p>
            <a:r>
              <a:rPr lang="es-ES" sz="2000" b="1" dirty="0">
                <a:solidFill>
                  <a:schemeClr val="bg1"/>
                </a:solidFill>
              </a:rPr>
              <a:t>ODN: </a:t>
            </a:r>
            <a:r>
              <a:rPr lang="es-ES" sz="2000" dirty="0">
                <a:solidFill>
                  <a:schemeClr val="bg1"/>
                </a:solidFill>
              </a:rPr>
              <a:t>Red de Fibra </a:t>
            </a:r>
            <a:r>
              <a:rPr lang="es-ES" sz="2000" dirty="0" err="1">
                <a:solidFill>
                  <a:schemeClr val="bg1"/>
                </a:solidFill>
              </a:rPr>
              <a:t>Optica</a:t>
            </a:r>
            <a:r>
              <a:rPr lang="es-ES" sz="2000" dirty="0">
                <a:solidFill>
                  <a:schemeClr val="bg1"/>
                </a:solidFill>
              </a:rPr>
              <a:t> mas </a:t>
            </a:r>
            <a:r>
              <a:rPr lang="es-ES" sz="2000" dirty="0" err="1">
                <a:solidFill>
                  <a:schemeClr val="bg1"/>
                </a:solidFill>
              </a:rPr>
              <a:t>Splitters</a:t>
            </a:r>
            <a:endParaRPr lang="es-ES" sz="2000" b="1" dirty="0">
              <a:solidFill>
                <a:schemeClr val="bg1"/>
              </a:solidFill>
            </a:endParaRPr>
          </a:p>
          <a:p>
            <a:r>
              <a:rPr lang="es-ES" sz="2000" b="1" dirty="0">
                <a:solidFill>
                  <a:schemeClr val="bg1"/>
                </a:solidFill>
              </a:rPr>
              <a:t>ONU/ONT: </a:t>
            </a:r>
            <a:r>
              <a:rPr lang="es-ES" sz="2000" dirty="0">
                <a:solidFill>
                  <a:schemeClr val="bg1"/>
                </a:solidFill>
              </a:rPr>
              <a:t>Equipo terminal del cliente</a:t>
            </a:r>
            <a:endParaRPr lang="es-ES" sz="1600" b="1" dirty="0">
              <a:solidFill>
                <a:schemeClr val="bg1"/>
              </a:solidFill>
            </a:endParaRPr>
          </a:p>
        </p:txBody>
      </p:sp>
      <p:pic>
        <p:nvPicPr>
          <p:cNvPr id="2" name="Imagen 1">
            <a:extLst>
              <a:ext uri="{FF2B5EF4-FFF2-40B4-BE49-F238E27FC236}">
                <a16:creationId xmlns:a16="http://schemas.microsoft.com/office/drawing/2014/main" id="{D7E720E4-74D6-420D-BAA3-9DA7A58832C6}"/>
              </a:ext>
            </a:extLst>
          </p:cNvPr>
          <p:cNvPicPr>
            <a:picLocks noChangeAspect="1"/>
          </p:cNvPicPr>
          <p:nvPr/>
        </p:nvPicPr>
        <p:blipFill rotWithShape="1">
          <a:blip r:embed="rId3"/>
          <a:srcRect l="31096" t="59457" r="28732" b="9020"/>
          <a:stretch/>
        </p:blipFill>
        <p:spPr>
          <a:xfrm>
            <a:off x="2282739" y="2996952"/>
            <a:ext cx="7181598" cy="3168352"/>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8763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r>
              <a:rPr lang="es-ES" sz="1600" b="1" dirty="0" err="1">
                <a:solidFill>
                  <a:schemeClr val="bg1"/>
                </a:solidFill>
              </a:rPr>
              <a:t>Gpon</a:t>
            </a:r>
            <a:r>
              <a:rPr lang="es-ES" sz="1600" b="1" dirty="0">
                <a:solidFill>
                  <a:schemeClr val="bg1"/>
                </a:solidFill>
              </a:rPr>
              <a:t>: </a:t>
            </a:r>
            <a:r>
              <a:rPr lang="es-ES" sz="1600" dirty="0">
                <a:solidFill>
                  <a:schemeClr val="bg1"/>
                </a:solidFill>
              </a:rPr>
              <a:t>Se basa en la recomendaciones G984.x de la ITU-T donde se describen las técnicas.</a:t>
            </a:r>
          </a:p>
          <a:p>
            <a:r>
              <a:rPr lang="es-ES" sz="1600" b="1" dirty="0" err="1">
                <a:solidFill>
                  <a:schemeClr val="bg1"/>
                </a:solidFill>
              </a:rPr>
              <a:t>Downstream</a:t>
            </a:r>
            <a:r>
              <a:rPr lang="es-ES" sz="1600" b="1" dirty="0">
                <a:solidFill>
                  <a:schemeClr val="bg1"/>
                </a:solidFill>
              </a:rPr>
              <a:t>: 2,5Gbits</a:t>
            </a:r>
          </a:p>
          <a:p>
            <a:r>
              <a:rPr lang="es-ES" sz="1600" b="1" dirty="0" err="1">
                <a:solidFill>
                  <a:schemeClr val="bg1"/>
                </a:solidFill>
              </a:rPr>
              <a:t>Upstream</a:t>
            </a:r>
            <a:r>
              <a:rPr lang="es-ES" sz="1600" b="1" dirty="0">
                <a:solidFill>
                  <a:schemeClr val="bg1"/>
                </a:solidFill>
              </a:rPr>
              <a:t>: 1,25 </a:t>
            </a:r>
            <a:r>
              <a:rPr lang="es-ES" sz="1600" b="1" dirty="0" err="1">
                <a:solidFill>
                  <a:schemeClr val="bg1"/>
                </a:solidFill>
              </a:rPr>
              <a:t>Gbits</a:t>
            </a:r>
            <a:r>
              <a:rPr lang="es-ES" sz="1600" b="1" dirty="0">
                <a:solidFill>
                  <a:schemeClr val="bg1"/>
                </a:solidFill>
              </a:rPr>
              <a:t> </a:t>
            </a:r>
          </a:p>
        </p:txBody>
      </p:sp>
      <p:pic>
        <p:nvPicPr>
          <p:cNvPr id="3" name="Imagen 2">
            <a:extLst>
              <a:ext uri="{FF2B5EF4-FFF2-40B4-BE49-F238E27FC236}">
                <a16:creationId xmlns:a16="http://schemas.microsoft.com/office/drawing/2014/main" id="{71132D1B-9361-438E-8605-3F49B30BBB52}"/>
              </a:ext>
            </a:extLst>
          </p:cNvPr>
          <p:cNvPicPr>
            <a:picLocks noChangeAspect="1"/>
          </p:cNvPicPr>
          <p:nvPr/>
        </p:nvPicPr>
        <p:blipFill rotWithShape="1">
          <a:blip r:embed="rId4"/>
          <a:srcRect l="31686" t="32138" r="27551" b="17425"/>
          <a:stretch/>
        </p:blipFill>
        <p:spPr>
          <a:xfrm>
            <a:off x="3358107" y="2180341"/>
            <a:ext cx="5895321" cy="3675006"/>
          </a:xfrm>
          <a:prstGeom prst="rect">
            <a:avLst/>
          </a:prstGeom>
        </p:spPr>
      </p:pic>
      <p:sp>
        <p:nvSpPr>
          <p:cNvPr id="6" name="Rectángulo 5">
            <a:extLst>
              <a:ext uri="{FF2B5EF4-FFF2-40B4-BE49-F238E27FC236}">
                <a16:creationId xmlns:a16="http://schemas.microsoft.com/office/drawing/2014/main" id="{F4D2E3C5-2E9F-4B6A-A272-9207B6D4F9DB}"/>
              </a:ext>
            </a:extLst>
          </p:cNvPr>
          <p:cNvSpPr/>
          <p:nvPr/>
        </p:nvSpPr>
        <p:spPr>
          <a:xfrm>
            <a:off x="1145769" y="260648"/>
            <a:ext cx="6221511" cy="584775"/>
          </a:xfrm>
          <a:prstGeom prst="rect">
            <a:avLst/>
          </a:prstGeom>
        </p:spPr>
        <p:txBody>
          <a:bodyPr wrap="none">
            <a:spAutoFit/>
          </a:bodyPr>
          <a:lstStyle/>
          <a:p>
            <a:r>
              <a:rPr lang="es-ES" sz="3200" b="1" dirty="0">
                <a:solidFill>
                  <a:schemeClr val="bg1"/>
                </a:solidFill>
              </a:rPr>
              <a:t>ARQUITECTURA DE UNA RED GPON</a:t>
            </a:r>
            <a:endParaRPr lang="en-US" sz="4400" dirty="0">
              <a:solidFill>
                <a:schemeClr val="bg1"/>
              </a:solidFill>
            </a:endParaRPr>
          </a:p>
        </p:txBody>
      </p:sp>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40511306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4213782" cy="584775"/>
          </a:xfrm>
          <a:prstGeom prst="rect">
            <a:avLst/>
          </a:prstGeom>
        </p:spPr>
        <p:txBody>
          <a:bodyPr wrap="none">
            <a:spAutoFit/>
          </a:bodyPr>
          <a:lstStyle/>
          <a:p>
            <a:r>
              <a:rPr lang="es-ES" sz="3200" b="1" dirty="0">
                <a:solidFill>
                  <a:schemeClr val="bg1"/>
                </a:solidFill>
              </a:rPr>
              <a:t>RED FEDEER (TRONCAL)</a:t>
            </a:r>
            <a:endParaRPr lang="en-US" sz="44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pPr algn="just"/>
            <a:r>
              <a:rPr lang="es-ES" sz="2000" dirty="0">
                <a:solidFill>
                  <a:schemeClr val="bg1"/>
                </a:solidFill>
              </a:rPr>
              <a:t>Interconecta el distribuidor (ODF) con los Armarios, FDB o mangas, está constituida por cables de fibra óptica que parten de la central y se dividen hacia elementos de distribución. Generalmente van por canalización en subductos, es la parte troncal de la red..</a:t>
            </a:r>
          </a:p>
        </p:txBody>
      </p:sp>
      <p:pic>
        <p:nvPicPr>
          <p:cNvPr id="5" name="Imagen 4">
            <a:extLst>
              <a:ext uri="{FF2B5EF4-FFF2-40B4-BE49-F238E27FC236}">
                <a16:creationId xmlns:a16="http://schemas.microsoft.com/office/drawing/2014/main" id="{279CAD02-4F22-47F7-833D-C56584181716}"/>
              </a:ext>
            </a:extLst>
          </p:cNvPr>
          <p:cNvPicPr>
            <a:picLocks noChangeAspect="1"/>
          </p:cNvPicPr>
          <p:nvPr/>
        </p:nvPicPr>
        <p:blipFill>
          <a:blip r:embed="rId4"/>
          <a:stretch>
            <a:fillRect/>
          </a:stretch>
        </p:blipFill>
        <p:spPr>
          <a:xfrm>
            <a:off x="2374898" y="2937693"/>
            <a:ext cx="7439025" cy="1990725"/>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1791440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3992568" cy="584775"/>
          </a:xfrm>
          <a:prstGeom prst="rect">
            <a:avLst/>
          </a:prstGeom>
        </p:spPr>
        <p:txBody>
          <a:bodyPr wrap="none">
            <a:spAutoFit/>
          </a:bodyPr>
          <a:lstStyle/>
          <a:p>
            <a:r>
              <a:rPr lang="es-ES" sz="3200" b="1" dirty="0">
                <a:solidFill>
                  <a:schemeClr val="bg1"/>
                </a:solidFill>
              </a:rPr>
              <a:t>RED DE DISTRIBUCIÓN</a:t>
            </a:r>
            <a:endParaRPr lang="en-US" sz="44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pPr algn="just"/>
            <a:r>
              <a:rPr lang="es-ES" sz="2000" dirty="0">
                <a:solidFill>
                  <a:schemeClr val="bg1"/>
                </a:solidFill>
              </a:rPr>
              <a:t>Es la red que une el armario de distribución (FDH o FDB) y las cajas de distribución (NAP) y está constituida por </a:t>
            </a:r>
            <a:r>
              <a:rPr lang="es-ES" sz="2000" dirty="0" err="1">
                <a:solidFill>
                  <a:schemeClr val="bg1"/>
                </a:solidFill>
              </a:rPr>
              <a:t>splitters</a:t>
            </a:r>
            <a:r>
              <a:rPr lang="es-ES" sz="2000" dirty="0">
                <a:solidFill>
                  <a:schemeClr val="bg1"/>
                </a:solidFill>
              </a:rPr>
              <a:t>, cables de fibra óptica aéreos, murales, subterráneos, empalmes y cajas de distribución</a:t>
            </a:r>
          </a:p>
        </p:txBody>
      </p:sp>
      <p:pic>
        <p:nvPicPr>
          <p:cNvPr id="3" name="Imagen 2">
            <a:extLst>
              <a:ext uri="{FF2B5EF4-FFF2-40B4-BE49-F238E27FC236}">
                <a16:creationId xmlns:a16="http://schemas.microsoft.com/office/drawing/2014/main" id="{D7580C5F-73E4-40CC-AA01-E6C1364CBB92}"/>
              </a:ext>
            </a:extLst>
          </p:cNvPr>
          <p:cNvPicPr>
            <a:picLocks noChangeAspect="1"/>
          </p:cNvPicPr>
          <p:nvPr/>
        </p:nvPicPr>
        <p:blipFill>
          <a:blip r:embed="rId4"/>
          <a:stretch>
            <a:fillRect/>
          </a:stretch>
        </p:blipFill>
        <p:spPr>
          <a:xfrm>
            <a:off x="2650680" y="2708920"/>
            <a:ext cx="6887462" cy="3491450"/>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494140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701190" y="487925"/>
            <a:ext cx="801823" cy="523220"/>
          </a:xfrm>
          <a:prstGeom prst="rect">
            <a:avLst/>
          </a:prstGeom>
        </p:spPr>
        <p:txBody>
          <a:bodyPr wrap="none">
            <a:spAutoFit/>
          </a:bodyPr>
          <a:lstStyle/>
          <a:p>
            <a:r>
              <a:rPr lang="es-ES" sz="2800" b="1" dirty="0">
                <a:solidFill>
                  <a:schemeClr val="bg1"/>
                </a:solidFill>
              </a:rPr>
              <a:t>FDH</a:t>
            </a:r>
            <a:endParaRPr lang="en-US" sz="40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pPr algn="just"/>
            <a:r>
              <a:rPr lang="es-ES" sz="2000" dirty="0">
                <a:solidFill>
                  <a:schemeClr val="bg1"/>
                </a:solidFill>
              </a:rPr>
              <a:t>Están ubicados en un determinado punto del distrito y es el lugar de conexión entre la red de </a:t>
            </a:r>
            <a:r>
              <a:rPr lang="es-ES" sz="2000" dirty="0" err="1">
                <a:solidFill>
                  <a:schemeClr val="bg1"/>
                </a:solidFill>
              </a:rPr>
              <a:t>feeder</a:t>
            </a:r>
            <a:r>
              <a:rPr lang="es-ES" sz="2000" dirty="0">
                <a:solidFill>
                  <a:schemeClr val="bg1"/>
                </a:solidFill>
              </a:rPr>
              <a:t> y la red de distribución por medio de </a:t>
            </a:r>
            <a:r>
              <a:rPr lang="es-ES" sz="2000" dirty="0" err="1">
                <a:solidFill>
                  <a:schemeClr val="bg1"/>
                </a:solidFill>
              </a:rPr>
              <a:t>splitters</a:t>
            </a:r>
            <a:r>
              <a:rPr lang="es-ES" sz="2000" dirty="0">
                <a:solidFill>
                  <a:schemeClr val="bg1"/>
                </a:solidFill>
              </a:rPr>
              <a:t> de 1xn. Permiten en forma separada las ampliaciones de red </a:t>
            </a:r>
            <a:r>
              <a:rPr lang="es-ES" sz="2000" dirty="0" err="1">
                <a:solidFill>
                  <a:schemeClr val="bg1"/>
                </a:solidFill>
              </a:rPr>
              <a:t>feeder</a:t>
            </a:r>
            <a:r>
              <a:rPr lang="es-ES" sz="2000" dirty="0">
                <a:solidFill>
                  <a:schemeClr val="bg1"/>
                </a:solidFill>
              </a:rPr>
              <a:t> y de red de distribución..</a:t>
            </a:r>
          </a:p>
        </p:txBody>
      </p:sp>
      <p:pic>
        <p:nvPicPr>
          <p:cNvPr id="16386" name="Picture 2" descr="Related image">
            <a:extLst>
              <a:ext uri="{FF2B5EF4-FFF2-40B4-BE49-F238E27FC236}">
                <a16:creationId xmlns:a16="http://schemas.microsoft.com/office/drawing/2014/main" id="{C121F9E6-767A-48E2-8CDF-CEEFB23B0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258" y="2564904"/>
            <a:ext cx="5022305" cy="376672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24503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a:t>Modulo I</a:t>
            </a:r>
          </a:p>
        </p:txBody>
      </p:sp>
      <p:sp>
        <p:nvSpPr>
          <p:cNvPr id="5" name="Subtítulo 4"/>
          <p:cNvSpPr>
            <a:spLocks noGrp="1"/>
          </p:cNvSpPr>
          <p:nvPr>
            <p:ph type="subTitle" idx="1"/>
          </p:nvPr>
        </p:nvSpPr>
        <p:spPr/>
        <p:txBody>
          <a:bodyPr rtlCol="0"/>
          <a:lstStyle/>
          <a:p>
            <a:r>
              <a:rPr lang="es-ES" b="1" dirty="0"/>
              <a:t>Módulo I: Introducción a la fibra óptica</a:t>
            </a:r>
            <a:endParaRPr lang="es-EC" b="1" dirty="0"/>
          </a:p>
        </p:txBody>
      </p:sp>
    </p:spTree>
    <p:extLst>
      <p:ext uri="{BB962C8B-B14F-4D97-AF65-F5344CB8AC3E}">
        <p14:creationId xmlns:p14="http://schemas.microsoft.com/office/powerpoint/2010/main" val="364176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7039106" cy="584775"/>
          </a:xfrm>
          <a:prstGeom prst="rect">
            <a:avLst/>
          </a:prstGeom>
        </p:spPr>
        <p:txBody>
          <a:bodyPr wrap="none">
            <a:spAutoFit/>
          </a:bodyPr>
          <a:lstStyle/>
          <a:p>
            <a:r>
              <a:rPr lang="es-VE" sz="3200" b="1" dirty="0">
                <a:solidFill>
                  <a:schemeClr val="bg1"/>
                </a:solidFill>
              </a:rPr>
              <a:t>CAJA DE DISTRIBUCIÓN PRINCIPAL (FDB)</a:t>
            </a: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pPr algn="just"/>
            <a:r>
              <a:rPr lang="es-ES" sz="2000" dirty="0">
                <a:solidFill>
                  <a:schemeClr val="bg1"/>
                </a:solidFill>
              </a:rPr>
              <a:t>Es el elemento que se utiliza al ingreso de edificios o urbanizaciones para interconectar la red </a:t>
            </a:r>
            <a:r>
              <a:rPr lang="es-ES" sz="2000" dirty="0" err="1">
                <a:solidFill>
                  <a:schemeClr val="bg1"/>
                </a:solidFill>
              </a:rPr>
              <a:t>feeder</a:t>
            </a:r>
            <a:r>
              <a:rPr lang="es-ES" sz="2000" dirty="0">
                <a:solidFill>
                  <a:schemeClr val="bg1"/>
                </a:solidFill>
              </a:rPr>
              <a:t> con la red de distribución interna de cada inmueble</a:t>
            </a:r>
          </a:p>
        </p:txBody>
      </p:sp>
      <p:pic>
        <p:nvPicPr>
          <p:cNvPr id="3" name="Imagen 2">
            <a:extLst>
              <a:ext uri="{FF2B5EF4-FFF2-40B4-BE49-F238E27FC236}">
                <a16:creationId xmlns:a16="http://schemas.microsoft.com/office/drawing/2014/main" id="{8FD23167-4F6A-43CD-81EB-5B3839560DB1}"/>
              </a:ext>
            </a:extLst>
          </p:cNvPr>
          <p:cNvPicPr>
            <a:picLocks noChangeAspect="1"/>
          </p:cNvPicPr>
          <p:nvPr/>
        </p:nvPicPr>
        <p:blipFill>
          <a:blip r:embed="rId4"/>
          <a:stretch>
            <a:fillRect/>
          </a:stretch>
        </p:blipFill>
        <p:spPr>
          <a:xfrm>
            <a:off x="3331889" y="2492896"/>
            <a:ext cx="5525045" cy="3594521"/>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5838752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FF3F2DE8-8EEE-4130-AEF7-37BC7C0E54E9}"/>
              </a:ext>
            </a:extLst>
          </p:cNvPr>
          <p:cNvSpPr/>
          <p:nvPr/>
        </p:nvSpPr>
        <p:spPr>
          <a:xfrm>
            <a:off x="1145769" y="260648"/>
            <a:ext cx="3205878" cy="646331"/>
          </a:xfrm>
          <a:prstGeom prst="rect">
            <a:avLst/>
          </a:prstGeom>
        </p:spPr>
        <p:txBody>
          <a:bodyPr wrap="none">
            <a:spAutoFit/>
          </a:bodyPr>
          <a:lstStyle/>
          <a:p>
            <a:r>
              <a:rPr lang="es-ES" sz="3600" b="1" dirty="0">
                <a:solidFill>
                  <a:schemeClr val="bg1"/>
                </a:solidFill>
              </a:rPr>
              <a:t>ROSETA OPTICA</a:t>
            </a:r>
            <a:endParaRPr lang="en-US" sz="4800" dirty="0">
              <a:solidFill>
                <a:schemeClr val="bg1"/>
              </a:solidFill>
            </a:endParaRPr>
          </a:p>
        </p:txBody>
      </p:sp>
      <p:sp>
        <p:nvSpPr>
          <p:cNvPr id="4" name="Marcador de contenido 3">
            <a:extLst>
              <a:ext uri="{FF2B5EF4-FFF2-40B4-BE49-F238E27FC236}">
                <a16:creationId xmlns:a16="http://schemas.microsoft.com/office/drawing/2014/main" id="{E747DD8B-004F-483F-AB0F-16BA3BD6352F}"/>
              </a:ext>
            </a:extLst>
          </p:cNvPr>
          <p:cNvSpPr>
            <a:spLocks noGrp="1"/>
          </p:cNvSpPr>
          <p:nvPr>
            <p:ph idx="1"/>
          </p:nvPr>
        </p:nvSpPr>
        <p:spPr>
          <a:xfrm>
            <a:off x="1135814" y="1340768"/>
            <a:ext cx="9917195" cy="5184576"/>
          </a:xfrm>
        </p:spPr>
        <p:txBody>
          <a:bodyPr>
            <a:normAutofit/>
          </a:bodyPr>
          <a:lstStyle/>
          <a:p>
            <a:pPr algn="just"/>
            <a:r>
              <a:rPr lang="es-ES" sz="2000" dirty="0">
                <a:solidFill>
                  <a:schemeClr val="bg1"/>
                </a:solidFill>
              </a:rPr>
              <a:t>Es el punto terminal óptico que permite efectuar la terminación y el acondicionamiento del cable óptico de acometida que accede al domicilio del cliente, en ella se ubica la fusión o empalme mecánico entre la acometida exterior y la fibra interior, finalizando el cable en un conector tipo SC/APC.</a:t>
            </a:r>
          </a:p>
        </p:txBody>
      </p:sp>
      <p:pic>
        <p:nvPicPr>
          <p:cNvPr id="14338" name="Picture 2" descr="Image result for Roseta optica">
            <a:extLst>
              <a:ext uri="{FF2B5EF4-FFF2-40B4-BE49-F238E27FC236}">
                <a16:creationId xmlns:a16="http://schemas.microsoft.com/office/drawing/2014/main" id="{2C5F84F7-495C-40D7-8BF4-284890C13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9411" y="2564904"/>
            <a:ext cx="3810000" cy="38385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5135975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CA18565C-FA85-4D71-A5D8-4CCEFFA51DA4}"/>
              </a:ext>
            </a:extLst>
          </p:cNvPr>
          <p:cNvSpPr>
            <a:spLocks noGrp="1"/>
          </p:cNvSpPr>
          <p:nvPr>
            <p:ph idx="1"/>
          </p:nvPr>
        </p:nvSpPr>
        <p:spPr>
          <a:xfrm>
            <a:off x="1197868" y="1477888"/>
            <a:ext cx="10021477" cy="4327376"/>
          </a:xfrm>
        </p:spPr>
        <p:txBody>
          <a:bodyPr>
            <a:normAutofit/>
          </a:bodyPr>
          <a:lstStyle/>
          <a:p>
            <a:pPr marL="0" indent="0" algn="just">
              <a:buNone/>
            </a:pPr>
            <a:r>
              <a:rPr lang="es-VE" sz="2000" b="1" dirty="0">
                <a:solidFill>
                  <a:schemeClr val="bg1"/>
                </a:solidFill>
              </a:rPr>
              <a:t>Planos de la Red de Canalización</a:t>
            </a:r>
            <a:endParaRPr lang="en-US" sz="2000" dirty="0">
              <a:solidFill>
                <a:schemeClr val="bg1"/>
              </a:solidFill>
            </a:endParaRPr>
          </a:p>
          <a:p>
            <a:pPr lvl="0" algn="just"/>
            <a:r>
              <a:rPr lang="es-VE" sz="2000" dirty="0">
                <a:solidFill>
                  <a:schemeClr val="bg1"/>
                </a:solidFill>
              </a:rPr>
              <a:t>En este plano se debe incluir el pozo de ingreso a la urbanización y la conexión al pozo más cercano existente de la CNT. Además debe incluir las mangueras de acometida a cada cliente</a:t>
            </a:r>
            <a:endParaRPr lang="en-US" sz="2000" dirty="0">
              <a:solidFill>
                <a:schemeClr val="bg1"/>
              </a:solidFill>
            </a:endParaRPr>
          </a:p>
          <a:p>
            <a:pPr lvl="0" algn="just"/>
            <a:r>
              <a:rPr lang="es-VE" sz="2000" dirty="0">
                <a:solidFill>
                  <a:schemeClr val="bg1"/>
                </a:solidFill>
              </a:rPr>
              <a:t>Se debe establecer la canalización existente con sus ductos ocupados, y la canalización y pozos proyectados, para los distritos</a:t>
            </a:r>
            <a:endParaRPr lang="en-US" sz="2000" dirty="0">
              <a:solidFill>
                <a:schemeClr val="bg1"/>
              </a:solidFill>
            </a:endParaRPr>
          </a:p>
          <a:p>
            <a:pPr lvl="0"/>
            <a:r>
              <a:rPr lang="es-VE" sz="2000" dirty="0">
                <a:solidFill>
                  <a:schemeClr val="bg1"/>
                </a:solidFill>
              </a:rPr>
              <a:t>Se debe considerar la proyección de un pozo de ingreso al edificio cuyo diseño debe ser mínimo de 48 bloques curvos. A veces es necesario la </a:t>
            </a:r>
            <a:r>
              <a:rPr lang="es-VE" sz="2000" dirty="0" err="1">
                <a:solidFill>
                  <a:schemeClr val="bg1"/>
                </a:solidFill>
              </a:rPr>
              <a:t>ducteria</a:t>
            </a:r>
            <a:r>
              <a:rPr lang="es-VE" sz="2000" dirty="0">
                <a:solidFill>
                  <a:schemeClr val="bg1"/>
                </a:solidFill>
              </a:rPr>
              <a:t> del edificio construida o existente en su interior</a:t>
            </a:r>
            <a:endParaRPr lang="en-US" sz="2000" dirty="0">
              <a:solidFill>
                <a:schemeClr val="bg1"/>
              </a:solidFill>
            </a:endParaRPr>
          </a:p>
          <a:p>
            <a:endParaRPr lang="en-US" sz="2000" dirty="0"/>
          </a:p>
        </p:txBody>
      </p:sp>
      <p:sp>
        <p:nvSpPr>
          <p:cNvPr id="6" name="Rectángulo 5">
            <a:extLst>
              <a:ext uri="{FF2B5EF4-FFF2-40B4-BE49-F238E27FC236}">
                <a16:creationId xmlns:a16="http://schemas.microsoft.com/office/drawing/2014/main" id="{D3C356F3-1DDD-4FD2-BEC8-2656AA750C68}"/>
              </a:ext>
            </a:extLst>
          </p:cNvPr>
          <p:cNvSpPr/>
          <p:nvPr/>
        </p:nvSpPr>
        <p:spPr>
          <a:xfrm>
            <a:off x="837827" y="332656"/>
            <a:ext cx="11350997" cy="523220"/>
          </a:xfrm>
          <a:prstGeom prst="rect">
            <a:avLst/>
          </a:prstGeom>
        </p:spPr>
        <p:txBody>
          <a:bodyPr wrap="square">
            <a:spAutoFit/>
          </a:bodyPr>
          <a:lstStyle/>
          <a:p>
            <a:r>
              <a:rPr lang="es-ES" sz="2800" b="1" dirty="0">
                <a:solidFill>
                  <a:schemeClr val="bg1"/>
                </a:solidFill>
              </a:rPr>
              <a:t>GENERACIÓN DE LA DOCUMENTACIÓN PARA PROYECTOS GPON</a:t>
            </a:r>
            <a:endParaRPr lang="en-US" sz="2800" dirty="0">
              <a:solidFill>
                <a:schemeClr val="bg1"/>
              </a:solidFill>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689470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8" t="14660" r="35922" b="8032"/>
          <a:stretch/>
        </p:blipFill>
        <p:spPr bwMode="auto">
          <a:xfrm>
            <a:off x="1845940" y="1124744"/>
            <a:ext cx="8064896" cy="515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a16="http://schemas.microsoft.com/office/drawing/2014/main" id="{D3C356F3-1DDD-4FD2-BEC8-2656AA750C68}"/>
              </a:ext>
            </a:extLst>
          </p:cNvPr>
          <p:cNvSpPr/>
          <p:nvPr/>
        </p:nvSpPr>
        <p:spPr>
          <a:xfrm>
            <a:off x="837827" y="332656"/>
            <a:ext cx="11350997" cy="523220"/>
          </a:xfrm>
          <a:prstGeom prst="rect">
            <a:avLst/>
          </a:prstGeom>
        </p:spPr>
        <p:txBody>
          <a:bodyPr wrap="square">
            <a:spAutoFit/>
          </a:bodyPr>
          <a:lstStyle/>
          <a:p>
            <a:r>
              <a:rPr lang="es-ES" sz="2800" b="1" dirty="0">
                <a:solidFill>
                  <a:schemeClr val="bg1"/>
                </a:solidFill>
              </a:rPr>
              <a:t>GENERACIÓN DE LA DOCUMENTACIÓN PARA PROYECTOS GPON</a:t>
            </a:r>
            <a:endParaRPr lang="en-US" sz="2800" dirty="0">
              <a:solidFill>
                <a:schemeClr val="bg1"/>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1894134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7EC3792-FFC2-418B-BE2E-B621D26619D2}"/>
              </a:ext>
            </a:extLst>
          </p:cNvPr>
          <p:cNvSpPr/>
          <p:nvPr/>
        </p:nvSpPr>
        <p:spPr>
          <a:xfrm>
            <a:off x="1145769" y="1074509"/>
            <a:ext cx="10009112" cy="4708981"/>
          </a:xfrm>
          <a:prstGeom prst="rect">
            <a:avLst/>
          </a:prstGeom>
        </p:spPr>
        <p:txBody>
          <a:bodyPr wrap="square">
            <a:spAutoFit/>
          </a:bodyPr>
          <a:lstStyle/>
          <a:p>
            <a:pPr algn="just">
              <a:lnSpc>
                <a:spcPct val="150000"/>
              </a:lnSpc>
              <a:tabLst>
                <a:tab pos="1457325" algn="l"/>
              </a:tabLst>
            </a:pPr>
            <a:r>
              <a:rPr lang="es-VE" sz="2000" b="1" dirty="0">
                <a:solidFill>
                  <a:srgbClr val="000000"/>
                </a:solidFill>
                <a:latin typeface="Arial" panose="020B0604020202020204" pitchFamily="34" charset="0"/>
                <a:ea typeface="Droid Sans Fallback"/>
                <a:cs typeface="FreeSans"/>
              </a:rPr>
              <a:t>Plano De La Red De Dispersión</a:t>
            </a:r>
            <a:endParaRPr lang="en-US" sz="2000" dirty="0">
              <a:latin typeface="Liberation Serif"/>
              <a:ea typeface="Droid Sans Fallback"/>
              <a:cs typeface="FreeSans"/>
            </a:endParaRPr>
          </a:p>
          <a:p>
            <a:pPr marL="342900" marR="0" lvl="0" indent="-342900" algn="just">
              <a:lnSpc>
                <a:spcPct val="150000"/>
              </a:lnSpc>
              <a:spcBef>
                <a:spcPts val="0"/>
              </a:spcBef>
              <a:spcAft>
                <a:spcPts val="0"/>
              </a:spcAft>
              <a:buClr>
                <a:schemeClr val="accent1"/>
              </a:buClr>
              <a:buFont typeface="Arial" panose="020B0604020202020204" pitchFamily="34" charset="0"/>
              <a:buChar char="•"/>
              <a:tabLst>
                <a:tab pos="1457325" algn="l"/>
              </a:tabLst>
            </a:pPr>
            <a:r>
              <a:rPr lang="es-VE" sz="2000" dirty="0">
                <a:solidFill>
                  <a:srgbClr val="000000"/>
                </a:solidFill>
                <a:latin typeface="Arial" panose="020B0604020202020204" pitchFamily="34" charset="0"/>
                <a:ea typeface="Times New Roman" panose="02020603050405020304" pitchFamily="18" charset="0"/>
              </a:rPr>
              <a:t>La red de dispersión se define como el área de influencia (dispersión) de una caja de distribución óptica (NAP, FDF o manga)</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Clr>
                <a:schemeClr val="accent1"/>
              </a:buClr>
              <a:buFont typeface="Arial" panose="020B0604020202020204" pitchFamily="34" charset="0"/>
              <a:buChar char="•"/>
              <a:tabLst>
                <a:tab pos="1457325" algn="l"/>
              </a:tabLst>
            </a:pPr>
            <a:r>
              <a:rPr lang="es-VE" sz="2000" dirty="0">
                <a:solidFill>
                  <a:srgbClr val="000000"/>
                </a:solidFill>
                <a:latin typeface="Arial" panose="020B0604020202020204" pitchFamily="34" charset="0"/>
                <a:ea typeface="Times New Roman" panose="02020603050405020304" pitchFamily="18" charset="0"/>
              </a:rPr>
              <a:t>Para definir el área de influencia de una NAP, se considera una ocupación del 80% y un 20% para ampliación de la capacidad total de las NAP normalizadas u homologadas por la CNT.</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Clr>
                <a:schemeClr val="accent1"/>
              </a:buClr>
              <a:buFont typeface="Arial" panose="020B0604020202020204" pitchFamily="34" charset="0"/>
              <a:buChar char="•"/>
              <a:tabLst>
                <a:tab pos="1457325" algn="l"/>
              </a:tabLst>
            </a:pPr>
            <a:r>
              <a:rPr lang="es-VE" sz="2000" dirty="0">
                <a:solidFill>
                  <a:srgbClr val="000000"/>
                </a:solidFill>
                <a:latin typeface="Arial" panose="020B0604020202020204" pitchFamily="34" charset="0"/>
                <a:ea typeface="Times New Roman" panose="02020603050405020304" pitchFamily="18" charset="0"/>
              </a:rPr>
              <a:t>La red de dispersión no deberá sobrepasar los 300 metros de distancia</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Clr>
                <a:schemeClr val="accent1"/>
              </a:buClr>
              <a:buFont typeface="Arial" panose="020B0604020202020204" pitchFamily="34" charset="0"/>
              <a:buChar char="•"/>
              <a:tabLst>
                <a:tab pos="1457325" algn="l"/>
              </a:tabLst>
            </a:pPr>
            <a:r>
              <a:rPr lang="es-VE" sz="2000" dirty="0">
                <a:solidFill>
                  <a:srgbClr val="000000"/>
                </a:solidFill>
                <a:latin typeface="Arial" panose="020B0604020202020204" pitchFamily="34" charset="0"/>
                <a:ea typeface="Times New Roman" panose="02020603050405020304" pitchFamily="18" charset="0"/>
              </a:rPr>
              <a:t>No se deberá cruzar una vía principal o carretera de alto tráfico con cables de acometida aéreos, en este caso se deberá instalar una NAP al otro lado de la vía principal.</a:t>
            </a:r>
            <a:endParaRPr lang="en-US" sz="2000" dirty="0">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a16="http://schemas.microsoft.com/office/drawing/2014/main" id="{CC04EAFB-E560-4D3A-9261-DB4652633E6C}"/>
              </a:ext>
            </a:extLst>
          </p:cNvPr>
          <p:cNvSpPr/>
          <p:nvPr/>
        </p:nvSpPr>
        <p:spPr>
          <a:xfrm>
            <a:off x="837827" y="332656"/>
            <a:ext cx="11350997" cy="523220"/>
          </a:xfrm>
          <a:prstGeom prst="rect">
            <a:avLst/>
          </a:prstGeom>
        </p:spPr>
        <p:txBody>
          <a:bodyPr wrap="square">
            <a:spAutoFit/>
          </a:bodyPr>
          <a:lstStyle/>
          <a:p>
            <a:r>
              <a:rPr lang="es-ES" sz="2800" b="1" dirty="0">
                <a:solidFill>
                  <a:schemeClr val="bg1"/>
                </a:solidFill>
              </a:rPr>
              <a:t>GENERACIÓN DE LA DOCUMENTACIÓN PARA PROYECTOS GPON</a:t>
            </a:r>
            <a:endParaRPr lang="en-US" sz="2800" dirty="0">
              <a:solidFill>
                <a:schemeClr val="bg1"/>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7516745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7EC3792-FFC2-418B-BE2E-B621D26619D2}"/>
              </a:ext>
            </a:extLst>
          </p:cNvPr>
          <p:cNvSpPr/>
          <p:nvPr/>
        </p:nvSpPr>
        <p:spPr>
          <a:xfrm>
            <a:off x="1145769" y="1074509"/>
            <a:ext cx="10009112" cy="4093428"/>
          </a:xfrm>
          <a:prstGeom prst="rect">
            <a:avLst/>
          </a:prstGeom>
        </p:spPr>
        <p:txBody>
          <a:bodyPr wrap="square">
            <a:spAutoFit/>
          </a:bodyPr>
          <a:lstStyle/>
          <a:p>
            <a:r>
              <a:rPr lang="es-VE" sz="2000" b="1" dirty="0">
                <a:solidFill>
                  <a:schemeClr val="bg1"/>
                </a:solidFill>
              </a:rPr>
              <a:t>Plano De La Red De Distribución.</a:t>
            </a:r>
            <a:endParaRPr lang="en-US" sz="2000" dirty="0">
              <a:solidFill>
                <a:schemeClr val="bg1"/>
              </a:solidFill>
            </a:endParaRPr>
          </a:p>
          <a:p>
            <a:pPr marL="342900" lvl="0" indent="-342900" algn="just">
              <a:buClr>
                <a:schemeClr val="accent1"/>
              </a:buClr>
              <a:buFont typeface="Arial" panose="020B0604020202020204" pitchFamily="34" charset="0"/>
              <a:buChar char="•"/>
            </a:pPr>
            <a:r>
              <a:rPr lang="es-VE" sz="2000" dirty="0">
                <a:solidFill>
                  <a:schemeClr val="bg1"/>
                </a:solidFill>
              </a:rPr>
              <a:t>La red de distribución comprende los cables de fibra óptica G.652D aéreos, canalizados o murales, cuyas capacidades van desde 12 hilos hasta 96 hilos, los elementos pasivos (mangas, </a:t>
            </a:r>
            <a:r>
              <a:rPr lang="es-VE" sz="2000" dirty="0" err="1">
                <a:solidFill>
                  <a:schemeClr val="bg1"/>
                </a:solidFill>
              </a:rPr>
              <a:t>NAPs</a:t>
            </a:r>
            <a:r>
              <a:rPr lang="es-VE" sz="2000" dirty="0">
                <a:solidFill>
                  <a:schemeClr val="bg1"/>
                </a:solidFill>
              </a:rPr>
              <a:t>, </a:t>
            </a:r>
            <a:r>
              <a:rPr lang="es-VE" sz="2000" dirty="0" err="1">
                <a:solidFill>
                  <a:schemeClr val="bg1"/>
                </a:solidFill>
              </a:rPr>
              <a:t>FDBs,FDFs</a:t>
            </a:r>
            <a:r>
              <a:rPr lang="es-VE" sz="2000" dirty="0">
                <a:solidFill>
                  <a:schemeClr val="bg1"/>
                </a:solidFill>
              </a:rPr>
              <a:t>) y los herrajes; considerando lo siguiente para cada modelo definido:</a:t>
            </a:r>
            <a:endParaRPr lang="en-US" sz="2000" dirty="0">
              <a:solidFill>
                <a:schemeClr val="bg1"/>
              </a:solidFill>
            </a:endParaRPr>
          </a:p>
          <a:p>
            <a:pPr marL="342900" lvl="0" indent="-342900" algn="just">
              <a:buClr>
                <a:schemeClr val="accent1"/>
              </a:buClr>
              <a:buFont typeface="Arial" panose="020B0604020202020204" pitchFamily="34" charset="0"/>
              <a:buChar char="•"/>
            </a:pPr>
            <a:r>
              <a:rPr lang="es-VE" sz="2000" dirty="0">
                <a:solidFill>
                  <a:schemeClr val="bg1"/>
                </a:solidFill>
              </a:rPr>
              <a:t>Modelo Masivos/Casas: Sale desde el FDH hasta las </a:t>
            </a:r>
            <a:r>
              <a:rPr lang="es-VE" sz="2000" dirty="0" err="1">
                <a:solidFill>
                  <a:schemeClr val="bg1"/>
                </a:solidFill>
              </a:rPr>
              <a:t>NAPs</a:t>
            </a:r>
            <a:r>
              <a:rPr lang="es-VE" sz="2000" dirty="0">
                <a:solidFill>
                  <a:schemeClr val="bg1"/>
                </a:solidFill>
              </a:rPr>
              <a:t>. El área de cobertura del FDH comprende la suma de las áreas de dispersión de las </a:t>
            </a:r>
            <a:r>
              <a:rPr lang="es-VE" sz="2000" dirty="0" err="1">
                <a:solidFill>
                  <a:schemeClr val="bg1"/>
                </a:solidFill>
              </a:rPr>
              <a:t>NAPs</a:t>
            </a:r>
            <a:r>
              <a:rPr lang="es-VE" sz="2000" dirty="0">
                <a:solidFill>
                  <a:schemeClr val="bg1"/>
                </a:solidFill>
              </a:rPr>
              <a:t> que lo conforman, a esta se le denomina Distrito. Por ejemplo, un FDH de 288 clientes comprende hasta 24 áreas de dispersión o lo que es lo mismo hasta 24 </a:t>
            </a:r>
            <a:r>
              <a:rPr lang="es-VE" sz="2000" dirty="0" err="1">
                <a:solidFill>
                  <a:schemeClr val="bg1"/>
                </a:solidFill>
              </a:rPr>
              <a:t>NAPs</a:t>
            </a:r>
            <a:r>
              <a:rPr lang="es-VE" sz="2000" dirty="0">
                <a:solidFill>
                  <a:schemeClr val="bg1"/>
                </a:solidFill>
              </a:rPr>
              <a:t>. El FDH se debe colocar en un punto lo más céntrico posible dentro de su área de cobertura de máximo 1 km. según el modelo de red GPON de la CNT E.P. El sitio de ubicación de los FDH depende de la infraestructura que posea la CNT</a:t>
            </a:r>
            <a:endParaRPr lang="en-US" sz="2000" dirty="0">
              <a:solidFill>
                <a:schemeClr val="bg1"/>
              </a:solidFill>
            </a:endParaRPr>
          </a:p>
          <a:p>
            <a:pPr marL="342900" indent="-342900" algn="just">
              <a:buClr>
                <a:schemeClr val="accent1"/>
              </a:buClr>
              <a:buFont typeface="Arial" panose="020B0604020202020204" pitchFamily="34" charset="0"/>
              <a:buChar char="•"/>
            </a:pPr>
            <a:r>
              <a:rPr lang="es-VE" sz="2000" dirty="0">
                <a:solidFill>
                  <a:schemeClr val="bg1"/>
                </a:solidFill>
              </a:rPr>
              <a:t>Una vez que las </a:t>
            </a:r>
            <a:r>
              <a:rPr lang="es-VE" sz="2000" dirty="0" err="1">
                <a:solidFill>
                  <a:schemeClr val="bg1"/>
                </a:solidFill>
              </a:rPr>
              <a:t>NAPs</a:t>
            </a:r>
            <a:r>
              <a:rPr lang="es-VE" sz="2000" dirty="0">
                <a:solidFill>
                  <a:schemeClr val="bg1"/>
                </a:solidFill>
              </a:rPr>
              <a:t> han sido ubicadas, se procede a diseñar la red de distribución</a:t>
            </a:r>
            <a:endParaRPr lang="en-US" sz="1800" dirty="0">
              <a:solidFill>
                <a:schemeClr val="bg1"/>
              </a:solidFill>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F683F57C-3FCB-4968-9D6F-C5F5EA700D6A}"/>
              </a:ext>
            </a:extLst>
          </p:cNvPr>
          <p:cNvSpPr/>
          <p:nvPr/>
        </p:nvSpPr>
        <p:spPr>
          <a:xfrm>
            <a:off x="837827" y="332656"/>
            <a:ext cx="11350997" cy="523220"/>
          </a:xfrm>
          <a:prstGeom prst="rect">
            <a:avLst/>
          </a:prstGeom>
        </p:spPr>
        <p:txBody>
          <a:bodyPr wrap="square">
            <a:spAutoFit/>
          </a:bodyPr>
          <a:lstStyle/>
          <a:p>
            <a:r>
              <a:rPr lang="es-ES" sz="2800" b="1" dirty="0">
                <a:solidFill>
                  <a:schemeClr val="bg1"/>
                </a:solidFill>
              </a:rPr>
              <a:t>GENERACIÓN DE LA DOCUMENTACIÓN PARA PROYECTOS GPON</a:t>
            </a:r>
            <a:endParaRPr lang="en-US" sz="2800" dirty="0">
              <a:solidFill>
                <a:schemeClr val="bg1"/>
              </a:solidFill>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1656915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683F57C-3FCB-4968-9D6F-C5F5EA700D6A}"/>
              </a:ext>
            </a:extLst>
          </p:cNvPr>
          <p:cNvSpPr/>
          <p:nvPr/>
        </p:nvSpPr>
        <p:spPr>
          <a:xfrm>
            <a:off x="837827" y="332656"/>
            <a:ext cx="11350997" cy="523220"/>
          </a:xfrm>
          <a:prstGeom prst="rect">
            <a:avLst/>
          </a:prstGeom>
        </p:spPr>
        <p:txBody>
          <a:bodyPr wrap="square">
            <a:spAutoFit/>
          </a:bodyPr>
          <a:lstStyle/>
          <a:p>
            <a:r>
              <a:rPr lang="es-ES" sz="2800" b="1" dirty="0">
                <a:solidFill>
                  <a:schemeClr val="bg1"/>
                </a:solidFill>
              </a:rPr>
              <a:t>GENERACIÓN DE LA DOCUMENTACIÓN PARA PROYECTOS GPON</a:t>
            </a:r>
            <a:endParaRPr lang="en-US" sz="2800" dirty="0">
              <a:solidFill>
                <a:schemeClr val="bg1"/>
              </a:solidFill>
            </a:endParaRPr>
          </a:p>
        </p:txBody>
      </p:sp>
      <p:pic>
        <p:nvPicPr>
          <p:cNvPr id="2050" name="Picture 2" descr="Image result for Red de distribución Distrito ft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012" y="1340768"/>
            <a:ext cx="6984776" cy="406472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853412" y="5743177"/>
            <a:ext cx="4265976" cy="461665"/>
          </a:xfrm>
          <a:prstGeom prst="rect">
            <a:avLst/>
          </a:prstGeom>
        </p:spPr>
        <p:txBody>
          <a:bodyPr wrap="none">
            <a:spAutoFit/>
          </a:bodyPr>
          <a:lstStyle/>
          <a:p>
            <a:r>
              <a:rPr lang="es-VE" b="1" dirty="0">
                <a:solidFill>
                  <a:schemeClr val="bg1"/>
                </a:solidFill>
              </a:rPr>
              <a:t>Plano De La Red De Distribución</a:t>
            </a:r>
            <a:endParaRPr lang="es-EC" dirty="0"/>
          </a:p>
        </p:txBody>
      </p:sp>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652244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282C25C-6D7A-4265-A5A1-2A332B6CB90F}"/>
              </a:ext>
            </a:extLst>
          </p:cNvPr>
          <p:cNvSpPr/>
          <p:nvPr/>
        </p:nvSpPr>
        <p:spPr>
          <a:xfrm>
            <a:off x="1485900" y="1744845"/>
            <a:ext cx="9721080" cy="3785652"/>
          </a:xfrm>
          <a:prstGeom prst="rect">
            <a:avLst/>
          </a:prstGeom>
        </p:spPr>
        <p:txBody>
          <a:bodyPr wrap="square">
            <a:spAutoFit/>
          </a:bodyPr>
          <a:lstStyle/>
          <a:p>
            <a:pPr algn="just">
              <a:lnSpc>
                <a:spcPct val="150000"/>
              </a:lnSpc>
              <a:tabLst>
                <a:tab pos="1457325" algn="l"/>
              </a:tabLst>
            </a:pPr>
            <a:r>
              <a:rPr lang="es-VE" sz="2000" b="1" dirty="0">
                <a:solidFill>
                  <a:srgbClr val="000000"/>
                </a:solidFill>
                <a:latin typeface="Arial" panose="020B0604020202020204" pitchFamily="34" charset="0"/>
                <a:ea typeface="Droid Sans Fallback"/>
                <a:cs typeface="FreeSans"/>
              </a:rPr>
              <a:t>Memoria Técnica</a:t>
            </a:r>
            <a:endParaRPr lang="en-US" sz="2000" dirty="0">
              <a:latin typeface="Liberation Serif"/>
              <a:ea typeface="Droid Sans Fallback"/>
              <a:cs typeface="FreeSans"/>
            </a:endParaRPr>
          </a:p>
          <a:p>
            <a:pPr marL="342900" marR="0" lvl="0" indent="-342900" algn="just">
              <a:lnSpc>
                <a:spcPct val="150000"/>
              </a:lnSpc>
              <a:spcBef>
                <a:spcPts val="0"/>
              </a:spcBef>
              <a:spcAft>
                <a:spcPts val="0"/>
              </a:spcAft>
              <a:buClr>
                <a:schemeClr val="accent1"/>
              </a:buClr>
              <a:buFont typeface="Arial" panose="020B0604020202020204" pitchFamily="34" charset="0"/>
              <a:buChar char="•"/>
              <a:tabLst>
                <a:tab pos="1457325" algn="l"/>
              </a:tabLst>
            </a:pPr>
            <a:r>
              <a:rPr lang="es-EC" sz="2000" dirty="0">
                <a:solidFill>
                  <a:srgbClr val="000000"/>
                </a:solidFill>
                <a:latin typeface="Arial" panose="020B0604020202020204" pitchFamily="34" charset="0"/>
                <a:ea typeface="Times New Roman" panose="02020603050405020304" pitchFamily="18" charset="0"/>
              </a:rPr>
              <a:t>Es un documento en donde se presenta el resumen del proyecto y los materiales a utilizarse.</a:t>
            </a:r>
          </a:p>
          <a:p>
            <a:pPr marL="342900" indent="-342900" algn="just">
              <a:lnSpc>
                <a:spcPct val="150000"/>
              </a:lnSpc>
              <a:buClr>
                <a:schemeClr val="accent1"/>
              </a:buClr>
              <a:buFont typeface="Arial" panose="020B0604020202020204" pitchFamily="34" charset="0"/>
              <a:buChar char="•"/>
              <a:tabLst>
                <a:tab pos="1457325" algn="l"/>
              </a:tabLst>
            </a:pPr>
            <a:r>
              <a:rPr lang="es-EC" sz="2000" dirty="0">
                <a:solidFill>
                  <a:srgbClr val="000000"/>
                </a:solidFill>
                <a:latin typeface="Arial" panose="020B0604020202020204" pitchFamily="34" charset="0"/>
                <a:ea typeface="Times New Roman" panose="02020603050405020304" pitchFamily="18" charset="0"/>
              </a:rPr>
              <a:t>Contempla también el cálculo del presupuesto óptico</a:t>
            </a:r>
            <a:endParaRPr lang="en-US" sz="2000" dirty="0">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Clr>
                <a:schemeClr val="accent1"/>
              </a:buClr>
              <a:buFont typeface="Arial" panose="020B0604020202020204" pitchFamily="34" charset="0"/>
              <a:buChar char="•"/>
              <a:tabLst>
                <a:tab pos="1457325" algn="l"/>
              </a:tabLst>
            </a:pPr>
            <a:r>
              <a:rPr lang="es-EC" sz="2000" dirty="0">
                <a:solidFill>
                  <a:srgbClr val="000000"/>
                </a:solidFill>
                <a:latin typeface="Arial" panose="020B0604020202020204" pitchFamily="34" charset="0"/>
                <a:ea typeface="Times New Roman" panose="02020603050405020304" pitchFamily="18" charset="0"/>
              </a:rPr>
              <a:t>La forma de ingreso de la acometida por parte de la operadora, que va a ofrecer el servicio</a:t>
            </a:r>
          </a:p>
          <a:p>
            <a:pPr marL="342900" indent="-342900" algn="just">
              <a:lnSpc>
                <a:spcPct val="150000"/>
              </a:lnSpc>
              <a:buClr>
                <a:schemeClr val="accent1"/>
              </a:buClr>
              <a:buFont typeface="Arial" panose="020B0604020202020204" pitchFamily="34" charset="0"/>
              <a:buChar char="•"/>
              <a:tabLst>
                <a:tab pos="1457325" algn="l"/>
              </a:tabLst>
            </a:pPr>
            <a:r>
              <a:rPr lang="es-EC" sz="2000" dirty="0">
                <a:solidFill>
                  <a:srgbClr val="000000"/>
                </a:solidFill>
                <a:latin typeface="Arial" panose="020B0604020202020204" pitchFamily="34" charset="0"/>
                <a:ea typeface="Times New Roman" panose="02020603050405020304" pitchFamily="18" charset="0"/>
              </a:rPr>
              <a:t>Calculo de la capacidad de la red a desplegarse.</a:t>
            </a:r>
          </a:p>
          <a:p>
            <a:pPr marR="0" lvl="0" algn="just">
              <a:lnSpc>
                <a:spcPct val="150000"/>
              </a:lnSpc>
              <a:spcBef>
                <a:spcPts val="0"/>
              </a:spcBef>
              <a:spcAft>
                <a:spcPts val="0"/>
              </a:spcAft>
              <a:tabLst>
                <a:tab pos="1457325" algn="l"/>
              </a:tabLst>
            </a:pPr>
            <a:endParaRPr lang="en-US" sz="2000" dirty="0">
              <a:latin typeface="Times New Roman" panose="02020603050405020304" pitchFamily="18" charset="0"/>
              <a:ea typeface="Times New Roman" panose="02020603050405020304" pitchFamily="18" charset="0"/>
            </a:endParaRPr>
          </a:p>
        </p:txBody>
      </p:sp>
      <p:sp>
        <p:nvSpPr>
          <p:cNvPr id="9" name="Rectángulo 8">
            <a:extLst>
              <a:ext uri="{FF2B5EF4-FFF2-40B4-BE49-F238E27FC236}">
                <a16:creationId xmlns:a16="http://schemas.microsoft.com/office/drawing/2014/main" id="{64AA38C9-A258-43BA-A722-5EF9B4E96C10}"/>
              </a:ext>
            </a:extLst>
          </p:cNvPr>
          <p:cNvSpPr/>
          <p:nvPr/>
        </p:nvSpPr>
        <p:spPr>
          <a:xfrm>
            <a:off x="837827" y="332656"/>
            <a:ext cx="11350997" cy="523220"/>
          </a:xfrm>
          <a:prstGeom prst="rect">
            <a:avLst/>
          </a:prstGeom>
        </p:spPr>
        <p:txBody>
          <a:bodyPr wrap="square">
            <a:spAutoFit/>
          </a:bodyPr>
          <a:lstStyle/>
          <a:p>
            <a:r>
              <a:rPr lang="es-ES" sz="2800" b="1" dirty="0">
                <a:solidFill>
                  <a:schemeClr val="bg1"/>
                </a:solidFill>
              </a:rPr>
              <a:t>GENERACIÓN DE LA DOCUMENTACIÓN PARA PROYECTOS GPON</a:t>
            </a:r>
            <a:endParaRPr lang="en-US" sz="2800" dirty="0">
              <a:solidFill>
                <a:schemeClr val="bg1"/>
              </a:solidFill>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4803399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4AA38C9-A258-43BA-A722-5EF9B4E96C10}"/>
              </a:ext>
            </a:extLst>
          </p:cNvPr>
          <p:cNvSpPr/>
          <p:nvPr/>
        </p:nvSpPr>
        <p:spPr>
          <a:xfrm>
            <a:off x="2494012" y="332656"/>
            <a:ext cx="7416824" cy="523220"/>
          </a:xfrm>
          <a:prstGeom prst="rect">
            <a:avLst/>
          </a:prstGeom>
        </p:spPr>
        <p:txBody>
          <a:bodyPr wrap="square">
            <a:spAutoFit/>
          </a:bodyPr>
          <a:lstStyle/>
          <a:p>
            <a:pPr algn="ctr"/>
            <a:r>
              <a:rPr lang="es-ES" sz="2800" b="1" dirty="0">
                <a:solidFill>
                  <a:schemeClr val="bg1"/>
                </a:solidFill>
              </a:rPr>
              <a:t>HERRAMIENTAS</a:t>
            </a:r>
            <a:endParaRPr lang="en-US" sz="2800" dirty="0">
              <a:solidFill>
                <a:schemeClr val="bg1"/>
              </a:solidFill>
            </a:endParaRPr>
          </a:p>
        </p:txBody>
      </p:sp>
      <p:pic>
        <p:nvPicPr>
          <p:cNvPr id="3076" name="Picture 4" descr="Image result for sangrado para fibra optic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99" b="12924"/>
          <a:stretch/>
        </p:blipFill>
        <p:spPr bwMode="auto">
          <a:xfrm>
            <a:off x="1675441" y="1704860"/>
            <a:ext cx="2314417" cy="1823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angrado para fibra optica"/>
          <p:cNvPicPr>
            <a:picLocks noChangeAspect="1" noChangeArrowheads="1"/>
          </p:cNvPicPr>
          <p:nvPr/>
        </p:nvPicPr>
        <p:blipFill rotWithShape="1">
          <a:blip r:embed="rId5">
            <a:extLst>
              <a:ext uri="{28A0092B-C50C-407E-A947-70E740481C1C}">
                <a14:useLocalDpi xmlns:a14="http://schemas.microsoft.com/office/drawing/2010/main" val="0"/>
              </a:ext>
            </a:extLst>
          </a:blip>
          <a:srcRect b="13912"/>
          <a:stretch/>
        </p:blipFill>
        <p:spPr bwMode="auto">
          <a:xfrm>
            <a:off x="5082297" y="1704406"/>
            <a:ext cx="2169248" cy="17285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eladora para fibra opt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8628" y="1642553"/>
            <a:ext cx="2427745" cy="19144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peladora para fibra opt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442" y="4221088"/>
            <a:ext cx="2110581"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477738" y="3627714"/>
            <a:ext cx="2376265" cy="400110"/>
          </a:xfrm>
          <a:prstGeom prst="rect">
            <a:avLst/>
          </a:prstGeom>
          <a:noFill/>
        </p:spPr>
        <p:txBody>
          <a:bodyPr wrap="square" rtlCol="0">
            <a:spAutoFit/>
          </a:bodyPr>
          <a:lstStyle/>
          <a:p>
            <a:r>
              <a:rPr lang="es-EC" sz="2000" dirty="0">
                <a:solidFill>
                  <a:schemeClr val="bg1"/>
                </a:solidFill>
              </a:rPr>
              <a:t>Sangradora de Buffer</a:t>
            </a:r>
          </a:p>
        </p:txBody>
      </p:sp>
      <p:sp>
        <p:nvSpPr>
          <p:cNvPr id="11" name="10 CuadroTexto"/>
          <p:cNvSpPr txBox="1"/>
          <p:nvPr/>
        </p:nvSpPr>
        <p:spPr>
          <a:xfrm>
            <a:off x="5082297" y="3627714"/>
            <a:ext cx="2240253" cy="400110"/>
          </a:xfrm>
          <a:prstGeom prst="rect">
            <a:avLst/>
          </a:prstGeom>
          <a:noFill/>
        </p:spPr>
        <p:txBody>
          <a:bodyPr wrap="square" rtlCol="0">
            <a:spAutoFit/>
          </a:bodyPr>
          <a:lstStyle/>
          <a:p>
            <a:r>
              <a:rPr lang="es-EC" sz="2000" dirty="0">
                <a:solidFill>
                  <a:schemeClr val="bg1"/>
                </a:solidFill>
              </a:rPr>
              <a:t>Sangradora Vertical</a:t>
            </a:r>
          </a:p>
        </p:txBody>
      </p:sp>
      <p:sp>
        <p:nvSpPr>
          <p:cNvPr id="12" name="11 CuadroTexto"/>
          <p:cNvSpPr txBox="1"/>
          <p:nvPr/>
        </p:nvSpPr>
        <p:spPr>
          <a:xfrm>
            <a:off x="8227757" y="3627714"/>
            <a:ext cx="2049486" cy="400110"/>
          </a:xfrm>
          <a:prstGeom prst="rect">
            <a:avLst/>
          </a:prstGeom>
          <a:noFill/>
        </p:spPr>
        <p:txBody>
          <a:bodyPr wrap="square" rtlCol="0">
            <a:spAutoFit/>
          </a:bodyPr>
          <a:lstStyle/>
          <a:p>
            <a:r>
              <a:rPr lang="es-EC" sz="2000" dirty="0">
                <a:solidFill>
                  <a:schemeClr val="bg1"/>
                </a:solidFill>
              </a:rPr>
              <a:t>Peladora de Fibra</a:t>
            </a:r>
          </a:p>
        </p:txBody>
      </p:sp>
      <p:sp>
        <p:nvSpPr>
          <p:cNvPr id="13" name="12 CuadroTexto"/>
          <p:cNvSpPr txBox="1"/>
          <p:nvPr/>
        </p:nvSpPr>
        <p:spPr>
          <a:xfrm>
            <a:off x="1404189" y="5909587"/>
            <a:ext cx="2653085" cy="400110"/>
          </a:xfrm>
          <a:prstGeom prst="rect">
            <a:avLst/>
          </a:prstGeom>
          <a:noFill/>
        </p:spPr>
        <p:txBody>
          <a:bodyPr wrap="square" rtlCol="0">
            <a:spAutoFit/>
          </a:bodyPr>
          <a:lstStyle/>
          <a:p>
            <a:r>
              <a:rPr lang="es-EC" sz="2000" dirty="0">
                <a:solidFill>
                  <a:schemeClr val="bg1"/>
                </a:solidFill>
              </a:rPr>
              <a:t>Peladora de Fibra </a:t>
            </a:r>
            <a:r>
              <a:rPr lang="es-EC" sz="2000" dirty="0" err="1">
                <a:solidFill>
                  <a:schemeClr val="bg1"/>
                </a:solidFill>
              </a:rPr>
              <a:t>Drop</a:t>
            </a:r>
            <a:endParaRPr lang="es-EC" sz="2000" dirty="0">
              <a:solidFill>
                <a:schemeClr val="bg1"/>
              </a:solidFill>
            </a:endParaRPr>
          </a:p>
        </p:txBody>
      </p:sp>
      <p:pic>
        <p:nvPicPr>
          <p:cNvPr id="3085" name="Picture 13" descr="D:\Mis Documentos\FICHAS TECNICAS\Cable Slitter KMS-K\Cable Slitter KMS-K.jpg"/>
          <p:cNvPicPr>
            <a:picLocks noChangeAspect="1" noChangeArrowheads="1"/>
          </p:cNvPicPr>
          <p:nvPr/>
        </p:nvPicPr>
        <p:blipFill rotWithShape="1">
          <a:blip r:embed="rId8">
            <a:extLst>
              <a:ext uri="{28A0092B-C50C-407E-A947-70E740481C1C}">
                <a14:useLocalDpi xmlns:a14="http://schemas.microsoft.com/office/drawing/2010/main" val="0"/>
              </a:ext>
            </a:extLst>
          </a:blip>
          <a:srcRect l="19706" t="7289" r="15229" b="15832"/>
          <a:stretch/>
        </p:blipFill>
        <p:spPr bwMode="auto">
          <a:xfrm>
            <a:off x="5273699" y="4221088"/>
            <a:ext cx="1857450" cy="1605811"/>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5082296" y="5909587"/>
            <a:ext cx="2240253" cy="400110"/>
          </a:xfrm>
          <a:prstGeom prst="rect">
            <a:avLst/>
          </a:prstGeom>
          <a:noFill/>
        </p:spPr>
        <p:txBody>
          <a:bodyPr wrap="square" rtlCol="0">
            <a:spAutoFit/>
          </a:bodyPr>
          <a:lstStyle/>
          <a:p>
            <a:r>
              <a:rPr lang="es-EC" sz="2000" dirty="0">
                <a:solidFill>
                  <a:schemeClr val="bg1"/>
                </a:solidFill>
              </a:rPr>
              <a:t>Sangradora Vertical</a:t>
            </a:r>
          </a:p>
        </p:txBody>
      </p:sp>
      <p:pic>
        <p:nvPicPr>
          <p:cNvPr id="3086" name="Picture 14" descr="D:\Mis Documentos\FICHAS TECNICAS\Kevlar Shears\Kevlar Shears WL-9011Z.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770" t="6848" r="24486" b="6893"/>
          <a:stretch/>
        </p:blipFill>
        <p:spPr bwMode="auto">
          <a:xfrm>
            <a:off x="8515586" y="4243535"/>
            <a:ext cx="1473827" cy="1479105"/>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8036990" y="5909587"/>
            <a:ext cx="2240253" cy="400110"/>
          </a:xfrm>
          <a:prstGeom prst="rect">
            <a:avLst/>
          </a:prstGeom>
          <a:noFill/>
        </p:spPr>
        <p:txBody>
          <a:bodyPr wrap="square" rtlCol="0">
            <a:spAutoFit/>
          </a:bodyPr>
          <a:lstStyle/>
          <a:p>
            <a:r>
              <a:rPr lang="es-EC" sz="2000" dirty="0">
                <a:solidFill>
                  <a:schemeClr val="bg1"/>
                </a:solidFill>
              </a:rPr>
              <a:t>Cortadora de </a:t>
            </a:r>
            <a:r>
              <a:rPr lang="es-EC" sz="2000" dirty="0" err="1">
                <a:solidFill>
                  <a:schemeClr val="bg1"/>
                </a:solidFill>
              </a:rPr>
              <a:t>Kevlar</a:t>
            </a:r>
            <a:endParaRPr lang="es-EC" sz="2000" dirty="0">
              <a:solidFill>
                <a:schemeClr val="bg1"/>
              </a:solidFill>
            </a:endParaRPr>
          </a:p>
        </p:txBody>
      </p:sp>
      <p:pic>
        <p:nvPicPr>
          <p:cNvPr id="16" name="Imagen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232596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Rectángulo 8">
            <a:extLst>
              <a:ext uri="{FF2B5EF4-FFF2-40B4-BE49-F238E27FC236}">
                <a16:creationId xmlns:a16="http://schemas.microsoft.com/office/drawing/2014/main" id="{64AA38C9-A258-43BA-A722-5EF9B4E96C10}"/>
              </a:ext>
            </a:extLst>
          </p:cNvPr>
          <p:cNvSpPr/>
          <p:nvPr/>
        </p:nvSpPr>
        <p:spPr>
          <a:xfrm>
            <a:off x="2494012" y="332656"/>
            <a:ext cx="7416824" cy="523220"/>
          </a:xfrm>
          <a:prstGeom prst="rect">
            <a:avLst/>
          </a:prstGeom>
        </p:spPr>
        <p:txBody>
          <a:bodyPr wrap="square">
            <a:spAutoFit/>
          </a:bodyPr>
          <a:lstStyle/>
          <a:p>
            <a:pPr algn="ctr"/>
            <a:r>
              <a:rPr lang="es-ES" sz="2800" b="1" dirty="0">
                <a:solidFill>
                  <a:schemeClr val="bg1"/>
                </a:solidFill>
              </a:rPr>
              <a:t>HERRAMIENTAS DE VISUALIZACION </a:t>
            </a:r>
            <a:endParaRPr lang="en-US" sz="2800" dirty="0">
              <a:solidFill>
                <a:schemeClr val="bg1"/>
              </a:solidFill>
            </a:endParaRPr>
          </a:p>
        </p:txBody>
      </p:sp>
      <p:pic>
        <p:nvPicPr>
          <p:cNvPr id="5122" name="Picture 2" descr="Image result for microscopio para fibra optica"/>
          <p:cNvPicPr>
            <a:picLocks noChangeAspect="1" noChangeArrowheads="1"/>
          </p:cNvPicPr>
          <p:nvPr/>
        </p:nvPicPr>
        <p:blipFill rotWithShape="1">
          <a:blip r:embed="rId4">
            <a:extLst>
              <a:ext uri="{28A0092B-C50C-407E-A947-70E740481C1C}">
                <a14:useLocalDpi xmlns:a14="http://schemas.microsoft.com/office/drawing/2010/main" val="0"/>
              </a:ext>
            </a:extLst>
          </a:blip>
          <a:srcRect l="3510" t="14902" b="9098"/>
          <a:stretch/>
        </p:blipFill>
        <p:spPr bwMode="auto">
          <a:xfrm>
            <a:off x="1773932" y="2447180"/>
            <a:ext cx="2742457" cy="21600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0703" y="1642077"/>
            <a:ext cx="3318978" cy="3318978"/>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7966620" y="2452539"/>
            <a:ext cx="180020"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8" name="7 Elipse"/>
          <p:cNvSpPr/>
          <p:nvPr/>
        </p:nvSpPr>
        <p:spPr>
          <a:xfrm>
            <a:off x="7246540" y="3825044"/>
            <a:ext cx="180020" cy="1080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800"/>
          </a:p>
        </p:txBody>
      </p:sp>
      <p:sp>
        <p:nvSpPr>
          <p:cNvPr id="3" name="2 CuadroTexto"/>
          <p:cNvSpPr txBox="1"/>
          <p:nvPr/>
        </p:nvSpPr>
        <p:spPr>
          <a:xfrm>
            <a:off x="2062522" y="5113455"/>
            <a:ext cx="1464055" cy="400110"/>
          </a:xfrm>
          <a:prstGeom prst="rect">
            <a:avLst/>
          </a:prstGeom>
          <a:noFill/>
        </p:spPr>
        <p:txBody>
          <a:bodyPr wrap="none" rtlCol="0">
            <a:spAutoFit/>
          </a:bodyPr>
          <a:lstStyle/>
          <a:p>
            <a:r>
              <a:rPr lang="es-EC" sz="2000" dirty="0">
                <a:solidFill>
                  <a:schemeClr val="bg1"/>
                </a:solidFill>
              </a:rPr>
              <a:t>Microscopio</a:t>
            </a:r>
          </a:p>
        </p:txBody>
      </p:sp>
      <p:sp>
        <p:nvSpPr>
          <p:cNvPr id="10" name="9 CuadroTexto"/>
          <p:cNvSpPr txBox="1"/>
          <p:nvPr/>
        </p:nvSpPr>
        <p:spPr>
          <a:xfrm>
            <a:off x="6010970" y="5113455"/>
            <a:ext cx="2183868" cy="400110"/>
          </a:xfrm>
          <a:prstGeom prst="rect">
            <a:avLst/>
          </a:prstGeom>
          <a:noFill/>
        </p:spPr>
        <p:txBody>
          <a:bodyPr wrap="none" rtlCol="0">
            <a:spAutoFit/>
          </a:bodyPr>
          <a:lstStyle/>
          <a:p>
            <a:r>
              <a:rPr lang="es-EC" sz="2000" dirty="0">
                <a:solidFill>
                  <a:schemeClr val="bg1"/>
                </a:solidFill>
              </a:rPr>
              <a:t>Microscopio Digital</a:t>
            </a:r>
          </a:p>
        </p:txBody>
      </p:sp>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232596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18882" y="404664"/>
            <a:ext cx="10360501" cy="1080120"/>
          </a:xfrm>
        </p:spPr>
        <p:txBody>
          <a:bodyPr>
            <a:normAutofit fontScale="90000"/>
          </a:bodyPr>
          <a:lstStyle/>
          <a:p>
            <a:pPr>
              <a:lnSpc>
                <a:spcPct val="150000"/>
              </a:lnSpc>
            </a:pPr>
            <a:r>
              <a:rPr lang="es-ES" sz="4000" b="1" dirty="0">
                <a:solidFill>
                  <a:schemeClr val="bg1"/>
                </a:solidFill>
              </a:rPr>
              <a:t>INTRODUCCIÓN A LA FIBRA ÓPTICA</a:t>
            </a:r>
            <a:br>
              <a:rPr lang="es-EC" sz="4000" b="1" dirty="0">
                <a:solidFill>
                  <a:schemeClr val="bg1"/>
                </a:solidFill>
              </a:rPr>
            </a:br>
            <a:r>
              <a:rPr lang="es-ES" sz="2200" dirty="0">
                <a:solidFill>
                  <a:schemeClr val="bg1"/>
                </a:solidFill>
              </a:rPr>
              <a:t>Historia Y </a:t>
            </a:r>
            <a:r>
              <a:rPr lang="es-ES" sz="2200" dirty="0" err="1">
                <a:solidFill>
                  <a:schemeClr val="bg1"/>
                </a:solidFill>
              </a:rPr>
              <a:t>Evolucion</a:t>
            </a:r>
            <a:endParaRPr lang="es-EC" sz="2200" b="1" dirty="0">
              <a:solidFill>
                <a:schemeClr val="bg1"/>
              </a:solidFill>
            </a:endParaRPr>
          </a:p>
        </p:txBody>
      </p:sp>
      <p:sp>
        <p:nvSpPr>
          <p:cNvPr id="3" name="2 Marcador de contenido"/>
          <p:cNvSpPr>
            <a:spLocks noGrp="1"/>
          </p:cNvSpPr>
          <p:nvPr>
            <p:ph idx="1"/>
          </p:nvPr>
        </p:nvSpPr>
        <p:spPr/>
        <p:txBody>
          <a:bodyPr>
            <a:normAutofit/>
          </a:bodyPr>
          <a:lstStyle/>
          <a:p>
            <a:pPr algn="just"/>
            <a:r>
              <a:rPr lang="es-ES" sz="2000" dirty="0">
                <a:solidFill>
                  <a:schemeClr val="bg1"/>
                </a:solidFill>
              </a:rPr>
              <a:t>Los antiguos griegos usaban espejos para transmitir información, de modo rudimentario, usando luz solar. </a:t>
            </a:r>
          </a:p>
          <a:p>
            <a:pPr algn="just"/>
            <a:endParaRPr lang="es-EC" sz="2000" dirty="0">
              <a:solidFill>
                <a:schemeClr val="bg1"/>
              </a:solidFill>
            </a:endParaRPr>
          </a:p>
          <a:p>
            <a:pPr algn="just"/>
            <a:r>
              <a:rPr lang="es-ES" sz="2000" dirty="0">
                <a:solidFill>
                  <a:schemeClr val="bg1"/>
                </a:solidFill>
              </a:rPr>
              <a:t>En 1952, el físico </a:t>
            </a:r>
            <a:r>
              <a:rPr lang="es-ES" sz="2000" dirty="0" err="1">
                <a:solidFill>
                  <a:schemeClr val="bg1"/>
                </a:solidFill>
              </a:rPr>
              <a:t>Narinder</a:t>
            </a:r>
            <a:r>
              <a:rPr lang="es-ES" sz="2000" dirty="0">
                <a:solidFill>
                  <a:schemeClr val="bg1"/>
                </a:solidFill>
              </a:rPr>
              <a:t> Singh </a:t>
            </a:r>
            <a:r>
              <a:rPr lang="es-ES" sz="2000" dirty="0" err="1">
                <a:solidFill>
                  <a:schemeClr val="bg1"/>
                </a:solidFill>
              </a:rPr>
              <a:t>Kapany</a:t>
            </a:r>
            <a:r>
              <a:rPr lang="es-ES" sz="2000" dirty="0">
                <a:solidFill>
                  <a:schemeClr val="bg1"/>
                </a:solidFill>
              </a:rPr>
              <a:t>, apoyándose en los estudios de John Tyndall, realizó experimentos que condujeron a la invención de la fibra óptica.</a:t>
            </a:r>
          </a:p>
          <a:p>
            <a:pPr algn="just"/>
            <a:endParaRPr lang="es-ES" sz="2000" dirty="0">
              <a:solidFill>
                <a:schemeClr val="bg1"/>
              </a:solidFill>
            </a:endParaRPr>
          </a:p>
          <a:p>
            <a:pPr algn="just"/>
            <a:r>
              <a:rPr lang="es-ES" sz="2000" dirty="0">
                <a:solidFill>
                  <a:schemeClr val="bg1"/>
                </a:solidFill>
              </a:rPr>
              <a:t>En 1966, presentaban pérdidas del orden de 100dB/km</a:t>
            </a:r>
          </a:p>
          <a:p>
            <a:pPr algn="just"/>
            <a:endParaRPr lang="es-ES" sz="2000" dirty="0">
              <a:solidFill>
                <a:schemeClr val="bg1"/>
              </a:solidFill>
            </a:endParaRPr>
          </a:p>
          <a:p>
            <a:pPr algn="just"/>
            <a:r>
              <a:rPr lang="es-ES" sz="2000" dirty="0">
                <a:solidFill>
                  <a:schemeClr val="bg1"/>
                </a:solidFill>
              </a:rPr>
              <a:t>En la actualidad, pérdidas de tan solo 0,5 dB/km.</a:t>
            </a:r>
            <a:endParaRPr lang="es-EC" sz="2000"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397150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4AA38C9-A258-43BA-A722-5EF9B4E96C10}"/>
              </a:ext>
            </a:extLst>
          </p:cNvPr>
          <p:cNvSpPr/>
          <p:nvPr/>
        </p:nvSpPr>
        <p:spPr>
          <a:xfrm>
            <a:off x="837827" y="332656"/>
            <a:ext cx="11350997" cy="523220"/>
          </a:xfrm>
          <a:prstGeom prst="rect">
            <a:avLst/>
          </a:prstGeom>
        </p:spPr>
        <p:txBody>
          <a:bodyPr wrap="square">
            <a:spAutoFit/>
          </a:bodyPr>
          <a:lstStyle/>
          <a:p>
            <a:pPr algn="ctr"/>
            <a:r>
              <a:rPr lang="es-ES" sz="2800" b="1" dirty="0">
                <a:solidFill>
                  <a:schemeClr val="bg1"/>
                </a:solidFill>
              </a:rPr>
              <a:t>HERRAMIENTAS DE LIMPIEZA</a:t>
            </a:r>
            <a:endParaRPr lang="en-US" sz="2800" dirty="0">
              <a:solidFill>
                <a:schemeClr val="bg1"/>
              </a:solidFill>
            </a:endParaRPr>
          </a:p>
        </p:txBody>
      </p:sp>
      <p:pic>
        <p:nvPicPr>
          <p:cNvPr id="6146" name="Picture 2" descr="Image result for Lapiz de limpieza para fibra optic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5" t="16634" b="12700"/>
          <a:stretch/>
        </p:blipFill>
        <p:spPr bwMode="auto">
          <a:xfrm>
            <a:off x="1704555" y="1844821"/>
            <a:ext cx="1904669" cy="9902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ssette de limpieza para fibra optic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63" t="11651" r="3637" b="12318"/>
          <a:stretch/>
        </p:blipFill>
        <p:spPr bwMode="auto">
          <a:xfrm>
            <a:off x="5084477" y="1671180"/>
            <a:ext cx="2260031" cy="13374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oallitas limpieza para fibra opt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4692" y="1230087"/>
            <a:ext cx="2008343" cy="186273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alcohol isopropy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5312" y="3789040"/>
            <a:ext cx="1704742" cy="170474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mage result for aire comprimido para fibra opt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680" y="3544027"/>
            <a:ext cx="886653" cy="2045213"/>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17838" y="3092826"/>
            <a:ext cx="2000548" cy="400110"/>
          </a:xfrm>
          <a:prstGeom prst="rect">
            <a:avLst/>
          </a:prstGeom>
          <a:noFill/>
        </p:spPr>
        <p:txBody>
          <a:bodyPr wrap="none" rtlCol="0">
            <a:spAutoFit/>
          </a:bodyPr>
          <a:lstStyle/>
          <a:p>
            <a:r>
              <a:rPr lang="es-EC" sz="2000" dirty="0">
                <a:solidFill>
                  <a:schemeClr val="bg1"/>
                </a:solidFill>
              </a:rPr>
              <a:t>Lápiz de Limpieza</a:t>
            </a:r>
            <a:endParaRPr lang="es-EC" sz="2800" dirty="0">
              <a:solidFill>
                <a:schemeClr val="bg1"/>
              </a:solidFill>
            </a:endParaRPr>
          </a:p>
        </p:txBody>
      </p:sp>
      <p:sp>
        <p:nvSpPr>
          <p:cNvPr id="10" name="9 CuadroTexto"/>
          <p:cNvSpPr txBox="1"/>
          <p:nvPr/>
        </p:nvSpPr>
        <p:spPr>
          <a:xfrm>
            <a:off x="4986234" y="3092826"/>
            <a:ext cx="2358274" cy="400110"/>
          </a:xfrm>
          <a:prstGeom prst="rect">
            <a:avLst/>
          </a:prstGeom>
          <a:noFill/>
        </p:spPr>
        <p:txBody>
          <a:bodyPr wrap="none" rtlCol="0">
            <a:spAutoFit/>
          </a:bodyPr>
          <a:lstStyle/>
          <a:p>
            <a:r>
              <a:rPr lang="es-EC" sz="2000" dirty="0">
                <a:solidFill>
                  <a:schemeClr val="bg1"/>
                </a:solidFill>
              </a:rPr>
              <a:t>Cassette de Limpieza</a:t>
            </a:r>
            <a:endParaRPr lang="es-EC" sz="2800" dirty="0">
              <a:solidFill>
                <a:schemeClr val="bg1"/>
              </a:solidFill>
            </a:endParaRPr>
          </a:p>
        </p:txBody>
      </p:sp>
      <p:sp>
        <p:nvSpPr>
          <p:cNvPr id="11" name="10 CuadroTexto"/>
          <p:cNvSpPr txBox="1"/>
          <p:nvPr/>
        </p:nvSpPr>
        <p:spPr>
          <a:xfrm>
            <a:off x="8863237" y="3092826"/>
            <a:ext cx="2197461" cy="400110"/>
          </a:xfrm>
          <a:prstGeom prst="rect">
            <a:avLst/>
          </a:prstGeom>
          <a:noFill/>
        </p:spPr>
        <p:txBody>
          <a:bodyPr wrap="none" rtlCol="0">
            <a:spAutoFit/>
          </a:bodyPr>
          <a:lstStyle/>
          <a:p>
            <a:r>
              <a:rPr lang="es-EC" sz="2000" dirty="0" err="1">
                <a:solidFill>
                  <a:schemeClr val="bg1"/>
                </a:solidFill>
              </a:rPr>
              <a:t>Tollitas</a:t>
            </a:r>
            <a:r>
              <a:rPr lang="es-EC" sz="2000" dirty="0">
                <a:solidFill>
                  <a:schemeClr val="bg1"/>
                </a:solidFill>
              </a:rPr>
              <a:t> de Limpieza</a:t>
            </a:r>
            <a:endParaRPr lang="es-EC" sz="2800" dirty="0">
              <a:solidFill>
                <a:schemeClr val="bg1"/>
              </a:solidFill>
            </a:endParaRPr>
          </a:p>
        </p:txBody>
      </p:sp>
      <p:sp>
        <p:nvSpPr>
          <p:cNvPr id="12" name="11 CuadroTexto"/>
          <p:cNvSpPr txBox="1"/>
          <p:nvPr/>
        </p:nvSpPr>
        <p:spPr>
          <a:xfrm>
            <a:off x="3332794" y="5708903"/>
            <a:ext cx="2229778" cy="400110"/>
          </a:xfrm>
          <a:prstGeom prst="rect">
            <a:avLst/>
          </a:prstGeom>
          <a:noFill/>
        </p:spPr>
        <p:txBody>
          <a:bodyPr wrap="none" rtlCol="0">
            <a:spAutoFit/>
          </a:bodyPr>
          <a:lstStyle/>
          <a:p>
            <a:r>
              <a:rPr lang="es-EC" sz="2000" dirty="0">
                <a:solidFill>
                  <a:schemeClr val="bg1"/>
                </a:solidFill>
              </a:rPr>
              <a:t>Alcohol </a:t>
            </a:r>
            <a:r>
              <a:rPr lang="es-EC" sz="2000" dirty="0" err="1">
                <a:solidFill>
                  <a:schemeClr val="bg1"/>
                </a:solidFill>
              </a:rPr>
              <a:t>Isopropilico</a:t>
            </a:r>
            <a:endParaRPr lang="es-EC" sz="2800" dirty="0">
              <a:solidFill>
                <a:schemeClr val="bg1"/>
              </a:solidFill>
            </a:endParaRPr>
          </a:p>
        </p:txBody>
      </p:sp>
      <p:sp>
        <p:nvSpPr>
          <p:cNvPr id="13" name="12 CuadroTexto"/>
          <p:cNvSpPr txBox="1"/>
          <p:nvPr/>
        </p:nvSpPr>
        <p:spPr>
          <a:xfrm>
            <a:off x="7344507" y="5708903"/>
            <a:ext cx="1958998" cy="400110"/>
          </a:xfrm>
          <a:prstGeom prst="rect">
            <a:avLst/>
          </a:prstGeom>
          <a:noFill/>
        </p:spPr>
        <p:txBody>
          <a:bodyPr wrap="none" rtlCol="0">
            <a:spAutoFit/>
          </a:bodyPr>
          <a:lstStyle/>
          <a:p>
            <a:r>
              <a:rPr lang="es-EC" sz="2000" dirty="0">
                <a:solidFill>
                  <a:schemeClr val="bg1"/>
                </a:solidFill>
              </a:rPr>
              <a:t>Aire Comprimido</a:t>
            </a:r>
            <a:endParaRPr lang="es-EC" sz="2800" dirty="0">
              <a:solidFill>
                <a:schemeClr val="bg1"/>
              </a:solidFill>
            </a:endParaRPr>
          </a:p>
        </p:txBody>
      </p:sp>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3232596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4" name="56 Título"/>
          <p:cNvSpPr>
            <a:spLocks noGrp="1"/>
          </p:cNvSpPr>
          <p:nvPr>
            <p:ph type="title" idx="4294967295"/>
          </p:nvPr>
        </p:nvSpPr>
        <p:spPr>
          <a:xfrm>
            <a:off x="1845940" y="1988840"/>
            <a:ext cx="8229600" cy="576263"/>
          </a:xfrm>
        </p:spPr>
        <p:txBody>
          <a:bodyPr>
            <a:noAutofit/>
          </a:bodyPr>
          <a:lstStyle/>
          <a:p>
            <a:pPr algn="ctr"/>
            <a:r>
              <a:rPr lang="es-EC" sz="4800" b="1" dirty="0">
                <a:solidFill>
                  <a:schemeClr val="bg1"/>
                </a:solidFill>
              </a:rPr>
              <a:t>MUCHAS GRACIAS</a:t>
            </a:r>
          </a:p>
        </p:txBody>
      </p:sp>
      <p:sp>
        <p:nvSpPr>
          <p:cNvPr id="5" name="4 Rectángulo"/>
          <p:cNvSpPr/>
          <p:nvPr/>
        </p:nvSpPr>
        <p:spPr>
          <a:xfrm>
            <a:off x="3502124" y="2708920"/>
            <a:ext cx="4572000" cy="2246769"/>
          </a:xfrm>
          <a:prstGeom prst="rect">
            <a:avLst/>
          </a:prstGeom>
        </p:spPr>
        <p:txBody>
          <a:bodyPr>
            <a:spAutoFit/>
          </a:bodyPr>
          <a:lstStyle/>
          <a:p>
            <a:pPr algn="ctr"/>
            <a:r>
              <a:rPr lang="es-MX" sz="2800" dirty="0">
                <a:solidFill>
                  <a:schemeClr val="bg1"/>
                </a:solidFill>
                <a:latin typeface="+mj-lt"/>
              </a:rPr>
              <a:t>Ilber Rodríguez</a:t>
            </a:r>
          </a:p>
          <a:p>
            <a:pPr algn="ctr"/>
            <a:r>
              <a:rPr lang="es-MX" sz="2800" dirty="0">
                <a:solidFill>
                  <a:schemeClr val="bg1"/>
                </a:solidFill>
                <a:latin typeface="+mj-lt"/>
              </a:rPr>
              <a:t>Ing. Telecomunicaciones </a:t>
            </a:r>
          </a:p>
          <a:p>
            <a:pPr algn="ctr"/>
            <a:r>
              <a:rPr lang="es-MX" sz="2800" dirty="0">
                <a:solidFill>
                  <a:schemeClr val="bg1"/>
                </a:solidFill>
                <a:latin typeface="+mj-lt"/>
              </a:rPr>
              <a:t>Jefe Técnico</a:t>
            </a:r>
          </a:p>
          <a:p>
            <a:pPr algn="ctr"/>
            <a:r>
              <a:rPr lang="es-MX" sz="2800" dirty="0">
                <a:solidFill>
                  <a:schemeClr val="bg1"/>
                </a:solidFill>
                <a:latin typeface="+mj-lt"/>
              </a:rPr>
              <a:t>Jefe.tecnico@hentel.com.ec</a:t>
            </a:r>
          </a:p>
          <a:p>
            <a:pPr algn="ctr"/>
            <a:r>
              <a:rPr lang="es-EC" sz="2800" dirty="0">
                <a:solidFill>
                  <a:schemeClr val="bg1"/>
                </a:solidFill>
                <a:latin typeface="+mj-lt"/>
              </a:rPr>
              <a:t>www.hentel.com.ec</a:t>
            </a:r>
            <a:endParaRPr lang="es-ES_tradnl" sz="2800" dirty="0">
              <a:solidFill>
                <a:schemeClr val="bg1"/>
              </a:solidFill>
              <a:latin typeface="+mj-lt"/>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1" y="6287912"/>
            <a:ext cx="2055773" cy="570088"/>
          </a:xfrm>
          <a:prstGeom prst="rect">
            <a:avLst/>
          </a:prstGeom>
        </p:spPr>
      </p:pic>
    </p:spTree>
    <p:extLst>
      <p:ext uri="{BB962C8B-B14F-4D97-AF65-F5344CB8AC3E}">
        <p14:creationId xmlns:p14="http://schemas.microsoft.com/office/powerpoint/2010/main" val="16400084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Diseño de dos objetos con tabla</a:t>
            </a:r>
          </a:p>
        </p:txBody>
      </p:sp>
      <p:sp>
        <p:nvSpPr>
          <p:cNvPr id="3" name="Marcador de posición de contenido 2"/>
          <p:cNvSpPr>
            <a:spLocks noGrp="1"/>
          </p:cNvSpPr>
          <p:nvPr>
            <p:ph sz="half" idx="1"/>
          </p:nvPr>
        </p:nvSpPr>
        <p:spPr>
          <a:xfrm>
            <a:off x="1549100" y="1498600"/>
            <a:ext cx="9700065" cy="4465320"/>
          </a:xfrm>
        </p:spPr>
        <p:txBody>
          <a:bodyPr rtlCol="0">
            <a:normAutofit/>
          </a:bodyPr>
          <a:lstStyle/>
          <a:p>
            <a:pPr algn="just"/>
            <a:r>
              <a:rPr lang="es-ES" sz="2000" dirty="0">
                <a:solidFill>
                  <a:schemeClr val="bg1"/>
                </a:solidFill>
              </a:rPr>
              <a:t>La fibra óptica es un medio de transmisión, empleado habitualmente en redes de datos y telecomunicaciones, consistente en un hilo muy fino de material transparente, vidrio o materiales plásticos, por el que se envían pulsos de luz que representan los datos a transmitir.</a:t>
            </a:r>
          </a:p>
          <a:p>
            <a:pPr algn="just"/>
            <a:endParaRPr lang="es-EC" dirty="0">
              <a:solidFill>
                <a:schemeClr val="bg1"/>
              </a:solidFill>
            </a:endParaRPr>
          </a:p>
        </p:txBody>
      </p:sp>
      <p:sp>
        <p:nvSpPr>
          <p:cNvPr id="4" name="1 Título">
            <a:extLst>
              <a:ext uri="{FF2B5EF4-FFF2-40B4-BE49-F238E27FC236}">
                <a16:creationId xmlns:a16="http://schemas.microsoft.com/office/drawing/2014/main" id="{1C242837-ED3C-4200-BE61-621FB87A4396}"/>
              </a:ext>
            </a:extLst>
          </p:cNvPr>
          <p:cNvSpPr txBox="1">
            <a:spLocks/>
          </p:cNvSpPr>
          <p:nvPr/>
        </p:nvSpPr>
        <p:spPr>
          <a:xfrm>
            <a:off x="1229147" y="332656"/>
            <a:ext cx="10360501" cy="648072"/>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es-ES" sz="2800" b="1" dirty="0">
                <a:solidFill>
                  <a:schemeClr val="bg1"/>
                </a:solidFill>
              </a:rPr>
              <a:t>CONCEPTO DE FIBRA OPTICA. TIPOS. VENTAJAS.</a:t>
            </a:r>
            <a:endParaRPr lang="en-US" sz="2800" b="1" dirty="0">
              <a:solidFill>
                <a:schemeClr val="bg1"/>
              </a:solidFill>
            </a:endParaRPr>
          </a:p>
        </p:txBody>
      </p:sp>
      <p:pic>
        <p:nvPicPr>
          <p:cNvPr id="5" name="Picture">
            <a:extLst>
              <a:ext uri="{FF2B5EF4-FFF2-40B4-BE49-F238E27FC236}">
                <a16:creationId xmlns:a16="http://schemas.microsoft.com/office/drawing/2014/main" id="{68E67A74-8848-49EF-904D-543C2F5A7324}"/>
              </a:ext>
            </a:extLst>
          </p:cNvPr>
          <p:cNvPicPr/>
          <p:nvPr/>
        </p:nvPicPr>
        <p:blipFill>
          <a:blip r:embed="rId3"/>
          <a:stretch>
            <a:fillRect/>
          </a:stretch>
        </p:blipFill>
        <p:spPr bwMode="auto">
          <a:xfrm>
            <a:off x="4114192" y="3068960"/>
            <a:ext cx="4212468" cy="2290440"/>
          </a:xfrm>
          <a:prstGeom prst="rect">
            <a:avLst/>
          </a:prstGeom>
          <a:noFill/>
          <a:ln w="9525">
            <a:noFill/>
            <a:miter lim="800000"/>
            <a:headEnd/>
            <a:tailEnd/>
          </a:ln>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153777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chemeClr val="tx1"/>
            </a:gs>
            <a:gs pos="93000">
              <a:schemeClr val="accent1"/>
            </a:gs>
          </a:gsLst>
          <a:lin ang="3600000" scaled="0"/>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8883" y="332656"/>
            <a:ext cx="10360501" cy="812800"/>
          </a:xfrm>
        </p:spPr>
        <p:txBody>
          <a:bodyPr rtlCol="0"/>
          <a:lstStyle/>
          <a:p>
            <a:r>
              <a:rPr lang="es-ES" b="1" dirty="0">
                <a:solidFill>
                  <a:schemeClr val="bg1"/>
                </a:solidFill>
              </a:rPr>
              <a:t>TIPOS DE FIBRA OPTICA</a:t>
            </a:r>
          </a:p>
        </p:txBody>
      </p:sp>
      <p:sp>
        <p:nvSpPr>
          <p:cNvPr id="3" name="Marcador de posición de contenido 2"/>
          <p:cNvSpPr>
            <a:spLocks noGrp="1"/>
          </p:cNvSpPr>
          <p:nvPr>
            <p:ph sz="half" idx="1"/>
          </p:nvPr>
        </p:nvSpPr>
        <p:spPr>
          <a:xfrm>
            <a:off x="1218883" y="1556792"/>
            <a:ext cx="9916089" cy="4759424"/>
          </a:xfrm>
        </p:spPr>
        <p:txBody>
          <a:bodyPr rtlCol="0">
            <a:normAutofit/>
          </a:bodyPr>
          <a:lstStyle/>
          <a:p>
            <a:pPr marL="0" indent="0">
              <a:buNone/>
            </a:pPr>
            <a:r>
              <a:rPr lang="es-ES" b="1" dirty="0">
                <a:solidFill>
                  <a:schemeClr val="bg1"/>
                </a:solidFill>
              </a:rPr>
              <a:t>Fibra Multimodo</a:t>
            </a:r>
          </a:p>
          <a:p>
            <a:pPr marL="0" indent="0">
              <a:buNone/>
            </a:pPr>
            <a:endParaRPr lang="en-US" b="1" dirty="0">
              <a:solidFill>
                <a:schemeClr val="bg1"/>
              </a:solidFill>
            </a:endParaRPr>
          </a:p>
          <a:p>
            <a:pPr marL="0" indent="0" algn="just">
              <a:buNone/>
            </a:pPr>
            <a:r>
              <a:rPr lang="es-ES" sz="2000" dirty="0">
                <a:solidFill>
                  <a:schemeClr val="bg1"/>
                </a:solidFill>
              </a:rPr>
              <a:t>Es aquella en la que los haces de luz pueden circular por más de un modo o camino. Esto supone que no llegan todos a la vez. Una fibra multimodo puede tener más de mil modos de propagación de luz. Las fibras multimodo se usan comúnmente en aplicaciones de corta distancia, menores a 2km, es simple de diseñar y económico. Está diseñada solo para redes </a:t>
            </a:r>
            <a:r>
              <a:rPr lang="es-ES" sz="2000" dirty="0" err="1">
                <a:solidFill>
                  <a:schemeClr val="bg1"/>
                </a:solidFill>
              </a:rPr>
              <a:t>LAN’s</a:t>
            </a:r>
            <a:endParaRPr lang="en-US" sz="2000" dirty="0">
              <a:solidFill>
                <a:schemeClr val="bg1"/>
              </a:solidFill>
            </a:endParaRPr>
          </a:p>
          <a:p>
            <a:pPr marL="0" indent="0" rtl="0">
              <a:buNone/>
            </a:pPr>
            <a:endParaRPr lang="es-ES"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 y="6148131"/>
            <a:ext cx="2559830" cy="709869"/>
          </a:xfrm>
          <a:prstGeom prst="rect">
            <a:avLst/>
          </a:prstGeom>
        </p:spPr>
      </p:pic>
    </p:spTree>
    <p:extLst>
      <p:ext uri="{BB962C8B-B14F-4D97-AF65-F5344CB8AC3E}">
        <p14:creationId xmlns:p14="http://schemas.microsoft.com/office/powerpoint/2010/main" val="41231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2787990">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60_TF02787990_TF02787990.potx" id="{711CCDD4-BD90-4388-A31E-EA977055FCFF}" vid="{C5F9FE6A-8390-4E5A-B0DB-91EA047CC61C}"/>
    </a:ext>
  </a:extLst>
</a:theme>
</file>

<file path=ppt/theme/theme2.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de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Override1.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0.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1.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2.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3.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4.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5.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6.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7.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8.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19.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2.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20.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3.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4.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5.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6.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7.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8.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ppt/theme/themeOverride9.xml><?xml version="1.0" encoding="utf-8"?>
<a:themeOverride xmlns:a="http://schemas.openxmlformats.org/drawingml/2006/main">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1446</TotalTime>
  <Words>4179</Words>
  <Application>Microsoft Office PowerPoint</Application>
  <PresentationFormat>Personalizado</PresentationFormat>
  <Paragraphs>480</Paragraphs>
  <Slides>71</Slides>
  <Notes>64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71</vt:i4>
      </vt:variant>
    </vt:vector>
  </HeadingPairs>
  <TitlesOfParts>
    <vt:vector size="77" baseType="lpstr">
      <vt:lpstr>Arial</vt:lpstr>
      <vt:lpstr>Calibri</vt:lpstr>
      <vt:lpstr>Liberation Serif</vt:lpstr>
      <vt:lpstr>Times New Roman</vt:lpstr>
      <vt:lpstr>Wingdings 3</vt:lpstr>
      <vt:lpstr>tf02787990</vt:lpstr>
      <vt:lpstr>Introducción a las redes GPON</vt:lpstr>
      <vt:lpstr>CONTENIDO</vt:lpstr>
      <vt:lpstr>CONCEPTOS BÁSICOS </vt:lpstr>
      <vt:lpstr>CONCEPTOS BASICOS</vt:lpstr>
      <vt:lpstr>CONCEPTOS BASICOS</vt:lpstr>
      <vt:lpstr>Modulo I</vt:lpstr>
      <vt:lpstr>INTRODUCCIÓN A LA FIBRA ÓPTICA Historia Y Evolucion</vt:lpstr>
      <vt:lpstr>Diseño de dos objetos con tabla</vt:lpstr>
      <vt:lpstr>TIPOS DE FIBRA OPTICA</vt:lpstr>
      <vt:lpstr>SOPORTE DE DISTANCIA ENLACE MULTIMODO</vt:lpstr>
      <vt:lpstr>SOPORTE DE DISTANCIA ENLACE MULTIMODO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 II: </vt:lpstr>
      <vt:lpstr>TRANSMISORES Y RECEPTORES ÓPTICOS. FUNCIÓN Y TIPOS. WDM Y DWDM</vt:lpstr>
      <vt:lpstr>TRANSMISORES Y RECEPTORES ÓPTICOS. FUNCIÓN Y TIPOS. WDM Y DWDM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 III: </vt:lpstr>
      <vt:lpstr>Presentación de PowerPoint</vt:lpstr>
      <vt:lpstr>Presentación de PowerPoint</vt:lpstr>
      <vt:lpstr>Presentación de PowerPoint</vt:lpstr>
      <vt:lpstr>Presentación de PowerPoint</vt:lpstr>
      <vt:lpstr>Presentación de PowerPoint</vt:lpstr>
      <vt:lpstr>Presentación de PowerPoint</vt:lpstr>
      <vt:lpstr>ATENUACIÓN EN FIBRA ÓPTICA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Fibra Óptica</dc:title>
  <dc:creator>LAPTOP17</dc:creator>
  <cp:lastModifiedBy>Jose L. Nunes G.</cp:lastModifiedBy>
  <cp:revision>95</cp:revision>
  <dcterms:created xsi:type="dcterms:W3CDTF">2018-01-08T19:44:06Z</dcterms:created>
  <dcterms:modified xsi:type="dcterms:W3CDTF">2022-07-14T02:00:41Z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