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4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8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871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68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834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51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28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328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79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001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4808-3ED5-4572-971E-DDEC1560871F}" type="datetimeFigureOut">
              <a:rPr lang="es-EC" smtClean="0"/>
              <a:t>10/08/2017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08D4-175F-4D21-9C43-59323C1ECE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094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.gif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/>
        </p:nvPicPr>
        <p:blipFill rotWithShape="1">
          <a:blip r:embed="rId2"/>
          <a:srcRect l="19316" t="21787" r="44555" b="63459"/>
          <a:stretch/>
        </p:blipFill>
        <p:spPr>
          <a:xfrm>
            <a:off x="1259632" y="2420888"/>
            <a:ext cx="6444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37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02984"/>
              </p:ext>
            </p:extLst>
          </p:nvPr>
        </p:nvGraphicFramePr>
        <p:xfrm>
          <a:off x="827584" y="2780928"/>
          <a:ext cx="7560841" cy="2880320"/>
        </p:xfrm>
        <a:graphic>
          <a:graphicData uri="http://schemas.openxmlformats.org/drawingml/2006/table">
            <a:tbl>
              <a:tblPr/>
              <a:tblGrid>
                <a:gridCol w="2521300"/>
                <a:gridCol w="2519771"/>
                <a:gridCol w="251977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Categoria</a:t>
                      </a:r>
                      <a:endParaRPr kumimoji="0" lang="en-US" altLang="ko-K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Clase</a:t>
                      </a:r>
                      <a:endParaRPr kumimoji="0" lang="en-US" altLang="ko-K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Bandwidth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5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100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5E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100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250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6A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EA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500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Mhz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00" y="1196752"/>
            <a:ext cx="5328592" cy="12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36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289"/>
          <p:cNvSpPr/>
          <p:nvPr/>
        </p:nvSpPr>
        <p:spPr>
          <a:xfrm>
            <a:off x="2966807" y="2980752"/>
            <a:ext cx="4418158" cy="371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Gill Sans MT" pitchFamily="34" charset="0"/>
            </a:endParaRPr>
          </a:p>
        </p:txBody>
      </p:sp>
      <p:grpSp>
        <p:nvGrpSpPr>
          <p:cNvPr id="74" name="그룹 11"/>
          <p:cNvGrpSpPr>
            <a:grpSpLocks/>
          </p:cNvGrpSpPr>
          <p:nvPr/>
        </p:nvGrpSpPr>
        <p:grpSpPr bwMode="auto">
          <a:xfrm>
            <a:off x="4424278" y="1131272"/>
            <a:ext cx="1439862" cy="498475"/>
            <a:chOff x="6917998" y="1277938"/>
            <a:chExt cx="2558038" cy="498475"/>
          </a:xfrm>
        </p:grpSpPr>
        <p:sp>
          <p:nvSpPr>
            <p:cNvPr id="75" name="AutoShape 2"/>
            <p:cNvSpPr>
              <a:spLocks noChangeArrowheads="1"/>
            </p:cNvSpPr>
            <p:nvPr/>
          </p:nvSpPr>
          <p:spPr bwMode="auto">
            <a:xfrm>
              <a:off x="6917998" y="1343025"/>
              <a:ext cx="2558038" cy="395288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6943985" y="1277938"/>
              <a:ext cx="2506065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6/6</a:t>
              </a:r>
              <a:r>
                <a:rPr kumimoji="0" lang="en-US" altLang="ko-KR" sz="1200" b="1" baseline="30000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+</a:t>
              </a:r>
            </a:p>
          </p:txBody>
        </p:sp>
      </p:grpSp>
      <p:grpSp>
        <p:nvGrpSpPr>
          <p:cNvPr id="77" name="그룹 13"/>
          <p:cNvGrpSpPr>
            <a:grpSpLocks/>
          </p:cNvGrpSpPr>
          <p:nvPr/>
        </p:nvGrpSpPr>
        <p:grpSpPr bwMode="auto">
          <a:xfrm>
            <a:off x="2955840" y="1131272"/>
            <a:ext cx="1439863" cy="504825"/>
            <a:chOff x="4271657" y="1277938"/>
            <a:chExt cx="2559661" cy="504825"/>
          </a:xfrm>
        </p:grpSpPr>
        <p:sp>
          <p:nvSpPr>
            <p:cNvPr id="78" name="AutoShape 2"/>
            <p:cNvSpPr>
              <a:spLocks noChangeArrowheads="1"/>
            </p:cNvSpPr>
            <p:nvPr/>
          </p:nvSpPr>
          <p:spPr bwMode="auto">
            <a:xfrm>
              <a:off x="4271657" y="1343025"/>
              <a:ext cx="2559661" cy="395288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4300030" y="1277938"/>
              <a:ext cx="2504440" cy="5048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5E</a:t>
              </a:r>
            </a:p>
          </p:txBody>
        </p:sp>
      </p:grpSp>
      <p:grpSp>
        <p:nvGrpSpPr>
          <p:cNvPr id="80" name="그룹 12"/>
          <p:cNvGrpSpPr>
            <a:grpSpLocks/>
          </p:cNvGrpSpPr>
          <p:nvPr/>
        </p:nvGrpSpPr>
        <p:grpSpPr bwMode="auto">
          <a:xfrm>
            <a:off x="5919703" y="1131272"/>
            <a:ext cx="1439862" cy="498475"/>
            <a:chOff x="1688812" y="1277938"/>
            <a:chExt cx="2558040" cy="498475"/>
          </a:xfrm>
        </p:grpSpPr>
        <p:sp>
          <p:nvSpPr>
            <p:cNvPr id="81" name="AutoShape 2"/>
            <p:cNvSpPr>
              <a:spLocks noChangeArrowheads="1"/>
            </p:cNvSpPr>
            <p:nvPr/>
          </p:nvSpPr>
          <p:spPr bwMode="auto">
            <a:xfrm>
              <a:off x="1688812" y="1341438"/>
              <a:ext cx="2558040" cy="395287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1715611" y="1277938"/>
              <a:ext cx="2504442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6A</a:t>
              </a:r>
            </a:p>
          </p:txBody>
        </p:sp>
      </p:grp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915816" y="5461972"/>
            <a:ext cx="1579562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(100-&gt;250MHz)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Uplift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Insert Separator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to improve internal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X-talk</a:t>
            </a:r>
          </a:p>
        </p:txBody>
      </p:sp>
      <p:pic>
        <p:nvPicPr>
          <p:cNvPr id="84" name="그림 270"/>
          <p:cNvPicPr>
            <a:picLocks noChangeAspect="1" noChangeArrowheads="1"/>
          </p:cNvPicPr>
          <p:nvPr/>
        </p:nvPicPr>
        <p:blipFill>
          <a:blip r:embed="rId2" cstate="print"/>
          <a:srcRect l="4930"/>
          <a:stretch>
            <a:fillRect/>
          </a:stretch>
        </p:blipFill>
        <p:spPr bwMode="auto">
          <a:xfrm>
            <a:off x="3201903" y="1883748"/>
            <a:ext cx="865701" cy="8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0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03" y="1836122"/>
            <a:ext cx="9953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그룹 13"/>
          <p:cNvGrpSpPr>
            <a:grpSpLocks/>
          </p:cNvGrpSpPr>
          <p:nvPr/>
        </p:nvGrpSpPr>
        <p:grpSpPr bwMode="auto">
          <a:xfrm>
            <a:off x="5910178" y="1828184"/>
            <a:ext cx="811212" cy="766763"/>
            <a:chOff x="5492784" y="1860106"/>
            <a:chExt cx="700897" cy="702134"/>
          </a:xfrm>
        </p:grpSpPr>
        <p:pic>
          <p:nvPicPr>
            <p:cNvPr id="87" name="Picture 166" descr="그림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392503">
              <a:off x="5492166" y="1860724"/>
              <a:ext cx="702134" cy="70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Oval 169"/>
            <p:cNvSpPr>
              <a:spLocks noChangeArrowheads="1"/>
            </p:cNvSpPr>
            <p:nvPr/>
          </p:nvSpPr>
          <p:spPr bwMode="auto">
            <a:xfrm rot="-2676800">
              <a:off x="5671295" y="2103805"/>
              <a:ext cx="91932" cy="9333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89" name="Oval 170"/>
            <p:cNvSpPr>
              <a:spLocks noChangeArrowheads="1"/>
            </p:cNvSpPr>
            <p:nvPr/>
          </p:nvSpPr>
          <p:spPr bwMode="auto">
            <a:xfrm rot="-2676800">
              <a:off x="5692189" y="2125171"/>
              <a:ext cx="50145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0" name="Oval 171"/>
            <p:cNvSpPr>
              <a:spLocks noChangeArrowheads="1"/>
            </p:cNvSpPr>
            <p:nvPr/>
          </p:nvSpPr>
          <p:spPr bwMode="auto">
            <a:xfrm rot="-2676800">
              <a:off x="5736769" y="2039315"/>
              <a:ext cx="91717" cy="93337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1" name="Oval 172"/>
            <p:cNvSpPr>
              <a:spLocks noChangeArrowheads="1"/>
            </p:cNvSpPr>
            <p:nvPr/>
          </p:nvSpPr>
          <p:spPr bwMode="auto">
            <a:xfrm rot="-2676800">
              <a:off x="5757663" y="2060681"/>
              <a:ext cx="49930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2" name="AutoShape 173"/>
            <p:cNvSpPr>
              <a:spLocks noChangeArrowheads="1"/>
            </p:cNvSpPr>
            <p:nvPr/>
          </p:nvSpPr>
          <p:spPr bwMode="auto">
            <a:xfrm rot="-2676800">
              <a:off x="5736769" y="2039315"/>
              <a:ext cx="91717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93" name="AutoShape 174"/>
            <p:cNvSpPr>
              <a:spLocks noChangeArrowheads="1"/>
            </p:cNvSpPr>
            <p:nvPr/>
          </p:nvSpPr>
          <p:spPr bwMode="auto">
            <a:xfrm rot="18923200" flipV="1">
              <a:off x="5736769" y="2039315"/>
              <a:ext cx="91717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94" name="Oval 175"/>
            <p:cNvSpPr>
              <a:spLocks noChangeArrowheads="1"/>
            </p:cNvSpPr>
            <p:nvPr/>
          </p:nvSpPr>
          <p:spPr bwMode="auto">
            <a:xfrm rot="-2676800">
              <a:off x="5660097" y="2026165"/>
              <a:ext cx="184506" cy="187327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5" name="Oval 177"/>
            <p:cNvSpPr>
              <a:spLocks noChangeArrowheads="1"/>
            </p:cNvSpPr>
            <p:nvPr/>
          </p:nvSpPr>
          <p:spPr bwMode="auto">
            <a:xfrm rot="2723200" flipV="1">
              <a:off x="5862309" y="2041007"/>
              <a:ext cx="92971" cy="92038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6" name="Oval 178"/>
            <p:cNvSpPr>
              <a:spLocks noChangeArrowheads="1"/>
            </p:cNvSpPr>
            <p:nvPr/>
          </p:nvSpPr>
          <p:spPr bwMode="auto">
            <a:xfrm rot="2723200" flipV="1">
              <a:off x="5883592" y="2061621"/>
              <a:ext cx="50711" cy="5020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7" name="Oval 179"/>
            <p:cNvSpPr>
              <a:spLocks noChangeArrowheads="1"/>
            </p:cNvSpPr>
            <p:nvPr/>
          </p:nvSpPr>
          <p:spPr bwMode="auto">
            <a:xfrm rot="2723200" flipV="1">
              <a:off x="5927636" y="2106960"/>
              <a:ext cx="92754" cy="9203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8" name="Oval 180"/>
            <p:cNvSpPr>
              <a:spLocks noChangeArrowheads="1"/>
            </p:cNvSpPr>
            <p:nvPr/>
          </p:nvSpPr>
          <p:spPr bwMode="auto">
            <a:xfrm rot="2723200" flipV="1">
              <a:off x="5948919" y="2127879"/>
              <a:ext cx="50495" cy="5020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9" name="AutoShape 181"/>
            <p:cNvSpPr>
              <a:spLocks noChangeArrowheads="1"/>
            </p:cNvSpPr>
            <p:nvPr/>
          </p:nvSpPr>
          <p:spPr bwMode="auto">
            <a:xfrm rot="2723200" flipV="1">
              <a:off x="5927636" y="2106960"/>
              <a:ext cx="92754" cy="920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0" name="AutoShape 182"/>
            <p:cNvSpPr>
              <a:spLocks noChangeArrowheads="1"/>
            </p:cNvSpPr>
            <p:nvPr/>
          </p:nvSpPr>
          <p:spPr bwMode="auto">
            <a:xfrm rot="2723200">
              <a:off x="5927636" y="2106960"/>
              <a:ext cx="92754" cy="920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1" name="Oval 183"/>
            <p:cNvSpPr>
              <a:spLocks noChangeArrowheads="1"/>
            </p:cNvSpPr>
            <p:nvPr/>
          </p:nvSpPr>
          <p:spPr bwMode="auto">
            <a:xfrm rot="-2676800">
              <a:off x="5847630" y="2028710"/>
              <a:ext cx="184720" cy="186592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2" name="Oval 185"/>
            <p:cNvSpPr>
              <a:spLocks noChangeArrowheads="1"/>
            </p:cNvSpPr>
            <p:nvPr/>
          </p:nvSpPr>
          <p:spPr bwMode="auto">
            <a:xfrm rot="-8076800">
              <a:off x="5739944" y="2292031"/>
              <a:ext cx="92754" cy="92550"/>
            </a:xfrm>
            <a:prstGeom prst="ellipse">
              <a:avLst/>
            </a:prstGeom>
            <a:solidFill>
              <a:srgbClr val="99663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3" name="Oval 186"/>
            <p:cNvSpPr>
              <a:spLocks noChangeArrowheads="1"/>
            </p:cNvSpPr>
            <p:nvPr/>
          </p:nvSpPr>
          <p:spPr bwMode="auto">
            <a:xfrm rot="-8076800">
              <a:off x="5761196" y="2313040"/>
              <a:ext cx="50711" cy="5038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4" name="Oval 187"/>
            <p:cNvSpPr>
              <a:spLocks noChangeArrowheads="1"/>
            </p:cNvSpPr>
            <p:nvPr/>
          </p:nvSpPr>
          <p:spPr bwMode="auto">
            <a:xfrm rot="-8076800">
              <a:off x="5674616" y="2226079"/>
              <a:ext cx="92971" cy="925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5" name="Oval 188"/>
            <p:cNvSpPr>
              <a:spLocks noChangeArrowheads="1"/>
            </p:cNvSpPr>
            <p:nvPr/>
          </p:nvSpPr>
          <p:spPr bwMode="auto">
            <a:xfrm rot="-8076800">
              <a:off x="5696084" y="2247088"/>
              <a:ext cx="50495" cy="5038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6" name="AutoShape 189"/>
            <p:cNvSpPr>
              <a:spLocks noChangeArrowheads="1"/>
            </p:cNvSpPr>
            <p:nvPr/>
          </p:nvSpPr>
          <p:spPr bwMode="auto">
            <a:xfrm rot="-8076800">
              <a:off x="5674616" y="2226079"/>
              <a:ext cx="92971" cy="925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9966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7" name="AutoShape 190"/>
            <p:cNvSpPr>
              <a:spLocks noChangeArrowheads="1"/>
            </p:cNvSpPr>
            <p:nvPr/>
          </p:nvSpPr>
          <p:spPr bwMode="auto">
            <a:xfrm rot="13523200" flipV="1">
              <a:off x="5674616" y="2226079"/>
              <a:ext cx="92971" cy="925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9966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8" name="Oval 191"/>
            <p:cNvSpPr>
              <a:spLocks noChangeArrowheads="1"/>
            </p:cNvSpPr>
            <p:nvPr/>
          </p:nvSpPr>
          <p:spPr bwMode="auto">
            <a:xfrm rot="-2676800">
              <a:off x="5659272" y="2213822"/>
              <a:ext cx="186180" cy="186592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9" name="Oval 193"/>
            <p:cNvSpPr>
              <a:spLocks noChangeArrowheads="1"/>
            </p:cNvSpPr>
            <p:nvPr/>
          </p:nvSpPr>
          <p:spPr bwMode="auto">
            <a:xfrm rot="18923200" flipH="1">
              <a:off x="5924267" y="2229187"/>
              <a:ext cx="91824" cy="93337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0" name="Oval 194"/>
            <p:cNvSpPr>
              <a:spLocks noChangeArrowheads="1"/>
            </p:cNvSpPr>
            <p:nvPr/>
          </p:nvSpPr>
          <p:spPr bwMode="auto">
            <a:xfrm rot="18923200" flipH="1">
              <a:off x="5945154" y="2250478"/>
              <a:ext cx="50203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1" name="Oval 195"/>
            <p:cNvSpPr>
              <a:spLocks noChangeArrowheads="1"/>
            </p:cNvSpPr>
            <p:nvPr/>
          </p:nvSpPr>
          <p:spPr bwMode="auto">
            <a:xfrm rot="18923200" flipH="1">
              <a:off x="5858717" y="2293752"/>
              <a:ext cx="92038" cy="93337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2" name="Oval 196"/>
            <p:cNvSpPr>
              <a:spLocks noChangeArrowheads="1"/>
            </p:cNvSpPr>
            <p:nvPr/>
          </p:nvSpPr>
          <p:spPr bwMode="auto">
            <a:xfrm rot="18923200" flipH="1">
              <a:off x="5879819" y="2315042"/>
              <a:ext cx="49988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3" name="AutoShape 197"/>
            <p:cNvSpPr>
              <a:spLocks noChangeArrowheads="1"/>
            </p:cNvSpPr>
            <p:nvPr/>
          </p:nvSpPr>
          <p:spPr bwMode="auto">
            <a:xfrm rot="18923200" flipH="1">
              <a:off x="5858717" y="2293752"/>
              <a:ext cx="92038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14" name="AutoShape 198"/>
            <p:cNvSpPr>
              <a:spLocks noChangeArrowheads="1"/>
            </p:cNvSpPr>
            <p:nvPr/>
          </p:nvSpPr>
          <p:spPr bwMode="auto">
            <a:xfrm rot="-2676800" flipH="1" flipV="1">
              <a:off x="5858717" y="2293752"/>
              <a:ext cx="92038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15" name="Oval 199"/>
            <p:cNvSpPr>
              <a:spLocks noChangeArrowheads="1"/>
            </p:cNvSpPr>
            <p:nvPr/>
          </p:nvSpPr>
          <p:spPr bwMode="auto">
            <a:xfrm rot="-2676800">
              <a:off x="5847198" y="2216070"/>
              <a:ext cx="184720" cy="187327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6" name="Oval 200"/>
            <p:cNvSpPr>
              <a:spLocks noChangeArrowheads="1"/>
            </p:cNvSpPr>
            <p:nvPr/>
          </p:nvSpPr>
          <p:spPr bwMode="auto">
            <a:xfrm rot="-2676800">
              <a:off x="6034647" y="2245101"/>
              <a:ext cx="32856" cy="33058"/>
            </a:xfrm>
            <a:prstGeom prst="ellipse">
              <a:avLst/>
            </a:prstGeom>
            <a:solidFill>
              <a:srgbClr val="CC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7" name="AutoShape 201"/>
            <p:cNvSpPr>
              <a:spLocks noChangeArrowheads="1"/>
            </p:cNvSpPr>
            <p:nvPr/>
          </p:nvSpPr>
          <p:spPr bwMode="auto">
            <a:xfrm rot="-40455">
              <a:off x="5627007" y="1989332"/>
              <a:ext cx="446103" cy="451054"/>
            </a:xfrm>
            <a:prstGeom prst="plus">
              <a:avLst>
                <a:gd name="adj" fmla="val 47551"/>
              </a:avLst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</p:grp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1792542" y="1193184"/>
            <a:ext cx="1112515" cy="395288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Clause</a:t>
            </a:r>
            <a:endParaRPr lang="ko-KR" altLang="en-US" sz="1200" b="1" dirty="0">
              <a:solidFill>
                <a:schemeClr val="bg1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1792542" y="5450859"/>
            <a:ext cx="1112515" cy="1182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Main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difference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0" name="Rectangle 51"/>
          <p:cNvSpPr>
            <a:spLocks noChangeArrowheads="1"/>
          </p:cNvSpPr>
          <p:nvPr/>
        </p:nvSpPr>
        <p:spPr bwMode="auto">
          <a:xfrm>
            <a:off x="1792542" y="1604347"/>
            <a:ext cx="1112515" cy="1344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Cable 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structure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1" name="직사각형 170"/>
          <p:cNvSpPr/>
          <p:nvPr/>
        </p:nvSpPr>
        <p:spPr>
          <a:xfrm>
            <a:off x="2955857" y="4209435"/>
            <a:ext cx="4429108" cy="413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100" dirty="0">
              <a:latin typeface="Gill Sans MT" pitchFamily="34" charset="0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1792542" y="2968009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Transmission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Capacity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3" name="Rectangle 29"/>
          <p:cNvSpPr>
            <a:spLocks noChangeArrowheads="1"/>
          </p:cNvSpPr>
          <p:nvPr/>
        </p:nvSpPr>
        <p:spPr bwMode="auto">
          <a:xfrm>
            <a:off x="2935203" y="5053984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	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24" name="Rectangle 33"/>
          <p:cNvSpPr>
            <a:spLocks noChangeArrowheads="1"/>
          </p:cNvSpPr>
          <p:nvPr/>
        </p:nvSpPr>
        <p:spPr bwMode="auto">
          <a:xfrm>
            <a:off x="1792542" y="5053984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Number 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of pair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1792542" y="3368059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Bandwidth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1792542" y="4179272"/>
            <a:ext cx="111251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Cable</a:t>
            </a:r>
            <a:r>
              <a:rPr lang="ko-KR" altLang="en-US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ko-KR" altLang="en-US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</a:b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Type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(Outer Dia.)</a:t>
            </a:r>
          </a:p>
        </p:txBody>
      </p:sp>
      <p:sp>
        <p:nvSpPr>
          <p:cNvPr id="127" name="자유형 221"/>
          <p:cNvSpPr/>
          <p:nvPr/>
        </p:nvSpPr>
        <p:spPr bwMode="auto">
          <a:xfrm>
            <a:off x="7384965" y="1637684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Text Box 44"/>
          <p:cNvSpPr txBox="1">
            <a:spLocks noChangeArrowheads="1"/>
          </p:cNvSpPr>
          <p:nvPr/>
        </p:nvSpPr>
        <p:spPr bwMode="auto">
          <a:xfrm>
            <a:off x="4427984" y="5347672"/>
            <a:ext cx="1579562" cy="140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(250-&gt;500MHz)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Add Alien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Uplift attenuation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Jacket Spacer &amp; Non-continuous Shield to 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improve 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Alien X-talk</a:t>
            </a:r>
          </a:p>
        </p:txBody>
      </p:sp>
      <p:sp>
        <p:nvSpPr>
          <p:cNvPr id="129" name="직사각형 280"/>
          <p:cNvSpPr/>
          <p:nvPr/>
        </p:nvSpPr>
        <p:spPr>
          <a:xfrm>
            <a:off x="2959032" y="3769697"/>
            <a:ext cx="4425933" cy="40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130" name="Rectangle 25"/>
          <p:cNvSpPr>
            <a:spLocks noChangeArrowheads="1"/>
          </p:cNvSpPr>
          <p:nvPr/>
        </p:nvSpPr>
        <p:spPr bwMode="auto">
          <a:xfrm>
            <a:off x="1795717" y="3769697"/>
            <a:ext cx="1112515" cy="373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Max. Length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37" name="Text Box 44"/>
          <p:cNvSpPr txBox="1">
            <a:spLocks noChangeArrowheads="1"/>
          </p:cNvSpPr>
          <p:nvPr/>
        </p:nvSpPr>
        <p:spPr bwMode="auto">
          <a:xfrm>
            <a:off x="5940152" y="5501402"/>
            <a:ext cx="1762820" cy="1066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(500-&gt;</a:t>
            </a: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600MHz &amp; 1GHz)</a:t>
            </a:r>
            <a:endParaRPr lang="en-US" altLang="ko-KR" sz="1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Uplift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PiMF</a:t>
            </a: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(Pair in Metal Foil) 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improve X-talk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2979909" y="2994996"/>
            <a:ext cx="13096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1Gbps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45" name="Rectangle 22"/>
          <p:cNvSpPr>
            <a:spLocks noChangeArrowheads="1"/>
          </p:cNvSpPr>
          <p:nvPr/>
        </p:nvSpPr>
        <p:spPr bwMode="auto">
          <a:xfrm>
            <a:off x="4528846" y="2911921"/>
            <a:ext cx="13112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1Gbps</a:t>
            </a:r>
          </a:p>
        </p:txBody>
      </p:sp>
      <p:sp>
        <p:nvSpPr>
          <p:cNvPr id="146" name="Rectangle 23"/>
          <p:cNvSpPr>
            <a:spLocks noChangeArrowheads="1"/>
          </p:cNvSpPr>
          <p:nvPr/>
        </p:nvSpPr>
        <p:spPr bwMode="auto">
          <a:xfrm>
            <a:off x="6053176" y="2901063"/>
            <a:ext cx="13096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10Gbps</a:t>
            </a:r>
          </a:p>
        </p:txBody>
      </p:sp>
      <p:sp>
        <p:nvSpPr>
          <p:cNvPr id="147" name="Rectangle 35"/>
          <p:cNvSpPr>
            <a:spLocks noChangeArrowheads="1"/>
          </p:cNvSpPr>
          <p:nvPr/>
        </p:nvSpPr>
        <p:spPr bwMode="auto">
          <a:xfrm>
            <a:off x="2913722" y="3352375"/>
            <a:ext cx="13096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100MHz</a:t>
            </a:r>
          </a:p>
        </p:txBody>
      </p:sp>
      <p:sp>
        <p:nvSpPr>
          <p:cNvPr id="148" name="Rectangle 36"/>
          <p:cNvSpPr>
            <a:spLocks noChangeArrowheads="1"/>
          </p:cNvSpPr>
          <p:nvPr/>
        </p:nvSpPr>
        <p:spPr bwMode="auto">
          <a:xfrm>
            <a:off x="4528846" y="3343970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250MHz</a:t>
            </a:r>
          </a:p>
          <a:p>
            <a:pPr marL="87313" indent="-87313"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500MHz</a:t>
            </a:r>
          </a:p>
        </p:txBody>
      </p:sp>
      <p:sp>
        <p:nvSpPr>
          <p:cNvPr id="149" name="Rectangle 37"/>
          <p:cNvSpPr>
            <a:spLocks noChangeArrowheads="1"/>
          </p:cNvSpPr>
          <p:nvPr/>
        </p:nvSpPr>
        <p:spPr bwMode="auto">
          <a:xfrm>
            <a:off x="6041014" y="3343970"/>
            <a:ext cx="13096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500MHz</a:t>
            </a:r>
          </a:p>
        </p:txBody>
      </p:sp>
      <p:sp>
        <p:nvSpPr>
          <p:cNvPr id="150" name="Rectangle 41"/>
          <p:cNvSpPr>
            <a:spLocks noChangeArrowheads="1"/>
          </p:cNvSpPr>
          <p:nvPr/>
        </p:nvSpPr>
        <p:spPr bwMode="auto">
          <a:xfrm>
            <a:off x="3020927" y="4238009"/>
            <a:ext cx="1309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(5.0mm)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(6.0mm)</a:t>
            </a:r>
            <a:b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SF/UTP (6.5mm)</a:t>
            </a:r>
          </a:p>
        </p:txBody>
      </p:sp>
      <p:sp>
        <p:nvSpPr>
          <p:cNvPr id="151" name="Rectangle 42"/>
          <p:cNvSpPr>
            <a:spLocks noChangeArrowheads="1"/>
          </p:cNvSpPr>
          <p:nvPr/>
        </p:nvSpPr>
        <p:spPr bwMode="auto">
          <a:xfrm>
            <a:off x="4498890" y="4169717"/>
            <a:ext cx="1311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(6.0mm)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(7.2mm)</a:t>
            </a:r>
            <a:b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SF/UTP (7.5mm)</a:t>
            </a: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5949865" y="4293096"/>
            <a:ext cx="1309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(9.0mm)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SS-UTP (7.0mm)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(7.0mm</a:t>
            </a:r>
            <a:r>
              <a:rPr lang="en-US" altLang="ko-KR" sz="11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en-US" altLang="ko-KR" sz="11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54" name="Rectangle 22"/>
          <p:cNvSpPr>
            <a:spLocks noChangeArrowheads="1"/>
          </p:cNvSpPr>
          <p:nvPr/>
        </p:nvSpPr>
        <p:spPr bwMode="auto">
          <a:xfrm>
            <a:off x="4538238" y="3776313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55" name="Rectangle 23"/>
          <p:cNvSpPr>
            <a:spLocks noChangeArrowheads="1"/>
          </p:cNvSpPr>
          <p:nvPr/>
        </p:nvSpPr>
        <p:spPr bwMode="auto">
          <a:xfrm>
            <a:off x="6032432" y="3717032"/>
            <a:ext cx="13096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76" name="Rectangle 22"/>
          <p:cNvSpPr>
            <a:spLocks noChangeArrowheads="1"/>
          </p:cNvSpPr>
          <p:nvPr/>
        </p:nvSpPr>
        <p:spPr bwMode="auto">
          <a:xfrm>
            <a:off x="2959032" y="3757115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77" name="자유형 210"/>
          <p:cNvSpPr/>
          <p:nvPr/>
        </p:nvSpPr>
        <p:spPr bwMode="auto">
          <a:xfrm>
            <a:off x="4396705" y="1622400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8" name="자유형 216"/>
          <p:cNvSpPr/>
          <p:nvPr/>
        </p:nvSpPr>
        <p:spPr bwMode="auto">
          <a:xfrm>
            <a:off x="5886365" y="1343173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0" name="Rectangle 29"/>
          <p:cNvSpPr>
            <a:spLocks noChangeArrowheads="1"/>
          </p:cNvSpPr>
          <p:nvPr/>
        </p:nvSpPr>
        <p:spPr bwMode="auto">
          <a:xfrm>
            <a:off x="4453219" y="5057952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81" name="Rectangle 29"/>
          <p:cNvSpPr>
            <a:spLocks noChangeArrowheads="1"/>
          </p:cNvSpPr>
          <p:nvPr/>
        </p:nvSpPr>
        <p:spPr bwMode="auto">
          <a:xfrm>
            <a:off x="5886365" y="5032780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pic>
        <p:nvPicPr>
          <p:cNvPr id="136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9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33000" r="22070"/>
          <a:stretch/>
        </p:blipFill>
        <p:spPr bwMode="auto">
          <a:xfrm>
            <a:off x="705619" y="1925521"/>
            <a:ext cx="7704856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92002" y="76644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CERTIFICADO DE GARANTIA</a:t>
            </a:r>
            <a:endParaRPr lang="es-EC" sz="3600" b="1" dirty="0"/>
          </a:p>
        </p:txBody>
      </p:sp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2" y="116632"/>
            <a:ext cx="3823308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97241"/>
            <a:ext cx="2327840" cy="37547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01589"/>
            <a:ext cx="2327840" cy="42507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2" y="2987685"/>
            <a:ext cx="2130199" cy="40865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1660"/>
            <a:ext cx="2327840" cy="42872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6" y="1921191"/>
            <a:ext cx="2422346" cy="4536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5" y="4090859"/>
            <a:ext cx="2628330" cy="349423"/>
          </a:xfrm>
          <a:prstGeom prst="rect">
            <a:avLst/>
          </a:prstGeom>
        </p:spPr>
      </p:pic>
      <p:pic>
        <p:nvPicPr>
          <p:cNvPr id="1026" name="Picture 2" descr="Resultado de imagen para beaucoup ecuad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 b="19259"/>
          <a:stretch/>
        </p:blipFill>
        <p:spPr bwMode="auto">
          <a:xfrm>
            <a:off x="6399707" y="5304948"/>
            <a:ext cx="2232248" cy="4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chneider electri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96" y="4121377"/>
            <a:ext cx="2088232" cy="3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go easysplic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b="60500"/>
          <a:stretch/>
        </p:blipFill>
        <p:spPr bwMode="auto">
          <a:xfrm>
            <a:off x="641600" y="2987685"/>
            <a:ext cx="2219268" cy="3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belden cd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b="25540"/>
          <a:stretch/>
        </p:blipFill>
        <p:spPr bwMode="auto">
          <a:xfrm>
            <a:off x="851485" y="5270334"/>
            <a:ext cx="17307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brady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96" y="5366716"/>
            <a:ext cx="1872207" cy="3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general cab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1" y="4070727"/>
            <a:ext cx="1852016" cy="3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llustrador\Logos\Conn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996952"/>
            <a:ext cx="6962775" cy="73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2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1333" r="12305"/>
          <a:stretch/>
        </p:blipFill>
        <p:spPr bwMode="auto">
          <a:xfrm>
            <a:off x="467544" y="1052736"/>
            <a:ext cx="8352928" cy="52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20753" r="19521"/>
          <a:stretch/>
        </p:blipFill>
        <p:spPr bwMode="auto">
          <a:xfrm>
            <a:off x="738758" y="1776817"/>
            <a:ext cx="7793682" cy="47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CERTIFICADO UL CONNECTION</a:t>
            </a:r>
            <a:endParaRPr lang="es-EC" sz="3200" b="1" dirty="0"/>
          </a:p>
        </p:txBody>
      </p:sp>
      <p:pic>
        <p:nvPicPr>
          <p:cNvPr id="4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5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34932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9535" y="2314118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 </a:t>
            </a:r>
            <a:r>
              <a:rPr lang="es-EC" sz="2000" dirty="0" err="1" smtClean="0"/>
              <a:t>Korea</a:t>
            </a:r>
            <a:r>
              <a:rPr lang="es-EC" sz="2000" dirty="0" smtClean="0"/>
              <a:t> Cable </a:t>
            </a:r>
            <a:r>
              <a:rPr lang="es-EC" sz="2000" dirty="0" err="1" smtClean="0"/>
              <a:t>Industry</a:t>
            </a:r>
            <a:endParaRPr lang="es-EC" sz="2000" dirty="0" smtClean="0"/>
          </a:p>
          <a:p>
            <a:pPr algn="ctr"/>
            <a:r>
              <a:rPr lang="es-EC" sz="2000" dirty="0" smtClean="0"/>
              <a:t> en 1962</a:t>
            </a:r>
            <a:endParaRPr lang="es-EC" sz="2000" dirty="0"/>
          </a:p>
        </p:txBody>
      </p:sp>
      <p:sp>
        <p:nvSpPr>
          <p:cNvPr id="3" name="2 Rectángulo"/>
          <p:cNvSpPr/>
          <p:nvPr/>
        </p:nvSpPr>
        <p:spPr>
          <a:xfrm>
            <a:off x="934625" y="4087826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 </a:t>
            </a:r>
            <a:r>
              <a:rPr lang="es-EC" sz="2000" dirty="0" err="1"/>
              <a:t>Goldstar</a:t>
            </a:r>
            <a:r>
              <a:rPr lang="es-EC" sz="2000" dirty="0"/>
              <a:t> Cable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94819" y="5793088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LG Cable</a:t>
            </a:r>
          </a:p>
        </p:txBody>
      </p:sp>
      <p:sp>
        <p:nvSpPr>
          <p:cNvPr id="7" name="6 Elipse"/>
          <p:cNvSpPr/>
          <p:nvPr/>
        </p:nvSpPr>
        <p:spPr>
          <a:xfrm>
            <a:off x="480390" y="1976736"/>
            <a:ext cx="2754486" cy="1181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480390" y="3781129"/>
            <a:ext cx="2754486" cy="1013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480390" y="5490659"/>
            <a:ext cx="2754486" cy="10049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errar llave"/>
          <p:cNvSpPr/>
          <p:nvPr/>
        </p:nvSpPr>
        <p:spPr>
          <a:xfrm>
            <a:off x="3129320" y="1959124"/>
            <a:ext cx="1944216" cy="4536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65" y="3781129"/>
            <a:ext cx="3960440" cy="89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699792" y="668015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TRAYECTORIA</a:t>
            </a:r>
            <a:endParaRPr lang="es-EC" sz="4400" b="1" dirty="0"/>
          </a:p>
        </p:txBody>
      </p:sp>
      <p:sp>
        <p:nvSpPr>
          <p:cNvPr id="16" name="15 Flecha derecha"/>
          <p:cNvSpPr/>
          <p:nvPr/>
        </p:nvSpPr>
        <p:spPr>
          <a:xfrm rot="5400000">
            <a:off x="1568341" y="3212976"/>
            <a:ext cx="578584" cy="4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 rot="5400000">
            <a:off x="1568341" y="4958512"/>
            <a:ext cx="578584" cy="4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8" y="1252538"/>
            <a:ext cx="77755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75"/>
          <p:cNvSpPr/>
          <p:nvPr/>
        </p:nvSpPr>
        <p:spPr bwMode="auto">
          <a:xfrm>
            <a:off x="1521148" y="2447925"/>
            <a:ext cx="90488" cy="9048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28" name="타원 76"/>
          <p:cNvSpPr/>
          <p:nvPr/>
        </p:nvSpPr>
        <p:spPr bwMode="auto">
          <a:xfrm>
            <a:off x="1235398" y="2108200"/>
            <a:ext cx="90488" cy="9048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29" name="타원 77"/>
          <p:cNvSpPr/>
          <p:nvPr/>
        </p:nvSpPr>
        <p:spPr bwMode="auto">
          <a:xfrm>
            <a:off x="1040136" y="294481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0" name="타원 78"/>
          <p:cNvSpPr/>
          <p:nvPr/>
        </p:nvSpPr>
        <p:spPr bwMode="auto">
          <a:xfrm>
            <a:off x="1467173" y="2674938"/>
            <a:ext cx="90488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1" name="타원 79"/>
          <p:cNvSpPr/>
          <p:nvPr/>
        </p:nvSpPr>
        <p:spPr bwMode="auto">
          <a:xfrm>
            <a:off x="1467173" y="2787650"/>
            <a:ext cx="90488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2" name="타원 80"/>
          <p:cNvSpPr/>
          <p:nvPr/>
        </p:nvSpPr>
        <p:spPr bwMode="auto">
          <a:xfrm>
            <a:off x="1792611" y="302736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3" name="타원 81"/>
          <p:cNvSpPr/>
          <p:nvPr/>
        </p:nvSpPr>
        <p:spPr bwMode="auto">
          <a:xfrm>
            <a:off x="1938661" y="3286125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4" name="타원 84"/>
          <p:cNvSpPr/>
          <p:nvPr/>
        </p:nvSpPr>
        <p:spPr bwMode="auto">
          <a:xfrm>
            <a:off x="3215011" y="3417888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5" name="타원 85"/>
          <p:cNvSpPr/>
          <p:nvPr/>
        </p:nvSpPr>
        <p:spPr bwMode="auto">
          <a:xfrm>
            <a:off x="3215011" y="35258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6" name="타원 86"/>
          <p:cNvSpPr/>
          <p:nvPr/>
        </p:nvSpPr>
        <p:spPr bwMode="auto">
          <a:xfrm>
            <a:off x="3721423" y="3976688"/>
            <a:ext cx="90488" cy="90487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7" name="타원 87"/>
          <p:cNvSpPr/>
          <p:nvPr/>
        </p:nvSpPr>
        <p:spPr bwMode="auto">
          <a:xfrm>
            <a:off x="3649986" y="3743325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8" name="타원 89"/>
          <p:cNvSpPr/>
          <p:nvPr/>
        </p:nvSpPr>
        <p:spPr bwMode="auto">
          <a:xfrm>
            <a:off x="3878586" y="3508375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9" name="타원 90"/>
          <p:cNvSpPr/>
          <p:nvPr/>
        </p:nvSpPr>
        <p:spPr bwMode="auto">
          <a:xfrm>
            <a:off x="3456311" y="1955800"/>
            <a:ext cx="90487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0" name="타원 91"/>
          <p:cNvSpPr/>
          <p:nvPr/>
        </p:nvSpPr>
        <p:spPr bwMode="auto">
          <a:xfrm>
            <a:off x="3856361" y="2997200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1" name="타원 93"/>
          <p:cNvSpPr/>
          <p:nvPr/>
        </p:nvSpPr>
        <p:spPr bwMode="auto">
          <a:xfrm>
            <a:off x="3856361" y="3195638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2" name="타원 95"/>
          <p:cNvSpPr/>
          <p:nvPr/>
        </p:nvSpPr>
        <p:spPr bwMode="auto">
          <a:xfrm>
            <a:off x="4221486" y="27130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3" name="타원 96"/>
          <p:cNvSpPr/>
          <p:nvPr/>
        </p:nvSpPr>
        <p:spPr bwMode="auto">
          <a:xfrm>
            <a:off x="4221486" y="2813050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4" name="타원 97"/>
          <p:cNvSpPr/>
          <p:nvPr/>
        </p:nvSpPr>
        <p:spPr bwMode="auto">
          <a:xfrm>
            <a:off x="4675511" y="30178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5" name="타원 99"/>
          <p:cNvSpPr/>
          <p:nvPr/>
        </p:nvSpPr>
        <p:spPr bwMode="auto">
          <a:xfrm>
            <a:off x="6447161" y="2274888"/>
            <a:ext cx="90487" cy="90487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6" name="타원 100"/>
          <p:cNvSpPr/>
          <p:nvPr/>
        </p:nvSpPr>
        <p:spPr bwMode="auto">
          <a:xfrm>
            <a:off x="6624961" y="273526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7" name="타원 101"/>
          <p:cNvSpPr/>
          <p:nvPr/>
        </p:nvSpPr>
        <p:spPr bwMode="auto">
          <a:xfrm>
            <a:off x="6624961" y="2838450"/>
            <a:ext cx="90487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8" name="타원 102"/>
          <p:cNvSpPr/>
          <p:nvPr/>
        </p:nvSpPr>
        <p:spPr bwMode="auto">
          <a:xfrm>
            <a:off x="6624961" y="2943225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9" name="타원 103"/>
          <p:cNvSpPr/>
          <p:nvPr/>
        </p:nvSpPr>
        <p:spPr bwMode="auto">
          <a:xfrm>
            <a:off x="6647186" y="3359150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0" name="타원 104"/>
          <p:cNvSpPr/>
          <p:nvPr/>
        </p:nvSpPr>
        <p:spPr bwMode="auto">
          <a:xfrm>
            <a:off x="8020373" y="4346575"/>
            <a:ext cx="90488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1" name="타원 105"/>
          <p:cNvSpPr/>
          <p:nvPr/>
        </p:nvSpPr>
        <p:spPr bwMode="auto">
          <a:xfrm>
            <a:off x="1929136" y="4500563"/>
            <a:ext cx="90487" cy="90487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2" name="타원 106"/>
          <p:cNvSpPr/>
          <p:nvPr/>
        </p:nvSpPr>
        <p:spPr bwMode="auto">
          <a:xfrm>
            <a:off x="1235398" y="2216150"/>
            <a:ext cx="90488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3" name="타원 110"/>
          <p:cNvSpPr/>
          <p:nvPr/>
        </p:nvSpPr>
        <p:spPr bwMode="auto">
          <a:xfrm>
            <a:off x="7342511" y="4343400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4" name="타원 113"/>
          <p:cNvSpPr/>
          <p:nvPr/>
        </p:nvSpPr>
        <p:spPr bwMode="auto">
          <a:xfrm>
            <a:off x="4524698" y="3505200"/>
            <a:ext cx="90488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grpSp>
        <p:nvGrpSpPr>
          <p:cNvPr id="55" name="그룹 1"/>
          <p:cNvGrpSpPr>
            <a:grpSpLocks/>
          </p:cNvGrpSpPr>
          <p:nvPr/>
        </p:nvGrpSpPr>
        <p:grpSpPr bwMode="auto">
          <a:xfrm>
            <a:off x="689298" y="1887538"/>
            <a:ext cx="7292975" cy="2897187"/>
            <a:chOff x="1085850" y="1868488"/>
            <a:chExt cx="7292686" cy="2897187"/>
          </a:xfrm>
        </p:grpSpPr>
        <p:pic>
          <p:nvPicPr>
            <p:cNvPr id="56" name="Picture 2" descr="C:\Users\Cool\Desktop\LS\국기\독일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7633" y="2362200"/>
              <a:ext cx="363524" cy="2286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7" name="Picture 3" descr="C:\Users\Cool\Desktop\LS\국기\영국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7132" y="2073275"/>
              <a:ext cx="363523" cy="2190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8" name="Picture 4" descr="C:\Users\Cool\Desktop\LS\국기\포르투갈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5850" y="2870200"/>
              <a:ext cx="307963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9" name="Picture 5" descr="C:\Users\Cool\Desktop\LS\국기\프랑스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5884" y="2644775"/>
              <a:ext cx="336537" cy="2254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0" name="Picture 6" descr="C:\Users\Cool\Desktop\LS\국기\이탈리아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41470" y="2952750"/>
              <a:ext cx="307963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1" name="Picture 7" descr="C:\Users\Cool\Desktop\LS\국기\이집트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4339" y="3221038"/>
              <a:ext cx="309551" cy="20478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2" name="Picture 8" descr="C:\Users\Cool\Desktop\LS\국기\아랍에미리트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62193" y="3197225"/>
              <a:ext cx="293675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3" name="Picture 204" descr="C:\Users\Cool\Desktop\LS\국기\사우디아라비아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47871" y="3421063"/>
              <a:ext cx="325425" cy="20478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4" name="Picture 9" descr="C:\Users\Cool\Desktop\LS\국기\인도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41590" y="3387725"/>
              <a:ext cx="338125" cy="22383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5" name="Picture 10" descr="C:\Users\Cool\Desktop\LS\국기\인도네시아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89256" y="3914775"/>
              <a:ext cx="303200" cy="20161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6" name="Picture 11" descr="C:\Users\Cool\Desktop\LS\국기\싱가포르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09884" y="3675063"/>
              <a:ext cx="303200" cy="203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7" name="Picture 12" descr="C:\Users\Cool\Desktop\LS\국기\말레이시아국기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03585" y="3759200"/>
              <a:ext cx="360348" cy="2254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8" name="Picture 13" descr="C:\Users\Cool\Desktop\LS\국기\러시아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82880" y="1868488"/>
              <a:ext cx="339712" cy="22383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9" name="Picture 14" descr="C:\Users\Cool\Desktop\LS\국기\중국.jpg"/>
            <p:cNvPicPr>
              <a:picLocks noChangeAspect="1" noChangeArrowheads="1"/>
            </p:cNvPicPr>
            <p:nvPr/>
          </p:nvPicPr>
          <p:blipFill>
            <a:blip r:embed="rId16" cstate="print"/>
            <a:srcRect b="-2"/>
            <a:stretch>
              <a:fillRect/>
            </a:stretch>
          </p:blipFill>
          <p:spPr bwMode="auto">
            <a:xfrm>
              <a:off x="3817830" y="2989263"/>
              <a:ext cx="401621" cy="26511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0" name="Picture 15" descr="C:\Users\Cool\Desktop\LS\국기\한국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94052" y="2603500"/>
              <a:ext cx="380985" cy="28575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1" name="Picture 16" descr="C:\Users\Cool\Desktop\LS\국기\일본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11556" y="2946400"/>
              <a:ext cx="311138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2" name="Picture 17" descr="C:\Users\Cool\Desktop\LS\국기\오스트레일리아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51243" y="4565650"/>
              <a:ext cx="336537" cy="2000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3" name="Picture 18" descr="C:\Users\Cool\Desktop\LS\국기\캐나다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65675" y="2209800"/>
              <a:ext cx="334949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4" name="Picture 19" descr="C:\Users\Cool\Desktop\LS\국기\미국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545047" y="2724150"/>
              <a:ext cx="433370" cy="2682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5" name="Picture 206" descr="C:\Users\Cool\Desktop\LS\국기\멕시코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683153" y="3346450"/>
              <a:ext cx="317487" cy="1936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6" name="Picture 20" descr="C:\Users\Cool\Desktop\LS\국기\브라질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089622" y="4276725"/>
              <a:ext cx="288914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7" name="Picture 21" descr="C:\Users\Cool\Desktop\LS\국기\남아공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43066" y="4429125"/>
              <a:ext cx="341299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94848" y="4286250"/>
            <a:ext cx="312738" cy="2159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5252"/>
            <a:ext cx="5328592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35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830586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Cables y Sistemas de </a:t>
            </a:r>
            <a:r>
              <a:rPr lang="es-EC" sz="2400" b="1" dirty="0" smtClean="0"/>
              <a:t>Energía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Sistemas de transmisión y distribución de energía de baja tensión, media tensión , alto voltaje y extra alto voltaje.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Cables submarinos, accesorios, sistemas, ingeniería, instalación y puesta en marcha</a:t>
            </a:r>
          </a:p>
          <a:p>
            <a:endParaRPr lang="es-EC" b="1" dirty="0" smtClean="0"/>
          </a:p>
          <a:p>
            <a:r>
              <a:rPr lang="es-EC" sz="2400" b="1" dirty="0"/>
              <a:t>Cables, componentes y soluciones para </a:t>
            </a:r>
            <a:r>
              <a:rPr lang="es-EC" sz="2400" b="1" dirty="0" smtClean="0"/>
              <a:t>telecomunicaciones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Fibra óptica, cable de fibra óptica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Aparatos y componentes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 de red, radiofrecuencia.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FTTH, integración de sistemas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b="1" dirty="0"/>
          </a:p>
          <a:p>
            <a:r>
              <a:rPr lang="es-EC" sz="2400" b="1" dirty="0"/>
              <a:t>Módulos y Cables </a:t>
            </a:r>
            <a:r>
              <a:rPr lang="es-EC" sz="2400" b="1" dirty="0" smtClean="0"/>
              <a:t>Integrados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Cables y Módulos industriales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Soluciones y alambres para la industria automotriz</a:t>
            </a:r>
          </a:p>
          <a:p>
            <a:pPr marL="285750" indent="-285750">
              <a:buFont typeface="Arial" pitchFamily="34" charset="0"/>
              <a:buChar char="•"/>
            </a:pPr>
            <a:endParaRPr lang="es-EC" b="1" dirty="0"/>
          </a:p>
          <a:p>
            <a:r>
              <a:rPr lang="es-EC" sz="2400" b="1" dirty="0"/>
              <a:t>Materiales </a:t>
            </a:r>
            <a:r>
              <a:rPr lang="es-EC" sz="2400" b="1" dirty="0" smtClean="0"/>
              <a:t>Industriales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Alambre de cobre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Materiales de aluminio</a:t>
            </a:r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07804" y="17008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Productos</a:t>
            </a:r>
            <a:endParaRPr lang="es-EC" sz="4400" b="1" dirty="0"/>
          </a:p>
        </p:txBody>
      </p:sp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Presentación en pantalla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LAPTOP17</dc:creator>
  <cp:lastModifiedBy>LAPTOP17</cp:lastModifiedBy>
  <cp:revision>1</cp:revision>
  <dcterms:created xsi:type="dcterms:W3CDTF">2017-08-10T14:07:00Z</dcterms:created>
  <dcterms:modified xsi:type="dcterms:W3CDTF">2017-08-10T14:08:31Z</dcterms:modified>
</cp:coreProperties>
</file>