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4" r:id="rId1"/>
  </p:sldMasterIdLst>
  <p:notesMasterIdLst>
    <p:notesMasterId r:id="rId70"/>
  </p:notesMasterIdLst>
  <p:sldIdLst>
    <p:sldId id="292" r:id="rId2"/>
    <p:sldId id="354" r:id="rId3"/>
    <p:sldId id="290" r:id="rId4"/>
    <p:sldId id="357" r:id="rId5"/>
    <p:sldId id="356" r:id="rId6"/>
    <p:sldId id="280" r:id="rId7"/>
    <p:sldId id="257" r:id="rId8"/>
    <p:sldId id="258" r:id="rId9"/>
    <p:sldId id="259" r:id="rId10"/>
    <p:sldId id="284" r:id="rId11"/>
    <p:sldId id="285" r:id="rId12"/>
    <p:sldId id="265" r:id="rId13"/>
    <p:sldId id="267" r:id="rId14"/>
    <p:sldId id="268" r:id="rId15"/>
    <p:sldId id="269" r:id="rId16"/>
    <p:sldId id="355" r:id="rId17"/>
    <p:sldId id="352" r:id="rId18"/>
    <p:sldId id="353" r:id="rId19"/>
    <p:sldId id="358" r:id="rId20"/>
    <p:sldId id="359" r:id="rId21"/>
    <p:sldId id="347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70" r:id="rId39"/>
    <p:sldId id="295" r:id="rId40"/>
    <p:sldId id="348" r:id="rId41"/>
    <p:sldId id="361" r:id="rId42"/>
    <p:sldId id="360" r:id="rId43"/>
    <p:sldId id="362" r:id="rId44"/>
    <p:sldId id="351" r:id="rId45"/>
    <p:sldId id="350" r:id="rId46"/>
    <p:sldId id="345" r:id="rId47"/>
    <p:sldId id="346" r:id="rId48"/>
    <p:sldId id="349" r:id="rId49"/>
    <p:sldId id="337" r:id="rId50"/>
    <p:sldId id="344" r:id="rId51"/>
    <p:sldId id="341" r:id="rId52"/>
    <p:sldId id="367" r:id="rId53"/>
    <p:sldId id="368" r:id="rId54"/>
    <p:sldId id="369" r:id="rId55"/>
    <p:sldId id="318" r:id="rId56"/>
    <p:sldId id="321" r:id="rId57"/>
    <p:sldId id="322" r:id="rId58"/>
    <p:sldId id="325" r:id="rId59"/>
    <p:sldId id="326" r:id="rId60"/>
    <p:sldId id="327" r:id="rId61"/>
    <p:sldId id="328" r:id="rId62"/>
    <p:sldId id="366" r:id="rId63"/>
    <p:sldId id="331" r:id="rId64"/>
    <p:sldId id="332" r:id="rId65"/>
    <p:sldId id="363" r:id="rId66"/>
    <p:sldId id="364" r:id="rId67"/>
    <p:sldId id="365" r:id="rId68"/>
    <p:sldId id="338" r:id="rId69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2" autoAdjust="0"/>
    <p:restoredTop sz="94638" autoAdjust="0"/>
  </p:normalViewPr>
  <p:slideViewPr>
    <p:cSldViewPr>
      <p:cViewPr>
        <p:scale>
          <a:sx n="50" d="100"/>
          <a:sy n="50" d="100"/>
        </p:scale>
        <p:origin x="-1176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89BDA-CFE4-45FC-A8C2-A675B51703FE}" type="datetimeFigureOut">
              <a:rPr lang="es-EC" smtClean="0"/>
              <a:t>29/03/2017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9BD21-E374-4531-9979-940FC95AC19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32595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9BD21-E374-4531-9979-940FC95AC197}" type="slidenum">
              <a:rPr lang="es-EC" smtClean="0"/>
              <a:t>18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01562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78837-3409-4251-BAD2-3254B72EF6B3}" type="slidenum">
              <a:rPr lang="es-EC" smtClean="0"/>
              <a:t>26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17405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9BD21-E374-4531-9979-940FC95AC197}" type="slidenum">
              <a:rPr lang="es-EC" smtClean="0"/>
              <a:t>50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6683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C92F-C623-4EC6-9139-3C1320B8A231}" type="datetimeFigureOut">
              <a:rPr lang="es-EC" smtClean="0"/>
              <a:pPr/>
              <a:t>29/03/2017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852F-E97E-4A54-91F2-AFF3E695F867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C92F-C623-4EC6-9139-3C1320B8A231}" type="datetimeFigureOut">
              <a:rPr lang="es-EC" smtClean="0"/>
              <a:pPr/>
              <a:t>29/03/2017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852F-E97E-4A54-91F2-AFF3E695F867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C92F-C623-4EC6-9139-3C1320B8A231}" type="datetimeFigureOut">
              <a:rPr lang="es-EC" smtClean="0"/>
              <a:pPr/>
              <a:t>29/03/2017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852F-E97E-4A54-91F2-AFF3E695F867}" type="slidenum">
              <a:rPr lang="es-EC" smtClean="0"/>
              <a:pPr/>
              <a:t>‹Nº›</a:t>
            </a:fld>
            <a:endParaRPr lang="es-EC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C92F-C623-4EC6-9139-3C1320B8A231}" type="datetimeFigureOut">
              <a:rPr lang="es-EC" smtClean="0"/>
              <a:pPr/>
              <a:t>29/03/2017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852F-E97E-4A54-91F2-AFF3E695F867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C92F-C623-4EC6-9139-3C1320B8A231}" type="datetimeFigureOut">
              <a:rPr lang="es-EC" smtClean="0"/>
              <a:pPr/>
              <a:t>29/03/2017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852F-E97E-4A54-91F2-AFF3E695F867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C92F-C623-4EC6-9139-3C1320B8A231}" type="datetimeFigureOut">
              <a:rPr lang="es-EC" smtClean="0"/>
              <a:pPr/>
              <a:t>29/03/2017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852F-E97E-4A54-91F2-AFF3E695F867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C92F-C623-4EC6-9139-3C1320B8A231}" type="datetimeFigureOut">
              <a:rPr lang="es-EC" smtClean="0"/>
              <a:pPr/>
              <a:t>29/03/2017</a:t>
            </a:fld>
            <a:endParaRPr lang="es-EC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852F-E97E-4A54-91F2-AFF3E695F867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C92F-C623-4EC6-9139-3C1320B8A231}" type="datetimeFigureOut">
              <a:rPr lang="es-EC" smtClean="0"/>
              <a:pPr/>
              <a:t>29/03/2017</a:t>
            </a:fld>
            <a:endParaRPr lang="es-EC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852F-E97E-4A54-91F2-AFF3E695F867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C92F-C623-4EC6-9139-3C1320B8A231}" type="datetimeFigureOut">
              <a:rPr lang="es-EC" smtClean="0"/>
              <a:pPr/>
              <a:t>29/03/2017</a:t>
            </a:fld>
            <a:endParaRPr lang="es-EC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852F-E97E-4A54-91F2-AFF3E695F867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C92F-C623-4EC6-9139-3C1320B8A231}" type="datetimeFigureOut">
              <a:rPr lang="es-EC" smtClean="0"/>
              <a:pPr/>
              <a:t>29/03/2017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852F-E97E-4A54-91F2-AFF3E695F867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C92F-C623-4EC6-9139-3C1320B8A231}" type="datetimeFigureOut">
              <a:rPr lang="es-EC" smtClean="0"/>
              <a:pPr/>
              <a:t>29/03/2017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852F-E97E-4A54-91F2-AFF3E695F867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72CC92F-C623-4EC6-9139-3C1320B8A231}" type="datetimeFigureOut">
              <a:rPr lang="es-EC" smtClean="0"/>
              <a:pPr/>
              <a:t>29/03/2017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22E852F-E97E-4A54-91F2-AFF3E695F867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15" name="Picture 2" descr="E:\Illustrador\Logos\Connection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727" y="71414"/>
            <a:ext cx="2034591" cy="21431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microsoft.com/office/2007/relationships/hdphoto" Target="../media/hdphoto5.wdp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4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openxmlformats.org/officeDocument/2006/relationships/image" Target="../media/image14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g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13" Type="http://schemas.openxmlformats.org/officeDocument/2006/relationships/image" Target="../media/image76.jpeg"/><Relationship Id="rId18" Type="http://schemas.openxmlformats.org/officeDocument/2006/relationships/image" Target="../media/image81.jpeg"/><Relationship Id="rId26" Type="http://schemas.openxmlformats.org/officeDocument/2006/relationships/image" Target="../media/image6.gif"/><Relationship Id="rId3" Type="http://schemas.openxmlformats.org/officeDocument/2006/relationships/image" Target="../media/image66.jpeg"/><Relationship Id="rId21" Type="http://schemas.openxmlformats.org/officeDocument/2006/relationships/image" Target="../media/image84.jpeg"/><Relationship Id="rId7" Type="http://schemas.openxmlformats.org/officeDocument/2006/relationships/image" Target="../media/image70.jpeg"/><Relationship Id="rId12" Type="http://schemas.openxmlformats.org/officeDocument/2006/relationships/image" Target="../media/image75.jpeg"/><Relationship Id="rId17" Type="http://schemas.openxmlformats.org/officeDocument/2006/relationships/image" Target="../media/image80.jpeg"/><Relationship Id="rId25" Type="http://schemas.openxmlformats.org/officeDocument/2006/relationships/image" Target="../media/image88.png"/><Relationship Id="rId2" Type="http://schemas.openxmlformats.org/officeDocument/2006/relationships/image" Target="../media/image65.png"/><Relationship Id="rId16" Type="http://schemas.openxmlformats.org/officeDocument/2006/relationships/image" Target="../media/image79.jpeg"/><Relationship Id="rId20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11" Type="http://schemas.openxmlformats.org/officeDocument/2006/relationships/image" Target="../media/image74.jpeg"/><Relationship Id="rId24" Type="http://schemas.openxmlformats.org/officeDocument/2006/relationships/image" Target="../media/image87.jpeg"/><Relationship Id="rId5" Type="http://schemas.openxmlformats.org/officeDocument/2006/relationships/image" Target="../media/image68.jpeg"/><Relationship Id="rId15" Type="http://schemas.openxmlformats.org/officeDocument/2006/relationships/image" Target="../media/image78.jpeg"/><Relationship Id="rId23" Type="http://schemas.openxmlformats.org/officeDocument/2006/relationships/image" Target="../media/image86.jpeg"/><Relationship Id="rId10" Type="http://schemas.openxmlformats.org/officeDocument/2006/relationships/image" Target="../media/image73.jpeg"/><Relationship Id="rId19" Type="http://schemas.openxmlformats.org/officeDocument/2006/relationships/image" Target="../media/image82.jpeg"/><Relationship Id="rId4" Type="http://schemas.openxmlformats.org/officeDocument/2006/relationships/image" Target="../media/image67.jpeg"/><Relationship Id="rId9" Type="http://schemas.openxmlformats.org/officeDocument/2006/relationships/image" Target="../media/image72.jpeg"/><Relationship Id="rId14" Type="http://schemas.openxmlformats.org/officeDocument/2006/relationships/image" Target="../media/image77.jpeg"/><Relationship Id="rId22" Type="http://schemas.openxmlformats.org/officeDocument/2006/relationships/image" Target="../media/image85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4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wmf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0.jpeg"/><Relationship Id="rId4" Type="http://schemas.openxmlformats.org/officeDocument/2006/relationships/image" Target="../media/image9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0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8.png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8.png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openxmlformats.org/officeDocument/2006/relationships/image" Target="../media/image4.pn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microsoft.com/office/2007/relationships/hdphoto" Target="../media/hdphoto9.wdp"/><Relationship Id="rId4" Type="http://schemas.openxmlformats.org/officeDocument/2006/relationships/image" Target="../media/image110.jpeg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8.png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8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8.png"/></Relationships>
</file>

<file path=ppt/slides/_rels/slide64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6"/>
          <p:cNvPicPr>
            <a:picLocks noChangeAspect="1"/>
          </p:cNvPicPr>
          <p:nvPr/>
        </p:nvPicPr>
        <p:blipFill rotWithShape="1">
          <a:blip r:embed="rId2"/>
          <a:srcRect l="19316" t="21787" r="44555" b="63459"/>
          <a:stretch/>
        </p:blipFill>
        <p:spPr>
          <a:xfrm>
            <a:off x="1259632" y="2420888"/>
            <a:ext cx="6444208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5943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467833" y="1951385"/>
            <a:ext cx="52565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500" b="1" dirty="0">
                <a:latin typeface="+mj-lt"/>
                <a:cs typeface="Arial" pitchFamily="34" charset="0"/>
              </a:rPr>
              <a:t>DIMENSIONES: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ALTO: 1047mm/1160mm/1380mm/1600mm/1830mm/2000mm/2200mm/2270mm                                                                                                                                       ANCHO: 600mm/800                                                                                                                                   PROFUNDIDAD: 600mm/800mm/900mm/1000mm/  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INCLUYE:                                                                                                                                            4  VENTILADORES  (TIPO BANDEJA)                                                               1 BANDEJA FIJA DE 4 PARANTES                                                                               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1 BANDEJA  CORREDIZA DE 4 PARANTES                                                                                                                                                                                                              4 PARANTES AJUSTABLES                                                                                                           TUERCAS Y TORNILLOS                                                                                                                                                                                           CARACTERISTICAS:   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1000 </a:t>
            </a:r>
            <a:r>
              <a:rPr lang="es-EC" sz="1500" b="1" dirty="0" err="1">
                <a:latin typeface="+mj-lt"/>
                <a:cs typeface="Arial" pitchFamily="34" charset="0"/>
              </a:rPr>
              <a:t>Kgs</a:t>
            </a:r>
            <a:r>
              <a:rPr lang="es-EC" sz="1500" b="1" dirty="0">
                <a:latin typeface="+mj-lt"/>
                <a:cs typeface="Arial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PUERTA FRONTAL DE MALLA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PUERTAS LATERALES DESMONTABLES                                                                                                                         2 PUERTAS POSTERIORES DE MALLA                                                            RUEDAS Y BASES NIVELADORAS 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MARCACION DE LAS UNIDADES EN RACK 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ACCESO DE CABLES POR LA PARTE INFERIOR Y SUPERIOR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593841" y="190381"/>
            <a:ext cx="3752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3200" b="1" dirty="0"/>
              <a:t>GABINETES DE PISO </a:t>
            </a:r>
          </a:p>
        </p:txBody>
      </p:sp>
      <p:pic>
        <p:nvPicPr>
          <p:cNvPr id="8" name="Picture 3" descr="E:\Illustrador\Promociones\PSD  de Promociones\MM CABINE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67151" y="1785926"/>
            <a:ext cx="2682047" cy="4586298"/>
          </a:xfrm>
          <a:prstGeom prst="rect">
            <a:avLst/>
          </a:prstGeom>
          <a:noFill/>
        </p:spPr>
      </p:pic>
      <p:pic>
        <p:nvPicPr>
          <p:cNvPr id="9" name="Picture 2" descr="E:\Illustrador\Logos\Connecti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96" y="6616117"/>
            <a:ext cx="1872679" cy="197259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788057" y="874167"/>
            <a:ext cx="736451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3200" b="1" dirty="0"/>
              <a:t>GABINETES DE </a:t>
            </a:r>
            <a:r>
              <a:rPr lang="es-EC" sz="3200" b="1" dirty="0" smtClean="0"/>
              <a:t>18, 22,27, 32, 37, 42, 47 </a:t>
            </a:r>
            <a:r>
              <a:rPr lang="es-EC" sz="3200" b="1" dirty="0"/>
              <a:t>UR </a:t>
            </a:r>
            <a:endParaRPr lang="es-EC" sz="3200" b="1" dirty="0" smtClean="0"/>
          </a:p>
          <a:p>
            <a:pPr algn="ctr"/>
            <a:r>
              <a:rPr lang="es-EC" sz="3200" b="1" dirty="0" smtClean="0"/>
              <a:t>TIPO MM</a:t>
            </a:r>
            <a:endParaRPr lang="es-EC" sz="3200" b="1" dirty="0"/>
          </a:p>
        </p:txBody>
      </p:sp>
    </p:spTree>
    <p:extLst>
      <p:ext uri="{BB962C8B-B14F-4D97-AF65-F5344CB8AC3E}">
        <p14:creationId xmlns:p14="http://schemas.microsoft.com/office/powerpoint/2010/main" val="314709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827234" y="1936308"/>
            <a:ext cx="528126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500" b="1" dirty="0">
                <a:latin typeface="+mj-lt"/>
                <a:cs typeface="Arial" pitchFamily="34" charset="0"/>
              </a:rPr>
              <a:t>DIMENSIONES: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ALTO: 980mm/1380mm//1160mm/1600mm/1830mm/2050mm/2200mm/2270mm/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ANCHO: 600 mm/800mm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PROFUNDIDAD: 600mm/800mm/900mm/1000mm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INCLUYE:                                                                                                                                            2   VENTILADOR DE 110 VOLTIOS  (TIPO BANDEJA)                                                               1 BANDEJA FIJA DE 4 PARANTES                                                                               1 BANDEJA CORREDIZA DE 4 PARANTES                                                                    4 PARANTES AJUSTABLES 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TUERCAS Y TORNILLOS                                                                                       CARACTERÍSTICAS: 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800 </a:t>
            </a:r>
            <a:r>
              <a:rPr lang="es-EC" sz="1500" b="1" dirty="0" err="1">
                <a:latin typeface="+mj-lt"/>
                <a:cs typeface="Arial" pitchFamily="34" charset="0"/>
              </a:rPr>
              <a:t>Kgs</a:t>
            </a:r>
            <a:endParaRPr lang="es-EC" sz="1500" b="1" dirty="0">
              <a:latin typeface="+mj-lt"/>
              <a:cs typeface="Arial" pitchFamily="34" charset="0"/>
            </a:endParaRPr>
          </a:p>
          <a:p>
            <a:r>
              <a:rPr lang="es-EC" sz="1500" b="1" dirty="0">
                <a:latin typeface="+mj-lt"/>
                <a:cs typeface="Arial" pitchFamily="34" charset="0"/>
              </a:rPr>
              <a:t>PUERTA FRONTAL DE VIDRIO REVERSIBLE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PUERTAS LATERALES DESMONTABLES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PUERTA POSTERIOR DESMONTABLE CON CERRADURA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RUEDAS Y BASES NIVELADORAS 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MARCACION DE LAS UNIDADES EN RACK 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ACCESO DE CABLES POR LA PARTE INFERIOR Y SUPERIOR</a:t>
            </a:r>
          </a:p>
        </p:txBody>
      </p:sp>
      <p:pic>
        <p:nvPicPr>
          <p:cNvPr id="5" name="Picture 2" descr="E:\Illustrador\Logos\Connect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96" y="6616117"/>
            <a:ext cx="1872679" cy="19725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7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20" t="24866" r="25420" b="9463"/>
          <a:stretch/>
        </p:blipFill>
        <p:spPr bwMode="auto">
          <a:xfrm>
            <a:off x="251521" y="1936308"/>
            <a:ext cx="3384376" cy="3753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004949" y="846589"/>
            <a:ext cx="736451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3200" b="1" dirty="0"/>
              <a:t>GABINETES DE </a:t>
            </a:r>
            <a:r>
              <a:rPr lang="es-EC" sz="3200" b="1" dirty="0" smtClean="0"/>
              <a:t>18, 22,27, 32, 37, 42, 47 </a:t>
            </a:r>
            <a:r>
              <a:rPr lang="es-EC" sz="3200" b="1" dirty="0"/>
              <a:t>UR </a:t>
            </a:r>
            <a:endParaRPr lang="es-EC" sz="3200" b="1" dirty="0" smtClean="0"/>
          </a:p>
          <a:p>
            <a:pPr algn="ctr"/>
            <a:r>
              <a:rPr lang="es-EC" sz="3200" b="1" dirty="0" smtClean="0"/>
              <a:t>TIPO VA</a:t>
            </a:r>
            <a:endParaRPr lang="es-EC" sz="3200" b="1" dirty="0"/>
          </a:p>
        </p:txBody>
      </p:sp>
      <p:pic>
        <p:nvPicPr>
          <p:cNvPr id="9" name="Picture 3" descr="D:\Illustrator\Logos\LOGO HENTE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162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755576" y="808836"/>
            <a:ext cx="780791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C" sz="3600" dirty="0"/>
              <a:t>BANDEJAS SIMPLE Y ESTANDAR </a:t>
            </a:r>
          </a:p>
          <a:p>
            <a:pPr algn="ctr"/>
            <a:r>
              <a:rPr lang="es-EC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es-EC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779912" y="1491749"/>
            <a:ext cx="43204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500" b="1" dirty="0">
                <a:latin typeface="+mj-lt"/>
                <a:cs typeface="Arial" pitchFamily="34" charset="0"/>
              </a:rPr>
              <a:t>BANDEJA ESTANDAR PERFORADA 19¨ DE 2UR</a:t>
            </a:r>
          </a:p>
          <a:p>
            <a:endParaRPr lang="es-EC" sz="1200" b="1" dirty="0">
              <a:latin typeface="Arial" pitchFamily="34" charset="0"/>
              <a:cs typeface="Arial" pitchFamily="34" charset="0"/>
            </a:endParaRPr>
          </a:p>
          <a:p>
            <a:r>
              <a:rPr lang="es-EC" sz="1500" b="1" dirty="0">
                <a:latin typeface="+mj-lt"/>
                <a:cs typeface="Arial" pitchFamily="34" charset="0"/>
              </a:rPr>
              <a:t>MATERIAL: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ACERO LAMINADO EN FRIO 2mm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TERMINADO: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PINTURA EN POLVO ELECTROSTATICA AL HORNO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CARACTERISTICAS: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CARGA UTIL 	25KG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PROFUNDIDAD 	310mm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ANCHO		479mm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ALTO 		90mm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779912" y="4181886"/>
            <a:ext cx="432048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500" b="1" dirty="0">
                <a:latin typeface="+mj-lt"/>
                <a:cs typeface="Arial" pitchFamily="34" charset="0"/>
              </a:rPr>
              <a:t>BANDEJA SIMPLE 19¨ DE 1UR</a:t>
            </a:r>
          </a:p>
          <a:p>
            <a:endParaRPr lang="es-EC" sz="1500" b="1" dirty="0">
              <a:latin typeface="+mj-lt"/>
              <a:cs typeface="Arial" pitchFamily="34" charset="0"/>
            </a:endParaRPr>
          </a:p>
          <a:p>
            <a:r>
              <a:rPr lang="es-EC" sz="1500" b="1" dirty="0">
                <a:latin typeface="+mj-lt"/>
                <a:cs typeface="Arial" pitchFamily="34" charset="0"/>
              </a:rPr>
              <a:t>MATERIAL: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ACERO LAMINADO EN FRIO 2mm 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TERMINADO: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PINTURA EN POLVO ELECTROSTATICA AL HORNO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CARACTERISTICAS: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CARGA UTIL		25KG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PROFUNDIDAD 	310mm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ANCHO 		479mm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ALTO 		46mm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8027"/>
            <a:ext cx="3240360" cy="200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E:\Illustrador\Promociones\PSD  de Promociones\Bandeja simple 1UR connec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357694"/>
            <a:ext cx="3065952" cy="1785950"/>
          </a:xfrm>
          <a:prstGeom prst="rect">
            <a:avLst/>
          </a:prstGeom>
          <a:noFill/>
        </p:spPr>
      </p:pic>
      <p:pic>
        <p:nvPicPr>
          <p:cNvPr id="8" name="Picture 2" descr="E:\Illustrador\Logos\Connecti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96" y="6616117"/>
            <a:ext cx="1872679" cy="197259"/>
          </a:xfrm>
          <a:prstGeom prst="rect">
            <a:avLst/>
          </a:prstGeom>
          <a:noFill/>
        </p:spPr>
      </p:pic>
      <p:pic>
        <p:nvPicPr>
          <p:cNvPr id="11" name="Picture 3" descr="D:\Illustrator\Logos\LOGO HENTE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56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755576" y="808836"/>
            <a:ext cx="780791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C" sz="3600" dirty="0"/>
              <a:t>BANDEJAS DE 15 Y 20 CENTIMETROS </a:t>
            </a:r>
          </a:p>
          <a:p>
            <a:pPr algn="ctr"/>
            <a:r>
              <a:rPr lang="es-EC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es-EC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243014" y="1377350"/>
            <a:ext cx="43204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500" b="1" dirty="0">
                <a:latin typeface="+mj-lt"/>
                <a:cs typeface="Arial" pitchFamily="34" charset="0"/>
              </a:rPr>
              <a:t>BANDEJA 15 CM 19¨ 1UR</a:t>
            </a:r>
          </a:p>
          <a:p>
            <a:endParaRPr lang="es-EC" sz="1200" b="1" dirty="0">
              <a:latin typeface="Arial" pitchFamily="34" charset="0"/>
              <a:cs typeface="Arial" pitchFamily="34" charset="0"/>
            </a:endParaRPr>
          </a:p>
          <a:p>
            <a:r>
              <a:rPr lang="es-EC" sz="1500" b="1" dirty="0">
                <a:latin typeface="+mj-lt"/>
                <a:cs typeface="Arial" pitchFamily="34" charset="0"/>
              </a:rPr>
              <a:t>MATERIAL: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ACERO LAMINADO EN FRIO 2mm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TERMINADO: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PINTURA EN POLVO ELECTROSTATICA AL HORNO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CARACTERISTICAS: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CARGA UTIL 	15KG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PROFUNDIDAD 	150mm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ANCHO 		479mm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ALTO 		46mm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49420"/>
            <a:ext cx="3799409" cy="1439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94" y="4274021"/>
            <a:ext cx="382905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4395414" y="4005064"/>
            <a:ext cx="432048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500" b="1" dirty="0">
                <a:latin typeface="+mj-lt"/>
                <a:cs typeface="Arial" pitchFamily="34" charset="0"/>
              </a:rPr>
              <a:t>BANDEJA 20 CM 19¨ DE 1UR</a:t>
            </a:r>
          </a:p>
          <a:p>
            <a:endParaRPr lang="es-EC" sz="1500" b="1" dirty="0">
              <a:latin typeface="+mj-lt"/>
              <a:cs typeface="Arial" pitchFamily="34" charset="0"/>
            </a:endParaRPr>
          </a:p>
          <a:p>
            <a:r>
              <a:rPr lang="es-EC" sz="1500" b="1" dirty="0">
                <a:latin typeface="+mj-lt"/>
                <a:cs typeface="Arial" pitchFamily="34" charset="0"/>
              </a:rPr>
              <a:t>MATERIAL: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ACERO LAMINADO EN FRIO 2mm 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TERMINADO: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PINTURA EN POLVO ELECTROSTATICA AL HORNO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CARACTERISTICAS: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CARGA UTIL 	18KG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PROFUNDIDAD 	200mm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ANCHO 		479mm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ALTO 		46mm</a:t>
            </a:r>
          </a:p>
        </p:txBody>
      </p:sp>
      <p:pic>
        <p:nvPicPr>
          <p:cNvPr id="11" name="Picture 2" descr="E:\Illustrador\Logos\Connecti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96" y="6616117"/>
            <a:ext cx="1872679" cy="197259"/>
          </a:xfrm>
          <a:prstGeom prst="rect">
            <a:avLst/>
          </a:prstGeom>
          <a:noFill/>
        </p:spPr>
      </p:pic>
      <p:pic>
        <p:nvPicPr>
          <p:cNvPr id="12" name="Picture 3" descr="D:\Illustrator\Logos\LOGO HENTE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12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32048" y="736828"/>
            <a:ext cx="8388424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C" sz="3600" dirty="0"/>
              <a:t>BANDEJA CORREDIZA Y DE 4 PARANTES</a:t>
            </a:r>
          </a:p>
          <a:p>
            <a:pPr algn="ctr"/>
            <a:r>
              <a:rPr lang="es-EC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es-EC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250331" cy="1630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4347257" y="1268760"/>
            <a:ext cx="432048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500" b="1" dirty="0">
                <a:latin typeface="+mj-lt"/>
                <a:cs typeface="Arial" pitchFamily="34" charset="0"/>
              </a:rPr>
              <a:t>BANDEJA CORREDIZA 19¨ DE 1UR</a:t>
            </a:r>
          </a:p>
          <a:p>
            <a:endParaRPr lang="es-EC" sz="1500" b="1" dirty="0">
              <a:latin typeface="+mj-lt"/>
              <a:cs typeface="Arial" pitchFamily="34" charset="0"/>
            </a:endParaRPr>
          </a:p>
          <a:p>
            <a:r>
              <a:rPr lang="es-EC" sz="1500" b="1" dirty="0">
                <a:latin typeface="+mj-lt"/>
                <a:cs typeface="Arial" pitchFamily="34" charset="0"/>
              </a:rPr>
              <a:t>MATERIAL: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ACERO LAMINADO EN FRIO 2mm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TERMINADO: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PINTURA EN POLVO ELECTROSTATICA AL HORNO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CARACTERISTICAS: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CARGA UTIL 	20KG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PROFUNDIDAD 	500mm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ANCHO 		479mm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ALTO 		46mm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14371" y="4078317"/>
            <a:ext cx="2232248" cy="237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4347257" y="4035675"/>
            <a:ext cx="432048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500" b="1" dirty="0">
                <a:latin typeface="+mj-lt"/>
                <a:cs typeface="Arial" pitchFamily="34" charset="0"/>
              </a:rPr>
              <a:t>BANDEJA DE 4 PARANTES 19¨ DE 1UR</a:t>
            </a:r>
          </a:p>
          <a:p>
            <a:endParaRPr lang="es-EC" sz="1500" b="1" dirty="0">
              <a:latin typeface="+mj-lt"/>
              <a:cs typeface="Arial" pitchFamily="34" charset="0"/>
            </a:endParaRPr>
          </a:p>
          <a:p>
            <a:r>
              <a:rPr lang="es-EC" sz="1500" b="1" dirty="0">
                <a:latin typeface="+mj-lt"/>
                <a:cs typeface="Arial" pitchFamily="34" charset="0"/>
              </a:rPr>
              <a:t>MATERIAL: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ACERO LAMINADO EN FRIO 2mm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TERMINADO: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PINTURA EN POLVO ELECTROSTATICA AL HORNO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CARACTERISTICAS: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CARGA UTIL 	40KG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PROFUNDIDAD 	700mm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ANCHO 		479mm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ALTO 		40mm</a:t>
            </a:r>
          </a:p>
        </p:txBody>
      </p:sp>
      <p:pic>
        <p:nvPicPr>
          <p:cNvPr id="10" name="Picture 2" descr="E:\Illustrador\Logos\Connecti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96" y="6616117"/>
            <a:ext cx="1872679" cy="197259"/>
          </a:xfrm>
          <a:prstGeom prst="rect">
            <a:avLst/>
          </a:prstGeom>
          <a:noFill/>
        </p:spPr>
      </p:pic>
      <p:pic>
        <p:nvPicPr>
          <p:cNvPr id="11" name="Picture 3" descr="D:\Illustrator\Logos\LOGO HENTE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58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47695" y="764704"/>
            <a:ext cx="8388424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C" sz="3600" b="1" dirty="0">
                <a:latin typeface="+mj-lt"/>
              </a:rPr>
              <a:t>ORGANZADOR HORIZONTAL DE 19</a:t>
            </a:r>
            <a:r>
              <a:rPr lang="es-EC" sz="2800" b="1" dirty="0">
                <a:latin typeface="+mj-lt"/>
                <a:ea typeface="+mj-ea"/>
                <a:cs typeface="+mj-cs"/>
              </a:rPr>
              <a:t>¨</a:t>
            </a:r>
            <a:r>
              <a:rPr lang="es-EC" sz="3000" b="1" cap="all" dirty="0" smtClean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 </a:t>
            </a:r>
          </a:p>
          <a:p>
            <a:pPr algn="ctr"/>
            <a:r>
              <a:rPr lang="es-EC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es-EC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9" y="2276872"/>
            <a:ext cx="3665190" cy="1021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4268428" y="1386642"/>
            <a:ext cx="4559679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>
                <a:latin typeface="+mj-lt"/>
                <a:cs typeface="Arial" pitchFamily="34" charset="0"/>
              </a:rPr>
              <a:t>ORGANIZADOR HORIZONTAL DE 19¨ 1 Y 2UR</a:t>
            </a:r>
          </a:p>
          <a:p>
            <a:endParaRPr lang="es-EC" sz="1500" b="1" dirty="0">
              <a:latin typeface="+mj-lt"/>
              <a:cs typeface="Arial" pitchFamily="34" charset="0"/>
            </a:endParaRPr>
          </a:p>
          <a:p>
            <a:r>
              <a:rPr lang="es-EC" sz="1500" b="1" dirty="0">
                <a:latin typeface="+mj-lt"/>
                <a:cs typeface="Arial" pitchFamily="34" charset="0"/>
              </a:rPr>
              <a:t>MATERIAL: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sz="1500" b="1" dirty="0">
                <a:latin typeface="+mj-lt"/>
                <a:cs typeface="Arial" pitchFamily="34" charset="0"/>
              </a:rPr>
              <a:t>PVC DE ALTA RESISTENCIA 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CARACTERISTICAS: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sz="1500" b="1" dirty="0">
                <a:latin typeface="+mj-lt"/>
                <a:cs typeface="Arial" pitchFamily="34" charset="0"/>
              </a:rPr>
              <a:t>MEDIDAS 	40X25 / 80X80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sz="1500" b="1" dirty="0">
                <a:latin typeface="+mj-lt"/>
                <a:cs typeface="Arial" pitchFamily="34" charset="0"/>
              </a:rPr>
              <a:t>ANCHO 	479mm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sz="1500" b="1" dirty="0">
                <a:latin typeface="+mj-lt"/>
                <a:cs typeface="Arial" pitchFamily="34" charset="0"/>
              </a:rPr>
              <a:t>ALTO 	46m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95" y="1706116"/>
            <a:ext cx="349567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E:\Illustrador\Logos\Connecti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96" y="6616117"/>
            <a:ext cx="1872679" cy="197259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t="35334" r="16015" b="18667"/>
          <a:stretch/>
        </p:blipFill>
        <p:spPr bwMode="auto">
          <a:xfrm>
            <a:off x="79766" y="3523084"/>
            <a:ext cx="3965003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283968" y="401549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b="1" dirty="0">
                <a:latin typeface="+mj-lt"/>
                <a:cs typeface="Arial" pitchFamily="34" charset="0"/>
              </a:rPr>
              <a:t>• U Altura: 2U</a:t>
            </a:r>
          </a:p>
          <a:p>
            <a:r>
              <a:rPr lang="es-EC" b="1" dirty="0">
                <a:latin typeface="+mj-lt"/>
                <a:cs typeface="Arial" pitchFamily="34" charset="0"/>
              </a:rPr>
              <a:t>• De color negro</a:t>
            </a:r>
          </a:p>
          <a:p>
            <a:r>
              <a:rPr lang="es-EC" b="1" dirty="0">
                <a:latin typeface="+mj-lt"/>
                <a:cs typeface="Arial" pitchFamily="34" charset="0"/>
              </a:rPr>
              <a:t>• Tipo de caja: Plástico rígido de PVC</a:t>
            </a:r>
          </a:p>
          <a:p>
            <a:r>
              <a:rPr lang="es-EC" b="1" dirty="0">
                <a:latin typeface="+mj-lt"/>
                <a:cs typeface="Arial" pitchFamily="34" charset="0"/>
              </a:rPr>
              <a:t>• Profundidad: 160mm</a:t>
            </a:r>
          </a:p>
          <a:p>
            <a:r>
              <a:rPr lang="es-EC" b="1" dirty="0">
                <a:latin typeface="+mj-lt"/>
                <a:cs typeface="Arial" pitchFamily="34" charset="0"/>
              </a:rPr>
              <a:t>• Altura: 80 mm</a:t>
            </a:r>
          </a:p>
          <a:p>
            <a:r>
              <a:rPr lang="es-EC" b="1" dirty="0">
                <a:latin typeface="+mj-lt"/>
                <a:cs typeface="Arial" pitchFamily="34" charset="0"/>
              </a:rPr>
              <a:t>• Anchura: 482 mm</a:t>
            </a:r>
          </a:p>
        </p:txBody>
      </p:sp>
      <p:pic>
        <p:nvPicPr>
          <p:cNvPr id="9" name="Picture 3" descr="D:\Illustrator\Logos\LOGO HENTE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68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51" y="3481373"/>
            <a:ext cx="3528392" cy="1339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43541" y="1340768"/>
            <a:ext cx="838842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C" sz="3600" dirty="0"/>
              <a:t>MULTITOMA 4 TOMAS DOBLES DE 19¨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576516" y="2996952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>
                <a:latin typeface="Arial" pitchFamily="34" charset="0"/>
                <a:cs typeface="Arial" pitchFamily="34" charset="0"/>
              </a:rPr>
              <a:t>MULTITOMA 4 TOMAS DOBLES DE 19¨ </a:t>
            </a:r>
          </a:p>
          <a:p>
            <a:endParaRPr lang="es-EC" sz="1200" b="1" dirty="0">
              <a:latin typeface="Arial" pitchFamily="34" charset="0"/>
              <a:cs typeface="Arial" pitchFamily="34" charset="0"/>
            </a:endParaRPr>
          </a:p>
          <a:p>
            <a:r>
              <a:rPr lang="es-EC" sz="1200" b="1" dirty="0" smtClean="0">
                <a:latin typeface="Arial" pitchFamily="34" charset="0"/>
                <a:cs typeface="Arial" pitchFamily="34" charset="0"/>
              </a:rPr>
              <a:t>MATERIAL:</a:t>
            </a:r>
          </a:p>
          <a:p>
            <a:r>
              <a:rPr lang="es-EC" sz="1200" dirty="0" smtClean="0">
                <a:latin typeface="Arial" pitchFamily="34" charset="0"/>
                <a:cs typeface="Arial" pitchFamily="34" charset="0"/>
              </a:rPr>
              <a:t>PVC DE ALTA RESISTENCIA  </a:t>
            </a:r>
          </a:p>
          <a:p>
            <a:r>
              <a:rPr lang="es-EC" sz="1200" b="1" dirty="0" smtClean="0">
                <a:latin typeface="Arial" pitchFamily="34" charset="0"/>
                <a:cs typeface="Arial" pitchFamily="34" charset="0"/>
              </a:rPr>
              <a:t>TERMINADO:</a:t>
            </a:r>
          </a:p>
          <a:p>
            <a:r>
              <a:rPr lang="es-EC" sz="1200" dirty="0" smtClean="0">
                <a:latin typeface="Arial" pitchFamily="34" charset="0"/>
                <a:cs typeface="Arial" pitchFamily="34" charset="0"/>
              </a:rPr>
              <a:t>PINTURA EN POLVO ELECTROSTATICA AL HORNO</a:t>
            </a:r>
          </a:p>
          <a:p>
            <a:r>
              <a:rPr lang="es-EC" sz="1200" b="1" dirty="0" smtClean="0">
                <a:latin typeface="Arial" pitchFamily="34" charset="0"/>
                <a:cs typeface="Arial" pitchFamily="34" charset="0"/>
              </a:rPr>
              <a:t>CARACTERISTICAS:</a:t>
            </a:r>
          </a:p>
          <a:p>
            <a:r>
              <a:rPr lang="es-EC" sz="1200" dirty="0" smtClean="0">
                <a:latin typeface="Arial" pitchFamily="34" charset="0"/>
                <a:cs typeface="Arial" pitchFamily="34" charset="0"/>
              </a:rPr>
              <a:t>8 SALIDAS </a:t>
            </a:r>
          </a:p>
          <a:p>
            <a:r>
              <a:rPr lang="es-EC" sz="1200" dirty="0" smtClean="0">
                <a:latin typeface="Arial" pitchFamily="34" charset="0"/>
                <a:cs typeface="Arial" pitchFamily="34" charset="0"/>
              </a:rPr>
              <a:t>3 METROS DE CABLE</a:t>
            </a:r>
          </a:p>
          <a:p>
            <a:r>
              <a:rPr lang="es-EC" sz="1200" dirty="0" smtClean="0">
                <a:latin typeface="Arial" pitchFamily="34" charset="0"/>
                <a:cs typeface="Arial" pitchFamily="34" charset="0"/>
              </a:rPr>
              <a:t>INTERRUPTOR DE ENCENDIDO CON INDICADOR</a:t>
            </a:r>
          </a:p>
          <a:p>
            <a:r>
              <a:rPr lang="es-EC" sz="1200" dirty="0" smtClean="0">
                <a:latin typeface="Arial" pitchFamily="34" charset="0"/>
                <a:cs typeface="Arial" pitchFamily="34" charset="0"/>
              </a:rPr>
              <a:t>UL 1449 ESTANDAR</a:t>
            </a:r>
          </a:p>
          <a:p>
            <a:r>
              <a:rPr lang="es-EC" sz="1200" dirty="0" smtClean="0">
                <a:latin typeface="Arial" pitchFamily="34" charset="0"/>
                <a:cs typeface="Arial" pitchFamily="34" charset="0"/>
              </a:rPr>
              <a:t>PESO DE LA UNIDAD 2,0KG / 5 LBS</a:t>
            </a:r>
          </a:p>
        </p:txBody>
      </p:sp>
      <p:pic>
        <p:nvPicPr>
          <p:cNvPr id="5" name="Picture 2" descr="E:\Illustrador\Logos\Connect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96" y="6616117"/>
            <a:ext cx="1872679" cy="197259"/>
          </a:xfrm>
          <a:prstGeom prst="rect">
            <a:avLst/>
          </a:prstGeom>
          <a:noFill/>
        </p:spPr>
      </p:pic>
      <p:pic>
        <p:nvPicPr>
          <p:cNvPr id="6" name="Picture 3" descr="D:\Illustrator\Logos\LOGO HENTE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80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t="21333" r="12305"/>
          <a:stretch/>
        </p:blipFill>
        <p:spPr bwMode="auto">
          <a:xfrm>
            <a:off x="467544" y="1052736"/>
            <a:ext cx="8352928" cy="5233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E:\Illustrador\Logos\Connect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96" y="6616117"/>
            <a:ext cx="1872679" cy="197259"/>
          </a:xfrm>
          <a:prstGeom prst="rect">
            <a:avLst/>
          </a:prstGeom>
          <a:noFill/>
        </p:spPr>
      </p:pic>
      <p:pic>
        <p:nvPicPr>
          <p:cNvPr id="4" name="Picture 3" descr="D:\Illustrator\Logos\LOGO HENTE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66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25874" y="1052736"/>
            <a:ext cx="35036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4400" dirty="0"/>
              <a:t>PATCH PANEL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8" t="56333" r="10547" b="9667"/>
          <a:stretch/>
        </p:blipFill>
        <p:spPr bwMode="auto">
          <a:xfrm>
            <a:off x="5213548" y="1847850"/>
            <a:ext cx="33909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07504" y="2819400"/>
            <a:ext cx="4567276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Cat 5E hasta Cat6A</a:t>
            </a:r>
          </a:p>
          <a:p>
            <a:r>
              <a:rPr lang="es-EC" sz="2800" dirty="0" smtClean="0"/>
              <a:t>Contactos</a:t>
            </a:r>
            <a:r>
              <a:rPr lang="en-US" sz="2800" dirty="0" smtClean="0"/>
              <a:t> </a:t>
            </a:r>
            <a:r>
              <a:rPr lang="es-EC" sz="2800" dirty="0" smtClean="0"/>
              <a:t>chapados</a:t>
            </a:r>
            <a:r>
              <a:rPr lang="en-US" sz="2800" dirty="0" smtClean="0"/>
              <a:t> en Oro</a:t>
            </a:r>
          </a:p>
          <a:p>
            <a:r>
              <a:rPr lang="es-EC" sz="2800" dirty="0" smtClean="0"/>
              <a:t>cableado</a:t>
            </a:r>
            <a:r>
              <a:rPr lang="en-US" sz="2800" dirty="0" smtClean="0"/>
              <a:t> </a:t>
            </a:r>
            <a:r>
              <a:rPr lang="en-US" sz="2800" dirty="0"/>
              <a:t>568A y </a:t>
            </a:r>
            <a:r>
              <a:rPr lang="en-US" sz="2800" dirty="0" smtClean="0"/>
              <a:t>568B</a:t>
            </a:r>
          </a:p>
          <a:p>
            <a:r>
              <a:rPr lang="es-EC" sz="2800" dirty="0"/>
              <a:t>Intensidad de corriente: 1,5 </a:t>
            </a:r>
            <a:r>
              <a:rPr lang="es-EC" sz="2800" dirty="0" smtClean="0"/>
              <a:t>A</a:t>
            </a:r>
          </a:p>
          <a:p>
            <a:r>
              <a:rPr lang="es-EC" sz="2800" dirty="0" smtClean="0"/>
              <a:t>Voltajes: 150V</a:t>
            </a:r>
          </a:p>
          <a:p>
            <a:r>
              <a:rPr lang="es-EC" sz="2800" dirty="0" smtClean="0"/>
              <a:t>Resistencia: 20mOhms</a:t>
            </a:r>
            <a:endParaRPr lang="en-US" sz="2800" dirty="0" smtClean="0"/>
          </a:p>
        </p:txBody>
      </p:sp>
      <p:pic>
        <p:nvPicPr>
          <p:cNvPr id="5" name="Picture 4" descr="E:\Illustrador\Promociones\PSD  de Promociones\Patch Panel 24P Cat 5E Connec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459" y="3933056"/>
            <a:ext cx="3183754" cy="190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:\Illustrador\Logos\Connecti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496" y="6616117"/>
            <a:ext cx="1872679" cy="197259"/>
          </a:xfrm>
          <a:prstGeom prst="rect">
            <a:avLst/>
          </a:prstGeom>
          <a:noFill/>
        </p:spPr>
      </p:pic>
      <p:pic>
        <p:nvPicPr>
          <p:cNvPr id="7" name="Picture 3" descr="D:\Illustrator\Logos\LOGO HENTE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40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7" t="26333" r="10156" b="28000"/>
          <a:stretch/>
        </p:blipFill>
        <p:spPr bwMode="auto">
          <a:xfrm>
            <a:off x="4647031" y="2292474"/>
            <a:ext cx="4317457" cy="3584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827584" y="209971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C" dirty="0" smtClean="0"/>
              <a:t>1.Los </a:t>
            </a:r>
            <a:r>
              <a:rPr lang="es-EC" dirty="0"/>
              <a:t>contactos son 50 </a:t>
            </a:r>
            <a:r>
              <a:rPr lang="es-EC" dirty="0" err="1"/>
              <a:t>micropulgadas</a:t>
            </a:r>
            <a:r>
              <a:rPr lang="es-EC" dirty="0"/>
              <a:t> de oro</a:t>
            </a:r>
          </a:p>
          <a:p>
            <a:pPr algn="just"/>
            <a:r>
              <a:rPr lang="es-EC" dirty="0"/>
              <a:t>Chapado sobre 100 micro-pulgadas </a:t>
            </a:r>
            <a:r>
              <a:rPr lang="es-EC" dirty="0" smtClean="0"/>
              <a:t>de </a:t>
            </a:r>
            <a:r>
              <a:rPr lang="es-EC" dirty="0"/>
              <a:t>bronce fosforoso.</a:t>
            </a:r>
          </a:p>
          <a:p>
            <a:pPr algn="just"/>
            <a:r>
              <a:rPr lang="es-EC" dirty="0"/>
              <a:t>2. </a:t>
            </a:r>
            <a:r>
              <a:rPr lang="es-EC" dirty="0" smtClean="0"/>
              <a:t>Terminación </a:t>
            </a:r>
            <a:r>
              <a:rPr lang="es-EC" dirty="0"/>
              <a:t>IDC del tipo </a:t>
            </a:r>
            <a:r>
              <a:rPr lang="es-EC" dirty="0" smtClean="0"/>
              <a:t>corona para </a:t>
            </a:r>
            <a:r>
              <a:rPr lang="es-EC" dirty="0"/>
              <a:t>el alambre sólido 22-26 AWG.</a:t>
            </a:r>
          </a:p>
          <a:p>
            <a:pPr algn="just"/>
            <a:r>
              <a:rPr lang="es-EC" dirty="0"/>
              <a:t>3. Terminación codificada por colores para </a:t>
            </a:r>
            <a:r>
              <a:rPr lang="es-EC" dirty="0" smtClean="0"/>
              <a:t>facilitar la </a:t>
            </a:r>
            <a:r>
              <a:rPr lang="es-EC" dirty="0" err="1" smtClean="0"/>
              <a:t>identificacion</a:t>
            </a:r>
            <a:r>
              <a:rPr lang="es-EC" dirty="0" smtClean="0"/>
              <a:t> e </a:t>
            </a:r>
            <a:r>
              <a:rPr lang="es-EC" dirty="0" err="1" smtClean="0"/>
              <a:t>instalacion</a:t>
            </a:r>
            <a:r>
              <a:rPr lang="es-EC" dirty="0" smtClean="0"/>
              <a:t> </a:t>
            </a:r>
          </a:p>
          <a:p>
            <a:pPr algn="just"/>
            <a:r>
              <a:rPr lang="fr-FR" dirty="0"/>
              <a:t>Disponible en T568A y </a:t>
            </a:r>
            <a:r>
              <a:rPr lang="fr-FR" dirty="0" smtClean="0"/>
              <a:t>T538B</a:t>
            </a:r>
          </a:p>
          <a:p>
            <a:pPr algn="just"/>
            <a:r>
              <a:rPr lang="es-EC" dirty="0"/>
              <a:t> </a:t>
            </a:r>
            <a:r>
              <a:rPr lang="es-EC" dirty="0" smtClean="0"/>
              <a:t>4.La </a:t>
            </a:r>
            <a:r>
              <a:rPr lang="es-EC" dirty="0"/>
              <a:t>opción del color 9 del cuerpo </a:t>
            </a:r>
            <a:r>
              <a:rPr lang="es-EC" dirty="0" smtClean="0"/>
              <a:t>proporciona grandes </a:t>
            </a:r>
            <a:r>
              <a:rPr lang="es-EC" dirty="0"/>
              <a:t>opciones para la designación del </a:t>
            </a:r>
            <a:r>
              <a:rPr lang="es-EC" dirty="0" smtClean="0"/>
              <a:t>color Del </a:t>
            </a:r>
            <a:r>
              <a:rPr lang="es-EC" dirty="0"/>
              <a:t>puerto.</a:t>
            </a:r>
          </a:p>
          <a:p>
            <a:pPr algn="just"/>
            <a:r>
              <a:rPr lang="es-EC" dirty="0"/>
              <a:t>5. Tapas de polvo / tapas de retención</a:t>
            </a:r>
          </a:p>
          <a:p>
            <a:pPr algn="just"/>
            <a:r>
              <a:rPr lang="es-EC" dirty="0"/>
              <a:t>La terminación proporciona alivio de la tensión.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403648" y="980728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/>
              <a:t>JACK RJ45</a:t>
            </a:r>
            <a:endParaRPr lang="es-EC" sz="3200" b="1" dirty="0"/>
          </a:p>
        </p:txBody>
      </p:sp>
      <p:pic>
        <p:nvPicPr>
          <p:cNvPr id="6" name="Picture 2" descr="E:\Illustrador\Logos\Connect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96" y="6616117"/>
            <a:ext cx="1872679" cy="197259"/>
          </a:xfrm>
          <a:prstGeom prst="rect">
            <a:avLst/>
          </a:prstGeom>
          <a:noFill/>
        </p:spPr>
      </p:pic>
      <p:pic>
        <p:nvPicPr>
          <p:cNvPr id="7" name="Picture 3" descr="D:\Illustrator\Logos\LOGO HENTE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29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Illustrator\Logos\LOGO HENT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682" y="116632"/>
            <a:ext cx="3823308" cy="98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897241"/>
            <a:ext cx="2327840" cy="375479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901589"/>
            <a:ext cx="2327840" cy="425078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732" y="2987685"/>
            <a:ext cx="2130199" cy="408657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011660"/>
            <a:ext cx="2327840" cy="428721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46" y="1921191"/>
            <a:ext cx="2422346" cy="45360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635" y="4090859"/>
            <a:ext cx="2628330" cy="349423"/>
          </a:xfrm>
          <a:prstGeom prst="rect">
            <a:avLst/>
          </a:prstGeom>
        </p:spPr>
      </p:pic>
      <p:pic>
        <p:nvPicPr>
          <p:cNvPr id="1026" name="Picture 2" descr="Resultado de imagen para beaucoup ecuador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3" b="19259"/>
          <a:stretch/>
        </p:blipFill>
        <p:spPr bwMode="auto">
          <a:xfrm>
            <a:off x="6399707" y="5304948"/>
            <a:ext cx="2232248" cy="47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schneider electric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996" y="4121377"/>
            <a:ext cx="2088232" cy="31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logo easysplicer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3" b="60500"/>
          <a:stretch/>
        </p:blipFill>
        <p:spPr bwMode="auto">
          <a:xfrm>
            <a:off x="641600" y="2987685"/>
            <a:ext cx="2219268" cy="36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belden cdt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21" b="25540"/>
          <a:stretch/>
        </p:blipFill>
        <p:spPr bwMode="auto">
          <a:xfrm>
            <a:off x="851485" y="5270334"/>
            <a:ext cx="1730742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brady 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696" y="5366716"/>
            <a:ext cx="1872207" cy="34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para general cabl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11" y="4070727"/>
            <a:ext cx="1852016" cy="31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85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6" t="32334" r="14648"/>
          <a:stretch/>
        </p:blipFill>
        <p:spPr bwMode="auto">
          <a:xfrm>
            <a:off x="683568" y="1556792"/>
            <a:ext cx="7964420" cy="474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353410" y="836712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/>
              <a:t>CONECTORES </a:t>
            </a:r>
            <a:endParaRPr lang="es-EC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308" y="4797152"/>
            <a:ext cx="12096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6" t="80333" r="66211" b="13334"/>
          <a:stretch/>
        </p:blipFill>
        <p:spPr bwMode="auto">
          <a:xfrm>
            <a:off x="6819471" y="6071457"/>
            <a:ext cx="2217025" cy="413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E:\Illustrador\Logos\Connecti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496" y="6616117"/>
            <a:ext cx="1872679" cy="197259"/>
          </a:xfrm>
          <a:prstGeom prst="rect">
            <a:avLst/>
          </a:prstGeom>
          <a:noFill/>
        </p:spPr>
      </p:pic>
      <p:pic>
        <p:nvPicPr>
          <p:cNvPr id="8" name="Picture 3" descr="D:\Illustrator\Logos\LOGO HENTE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53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4" t="20753" r="19521"/>
          <a:stretch/>
        </p:blipFill>
        <p:spPr bwMode="auto">
          <a:xfrm>
            <a:off x="738758" y="1776817"/>
            <a:ext cx="7793682" cy="473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403648" y="980728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/>
              <a:t>CERTIFICADO UL CONNECTION</a:t>
            </a:r>
            <a:endParaRPr lang="es-EC" sz="3200" b="1" dirty="0"/>
          </a:p>
        </p:txBody>
      </p:sp>
      <p:pic>
        <p:nvPicPr>
          <p:cNvPr id="4" name="Picture 2" descr="E:\Illustrador\Logos\Connect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96" y="6616117"/>
            <a:ext cx="1872679" cy="197259"/>
          </a:xfrm>
          <a:prstGeom prst="rect">
            <a:avLst/>
          </a:prstGeom>
          <a:noFill/>
        </p:spPr>
      </p:pic>
      <p:pic>
        <p:nvPicPr>
          <p:cNvPr id="5" name="Picture 3" descr="D:\Illustrator\Logos\LOGO HENTE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86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044462" y="2474876"/>
            <a:ext cx="4752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C" sz="2400" dirty="0">
                <a:latin typeface="+mj-lt"/>
              </a:rPr>
              <a:t>9seg típica, 25seg Horno.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sz="2400" dirty="0">
                <a:latin typeface="+mj-lt"/>
              </a:rPr>
              <a:t>Hasta 5000 registros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sz="2400" dirty="0">
                <a:latin typeface="+mj-lt"/>
              </a:rPr>
              <a:t>4000 empalmes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sz="2400" dirty="0">
                <a:latin typeface="+mj-lt"/>
              </a:rPr>
              <a:t>1,8 kg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sz="2400" dirty="0">
                <a:latin typeface="+mj-lt"/>
              </a:rPr>
              <a:t>Batería 200 ciclos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sz="2400" dirty="0">
                <a:latin typeface="+mj-lt"/>
              </a:rPr>
              <a:t>SM 0,01 dB MM 0.005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sz="2400" dirty="0">
                <a:latin typeface="+mj-lt"/>
              </a:rPr>
              <a:t>Calibración Automática y Manual.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sz="2400" dirty="0">
                <a:latin typeface="+mj-lt"/>
              </a:rPr>
              <a:t>IP 54</a:t>
            </a:r>
          </a:p>
        </p:txBody>
      </p:sp>
      <p:sp>
        <p:nvSpPr>
          <p:cNvPr id="10" name="56 Título"/>
          <p:cNvSpPr txBox="1">
            <a:spLocks/>
          </p:cNvSpPr>
          <p:nvPr/>
        </p:nvSpPr>
        <p:spPr>
          <a:xfrm>
            <a:off x="467544" y="1607411"/>
            <a:ext cx="8229600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4000" dirty="0">
                <a:solidFill>
                  <a:schemeClr val="tx1"/>
                </a:solidFill>
              </a:rPr>
              <a:t>FUSIONADORA</a:t>
            </a:r>
          </a:p>
        </p:txBody>
      </p:sp>
      <p:pic>
        <p:nvPicPr>
          <p:cNvPr id="1026" name="Picture 2" descr="C:\Users\LAPTOP17\AppData\Local\Microsoft\Windows\Temporary Internet Files\Content.Outlook\KXXNGOS9\Fusionadora-o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9" r="16848"/>
          <a:stretch/>
        </p:blipFill>
        <p:spPr bwMode="auto">
          <a:xfrm>
            <a:off x="1141929" y="2924944"/>
            <a:ext cx="2706130" cy="251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670890" y="5535040"/>
            <a:ext cx="1823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latin typeface="+mj-lt"/>
              </a:rPr>
              <a:t>CSP-2101</a:t>
            </a:r>
            <a:endParaRPr lang="es-EC" sz="2400" b="1" dirty="0">
              <a:latin typeface="+mj-lt"/>
            </a:endParaRPr>
          </a:p>
        </p:txBody>
      </p:sp>
      <p:pic>
        <p:nvPicPr>
          <p:cNvPr id="11" name="Picture 2" descr="E:\Illustrador\Logos\Connect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96" y="6616117"/>
            <a:ext cx="1872679" cy="197259"/>
          </a:xfrm>
          <a:prstGeom prst="rect">
            <a:avLst/>
          </a:prstGeom>
          <a:noFill/>
        </p:spPr>
      </p:pic>
      <p:pic>
        <p:nvPicPr>
          <p:cNvPr id="8" name="Picture 3" descr="D:\Illustrator\Logos\LOGO HENTE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0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6 Título"/>
          <p:cNvSpPr>
            <a:spLocks noGrp="1"/>
          </p:cNvSpPr>
          <p:nvPr>
            <p:ph type="title" idx="4294967295"/>
          </p:nvPr>
        </p:nvSpPr>
        <p:spPr>
          <a:xfrm>
            <a:off x="914400" y="1608138"/>
            <a:ext cx="8229600" cy="576262"/>
          </a:xfrm>
        </p:spPr>
        <p:txBody>
          <a:bodyPr>
            <a:noAutofit/>
          </a:bodyPr>
          <a:lstStyle/>
          <a:p>
            <a:r>
              <a:rPr lang="es-EC" sz="4000" dirty="0">
                <a:solidFill>
                  <a:schemeClr val="tx1"/>
                </a:solidFill>
              </a:rPr>
              <a:t>OTDR</a:t>
            </a:r>
          </a:p>
        </p:txBody>
      </p:sp>
      <p:pic>
        <p:nvPicPr>
          <p:cNvPr id="4098" name="Picture 2" descr="D:\Mis Documentos\FICHAS TECNICAS\OTDR\OTDR TR 300 Seri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08075"/>
            <a:ext cx="2998239" cy="223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008612" y="2881172"/>
            <a:ext cx="46885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C" sz="2000" dirty="0">
                <a:latin typeface="Comic Sans MS" pitchFamily="66" charset="0"/>
              </a:rPr>
              <a:t>Rango dinámico 32/30 dB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sz="2000" dirty="0">
                <a:latin typeface="Comic Sans MS" pitchFamily="66" charset="0"/>
              </a:rPr>
              <a:t>Longitud de Onda: 1310/1550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sz="2000" dirty="0">
                <a:latin typeface="Comic Sans MS" pitchFamily="66" charset="0"/>
              </a:rPr>
              <a:t>VFL </a:t>
            </a:r>
            <a:r>
              <a:rPr lang="es-VE" sz="2000" dirty="0">
                <a:latin typeface="Comic Sans MS" pitchFamily="66" charset="0"/>
              </a:rPr>
              <a:t>650nm</a:t>
            </a:r>
            <a:r>
              <a:rPr lang="es-EC" sz="2000" dirty="0">
                <a:latin typeface="Comic Sans MS" pitchFamily="66" charset="0"/>
              </a:rPr>
              <a:t> ; </a:t>
            </a:r>
            <a:r>
              <a:rPr lang="es-VE" sz="2000" dirty="0">
                <a:latin typeface="Comic Sans MS" pitchFamily="66" charset="0"/>
              </a:rPr>
              <a:t>3km ; ≥-3</a:t>
            </a:r>
            <a:endParaRPr lang="es-EC" sz="2000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C" sz="2000" dirty="0">
                <a:latin typeface="Comic Sans MS" pitchFamily="66" charset="0"/>
              </a:rPr>
              <a:t>Zona Muerta: 10m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sz="2000" dirty="0">
                <a:latin typeface="Comic Sans MS" pitchFamily="66" charset="0"/>
              </a:rPr>
              <a:t>Evento zona muerta: 1.8</a:t>
            </a:r>
            <a:r>
              <a:rPr lang="es-VE" sz="2000" dirty="0">
                <a:latin typeface="Comic Sans MS" pitchFamily="66" charset="0"/>
              </a:rPr>
              <a:t>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VE" sz="2000" dirty="0">
                <a:latin typeface="Comic Sans MS" pitchFamily="66" charset="0"/>
              </a:rPr>
              <a:t>Distancia desde 0.3-120 Km</a:t>
            </a:r>
            <a:endParaRPr lang="es-EC" sz="2000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VE" sz="2000" dirty="0">
                <a:latin typeface="Comic Sans MS" pitchFamily="66" charset="0"/>
              </a:rPr>
              <a:t>LCD </a:t>
            </a:r>
            <a:r>
              <a:rPr lang="es-VE" sz="2000" dirty="0" err="1">
                <a:latin typeface="Comic Sans MS" pitchFamily="66" charset="0"/>
              </a:rPr>
              <a:t>touch</a:t>
            </a:r>
            <a:r>
              <a:rPr lang="es-VE" sz="2000" dirty="0">
                <a:latin typeface="Comic Sans MS" pitchFamily="66" charset="0"/>
              </a:rPr>
              <a:t> </a:t>
            </a:r>
            <a:r>
              <a:rPr lang="es-VE" sz="2000" dirty="0" err="1">
                <a:latin typeface="Comic Sans MS" pitchFamily="66" charset="0"/>
              </a:rPr>
              <a:t>screen</a:t>
            </a:r>
            <a:endParaRPr lang="es-VE" sz="2000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VE" sz="2000" dirty="0">
                <a:latin typeface="Comic Sans MS" pitchFamily="66" charset="0"/>
              </a:rPr>
              <a:t>FC/UPC</a:t>
            </a:r>
            <a:endParaRPr lang="es-EC" sz="2000" dirty="0">
              <a:latin typeface="Comic Sans MS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05619" y="5235662"/>
            <a:ext cx="1823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Comic Sans MS" pitchFamily="66" charset="0"/>
              </a:rPr>
              <a:t>COT-3033</a:t>
            </a:r>
            <a:endParaRPr lang="es-EC" sz="2000" b="1" dirty="0">
              <a:latin typeface="Comic Sans MS" pitchFamily="66" charset="0"/>
            </a:endParaRPr>
          </a:p>
        </p:txBody>
      </p:sp>
      <p:pic>
        <p:nvPicPr>
          <p:cNvPr id="8" name="Picture 2" descr="E:\Illustrador\Logos\Connect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96" y="6616117"/>
            <a:ext cx="1872679" cy="197259"/>
          </a:xfrm>
          <a:prstGeom prst="rect">
            <a:avLst/>
          </a:prstGeom>
          <a:noFill/>
        </p:spPr>
      </p:pic>
      <p:pic>
        <p:nvPicPr>
          <p:cNvPr id="9" name="Picture 3" descr="D:\Illustrator\Logos\LOGO HENTE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20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Mis Documentos\FICHAS TECNICAS\OTDR\OTDR TR 600 Seri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16" y="2995681"/>
            <a:ext cx="2365437" cy="175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5 CuadroTexto"/>
          <p:cNvSpPr txBox="1"/>
          <p:nvPr/>
        </p:nvSpPr>
        <p:spPr>
          <a:xfrm>
            <a:off x="3491880" y="2778387"/>
            <a:ext cx="46885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C" sz="2000" dirty="0">
                <a:latin typeface="Comic Sans MS" pitchFamily="66" charset="0"/>
              </a:rPr>
              <a:t>Rango dinámico 20/18 dB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sz="2000" dirty="0">
                <a:latin typeface="Comic Sans MS" pitchFamily="66" charset="0"/>
              </a:rPr>
              <a:t>Longitud de Onda: 850/1300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sz="2000" dirty="0">
                <a:latin typeface="Comic Sans MS" pitchFamily="66" charset="0"/>
              </a:rPr>
              <a:t>Zona Muerta: 13m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sz="2000" dirty="0">
                <a:latin typeface="Comic Sans MS" pitchFamily="66" charset="0"/>
              </a:rPr>
              <a:t>Evento zona muerta: </a:t>
            </a:r>
            <a:r>
              <a:rPr lang="es-VE" sz="2000" dirty="0">
                <a:latin typeface="Comic Sans MS" pitchFamily="66" charset="0"/>
              </a:rPr>
              <a:t>3m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VE" sz="2000" dirty="0">
                <a:latin typeface="Comic Sans MS" pitchFamily="66" charset="0"/>
              </a:rPr>
              <a:t>Distancia desde 0.3-180 Km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VE" sz="2000" dirty="0">
                <a:latin typeface="Comic Sans MS" pitchFamily="66" charset="0"/>
              </a:rPr>
              <a:t>FC/UPC 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sz="2000" dirty="0">
                <a:latin typeface="Comic Sans MS" pitchFamily="66" charset="0"/>
              </a:rPr>
              <a:t>VFL </a:t>
            </a:r>
            <a:r>
              <a:rPr lang="es-VE" sz="2000" dirty="0">
                <a:latin typeface="Comic Sans MS" pitchFamily="66" charset="0"/>
              </a:rPr>
              <a:t>650nm</a:t>
            </a:r>
            <a:r>
              <a:rPr lang="es-EC" sz="2000" dirty="0">
                <a:latin typeface="Comic Sans MS" pitchFamily="66" charset="0"/>
              </a:rPr>
              <a:t> ; </a:t>
            </a:r>
            <a:r>
              <a:rPr lang="es-VE" sz="2000" dirty="0">
                <a:latin typeface="Comic Sans MS" pitchFamily="66" charset="0"/>
              </a:rPr>
              <a:t>3km ; ≥-3</a:t>
            </a:r>
            <a:endParaRPr lang="es-EC" sz="2000" dirty="0">
              <a:latin typeface="Comic Sans MS" pitchFamily="66" charset="0"/>
            </a:endParaRPr>
          </a:p>
        </p:txBody>
      </p:sp>
      <p:sp>
        <p:nvSpPr>
          <p:cNvPr id="8" name="56 Título"/>
          <p:cNvSpPr>
            <a:spLocks noGrp="1"/>
          </p:cNvSpPr>
          <p:nvPr>
            <p:ph type="title" idx="4294967295"/>
          </p:nvPr>
        </p:nvSpPr>
        <p:spPr>
          <a:xfrm>
            <a:off x="0" y="1484313"/>
            <a:ext cx="8229600" cy="576262"/>
          </a:xfrm>
        </p:spPr>
        <p:txBody>
          <a:bodyPr>
            <a:noAutofit/>
          </a:bodyPr>
          <a:lstStyle/>
          <a:p>
            <a:r>
              <a:rPr lang="es-EC" sz="4000" dirty="0">
                <a:solidFill>
                  <a:schemeClr val="tx1"/>
                </a:solidFill>
              </a:rPr>
              <a:t>OTDR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900003" y="4825101"/>
            <a:ext cx="1823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Comic Sans MS" pitchFamily="66" charset="0"/>
              </a:rPr>
              <a:t>COT-3121</a:t>
            </a:r>
            <a:endParaRPr lang="es-EC" sz="2000" b="1" dirty="0">
              <a:latin typeface="Comic Sans MS" pitchFamily="66" charset="0"/>
            </a:endParaRPr>
          </a:p>
        </p:txBody>
      </p:sp>
      <p:pic>
        <p:nvPicPr>
          <p:cNvPr id="10" name="Picture 2" descr="E:\Illustrador\Logos\Connect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96" y="6616117"/>
            <a:ext cx="1872679" cy="197259"/>
          </a:xfrm>
          <a:prstGeom prst="rect">
            <a:avLst/>
          </a:prstGeom>
          <a:noFill/>
        </p:spPr>
      </p:pic>
      <p:pic>
        <p:nvPicPr>
          <p:cNvPr id="11" name="Picture 3" descr="D:\Illustrator\Logos\LOGO HENTE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81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6 Título"/>
          <p:cNvSpPr>
            <a:spLocks noGrp="1"/>
          </p:cNvSpPr>
          <p:nvPr>
            <p:ph type="title" idx="4294967295"/>
          </p:nvPr>
        </p:nvSpPr>
        <p:spPr>
          <a:xfrm>
            <a:off x="1035050" y="1735138"/>
            <a:ext cx="8108950" cy="431800"/>
          </a:xfrm>
        </p:spPr>
        <p:txBody>
          <a:bodyPr>
            <a:noAutofit/>
          </a:bodyPr>
          <a:lstStyle/>
          <a:p>
            <a:r>
              <a:rPr lang="es-EC" sz="4000" dirty="0">
                <a:solidFill>
                  <a:schemeClr val="tx1"/>
                </a:solidFill>
              </a:rPr>
              <a:t>POWER METER</a:t>
            </a:r>
          </a:p>
        </p:txBody>
      </p:sp>
      <p:pic>
        <p:nvPicPr>
          <p:cNvPr id="6146" name="Picture 2" descr="D:\Mis Documentos\FICHAS TECNICAS\POWER METER\POWER METER M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17" y="2801016"/>
            <a:ext cx="2293857" cy="200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3707904" y="3284984"/>
            <a:ext cx="4788490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C" sz="2000" dirty="0">
                <a:latin typeface="Comic Sans MS" pitchFamily="66" charset="0"/>
              </a:rPr>
              <a:t>850,980,1300,1310,1490,1550,1625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C" sz="2000" dirty="0">
                <a:latin typeface="Comic Sans MS" pitchFamily="66" charset="0"/>
              </a:rPr>
              <a:t>FC/SC/ST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C" sz="2000" dirty="0">
                <a:latin typeface="Comic Sans MS" pitchFamily="66" charset="0"/>
              </a:rPr>
              <a:t>270 330 1K 2K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C" sz="2000" dirty="0">
                <a:latin typeface="Comic Sans MS" pitchFamily="66" charset="0"/>
              </a:rPr>
              <a:t>-70+10 dB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C" sz="2000" dirty="0">
                <a:latin typeface="Comic Sans MS" pitchFamily="66" charset="0"/>
              </a:rPr>
              <a:t>Detector </a:t>
            </a:r>
            <a:r>
              <a:rPr lang="es-EC" sz="2000" dirty="0" err="1">
                <a:latin typeface="Comic Sans MS" pitchFamily="66" charset="0"/>
              </a:rPr>
              <a:t>InGaAs</a:t>
            </a:r>
            <a:endParaRPr lang="es-EC" sz="2000" dirty="0">
              <a:latin typeface="Comic Sans MS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40695" y="4995593"/>
            <a:ext cx="1823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Comic Sans MS" pitchFamily="66" charset="0"/>
              </a:rPr>
              <a:t>CMP-1001</a:t>
            </a:r>
            <a:endParaRPr lang="es-EC" sz="2000" b="1" dirty="0">
              <a:latin typeface="Comic Sans MS" pitchFamily="66" charset="0"/>
            </a:endParaRPr>
          </a:p>
        </p:txBody>
      </p:sp>
      <p:pic>
        <p:nvPicPr>
          <p:cNvPr id="9" name="Picture 2" descr="E:\Illustrador\Logos\Connect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96" y="6616117"/>
            <a:ext cx="1872679" cy="197259"/>
          </a:xfrm>
          <a:prstGeom prst="rect">
            <a:avLst/>
          </a:prstGeom>
          <a:noFill/>
        </p:spPr>
      </p:pic>
      <p:pic>
        <p:nvPicPr>
          <p:cNvPr id="8" name="Picture 3" descr="D:\Illustrator\Logos\LOGO HENTE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05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6 Título"/>
          <p:cNvSpPr>
            <a:spLocks noGrp="1"/>
          </p:cNvSpPr>
          <p:nvPr>
            <p:ph type="title" idx="4294967295"/>
          </p:nvPr>
        </p:nvSpPr>
        <p:spPr>
          <a:xfrm>
            <a:off x="1331640" y="1484784"/>
            <a:ext cx="6408737" cy="442913"/>
          </a:xfrm>
        </p:spPr>
        <p:txBody>
          <a:bodyPr>
            <a:noAutofit/>
          </a:bodyPr>
          <a:lstStyle/>
          <a:p>
            <a:r>
              <a:rPr lang="es-EC" sz="4000" dirty="0">
                <a:solidFill>
                  <a:schemeClr val="tx1"/>
                </a:solidFill>
              </a:rPr>
              <a:t>POWER METER PON</a:t>
            </a:r>
          </a:p>
        </p:txBody>
      </p:sp>
      <p:pic>
        <p:nvPicPr>
          <p:cNvPr id="5122" name="Picture 2" descr="D:\Mis Documentos\FICHAS TECNICAS\POWER METER\POWER METER PON P1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7" t="4873" r="13207" b="8640"/>
          <a:stretch/>
        </p:blipFill>
        <p:spPr bwMode="auto">
          <a:xfrm>
            <a:off x="806820" y="3034094"/>
            <a:ext cx="208823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239878" y="3510207"/>
            <a:ext cx="564128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Comic Sans MS" pitchFamily="66" charset="0"/>
              </a:rPr>
              <a:t>Longitud de </a:t>
            </a:r>
            <a:r>
              <a:rPr lang="en-US" sz="2000" dirty="0" err="1">
                <a:latin typeface="Comic Sans MS" pitchFamily="66" charset="0"/>
              </a:rPr>
              <a:t>onda</a:t>
            </a:r>
            <a:r>
              <a:rPr lang="en-US" sz="2000" dirty="0">
                <a:latin typeface="Comic Sans MS" pitchFamily="66" charset="0"/>
              </a:rPr>
              <a:t>: 1490nm, 1550nm,1310nm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>
                <a:latin typeface="Comic Sans MS" pitchFamily="66" charset="0"/>
              </a:rPr>
              <a:t>Tipo</a:t>
            </a:r>
            <a:r>
              <a:rPr lang="en-US" sz="2000" dirty="0">
                <a:latin typeface="Comic Sans MS" pitchFamily="66" charset="0"/>
              </a:rPr>
              <a:t> de </a:t>
            </a:r>
            <a:r>
              <a:rPr lang="en-US" sz="2000" dirty="0" err="1">
                <a:latin typeface="Comic Sans MS" pitchFamily="66" charset="0"/>
              </a:rPr>
              <a:t>fibra</a:t>
            </a:r>
            <a:r>
              <a:rPr lang="en-US" sz="2000" dirty="0">
                <a:latin typeface="Comic Sans MS" pitchFamily="66" charset="0"/>
              </a:rPr>
              <a:t>: SM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>
                <a:latin typeface="Comic Sans MS" pitchFamily="66" charset="0"/>
              </a:rPr>
              <a:t>Guarda</a:t>
            </a:r>
            <a:r>
              <a:rPr lang="en-US" sz="2000" dirty="0">
                <a:latin typeface="Comic Sans MS" pitchFamily="66" charset="0"/>
              </a:rPr>
              <a:t> hasta 1000  </a:t>
            </a:r>
            <a:r>
              <a:rPr lang="en-US" sz="2000" dirty="0" err="1">
                <a:latin typeface="Comic Sans MS" pitchFamily="66" charset="0"/>
              </a:rPr>
              <a:t>registros</a:t>
            </a:r>
            <a:endParaRPr lang="en-US" sz="2000" dirty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Comic Sans MS" pitchFamily="66" charset="0"/>
              </a:rPr>
              <a:t>Auto </a:t>
            </a:r>
            <a:r>
              <a:rPr lang="en-US" sz="2000" dirty="0" err="1">
                <a:latin typeface="Comic Sans MS" pitchFamily="66" charset="0"/>
              </a:rPr>
              <a:t>apagado</a:t>
            </a:r>
            <a:r>
              <a:rPr lang="en-US" sz="2000" dirty="0">
                <a:latin typeface="Comic Sans MS" pitchFamily="66" charset="0"/>
              </a:rPr>
              <a:t> </a:t>
            </a:r>
            <a:endParaRPr lang="es-EC" sz="2000" dirty="0">
              <a:latin typeface="Comic Sans MS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28569" y="5412810"/>
            <a:ext cx="1823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Comic Sans MS" pitchFamily="66" charset="0"/>
              </a:rPr>
              <a:t>CPM-1005</a:t>
            </a:r>
            <a:endParaRPr lang="es-EC" sz="2000" b="1" dirty="0">
              <a:latin typeface="Comic Sans MS" pitchFamily="66" charset="0"/>
            </a:endParaRPr>
          </a:p>
        </p:txBody>
      </p:sp>
      <p:pic>
        <p:nvPicPr>
          <p:cNvPr id="9" name="Picture 2" descr="E:\Illustrador\Logos\Connecti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96" y="6616117"/>
            <a:ext cx="1872679" cy="197259"/>
          </a:xfrm>
          <a:prstGeom prst="rect">
            <a:avLst/>
          </a:prstGeom>
          <a:noFill/>
        </p:spPr>
      </p:pic>
      <p:pic>
        <p:nvPicPr>
          <p:cNvPr id="10" name="Picture 3" descr="D:\Illustrator\Logos\LOGO HENTE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42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Mis Documentos\FICHAS TECNICAS\FUENTE DE LUZ OPTICA\FUENTE DE LUZ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5" t="9290" r="16491" b="7407"/>
          <a:stretch/>
        </p:blipFill>
        <p:spPr bwMode="auto">
          <a:xfrm>
            <a:off x="1185064" y="3054868"/>
            <a:ext cx="219067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3 Rectángulo"/>
          <p:cNvSpPr/>
          <p:nvPr/>
        </p:nvSpPr>
        <p:spPr>
          <a:xfrm>
            <a:off x="2748390" y="1640389"/>
            <a:ext cx="36150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C" sz="4000" dirty="0">
                <a:latin typeface="+mj-lt"/>
                <a:ea typeface="+mj-ea"/>
                <a:cs typeface="+mj-cs"/>
              </a:rPr>
              <a:t>FUENTE DE LUZ</a:t>
            </a:r>
          </a:p>
        </p:txBody>
      </p:sp>
      <p:sp>
        <p:nvSpPr>
          <p:cNvPr id="8" name="5 Rectángulo"/>
          <p:cNvSpPr/>
          <p:nvPr/>
        </p:nvSpPr>
        <p:spPr>
          <a:xfrm>
            <a:off x="3491880" y="3093484"/>
            <a:ext cx="4968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C" sz="2000" dirty="0">
                <a:latin typeface="Comic Sans MS" pitchFamily="66" charset="0"/>
              </a:rPr>
              <a:t>Funciona en SM y MM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VE" sz="2000" dirty="0">
                <a:latin typeface="Comic Sans MS" pitchFamily="66" charset="0"/>
              </a:rPr>
              <a:t>FC/PC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2000" dirty="0">
                <a:latin typeface="Comic Sans MS" pitchFamily="66" charset="0"/>
              </a:rPr>
              <a:t>Tiempo de operación 45 Horas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VE" sz="2000" dirty="0" smtClean="0">
                <a:latin typeface="Comic Sans MS" pitchFamily="66" charset="0"/>
              </a:rPr>
              <a:t>FP-LD</a:t>
            </a:r>
            <a:endParaRPr lang="es-VE" sz="2000" dirty="0">
              <a:latin typeface="Comic Sans MS" pitchFamily="66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VE" sz="2000" dirty="0">
                <a:latin typeface="Comic Sans MS" pitchFamily="66" charset="0"/>
              </a:rPr>
              <a:t>-6~-7(1310/1550nm),&gt;0 (650nm)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VE" sz="2000" dirty="0">
                <a:latin typeface="Comic Sans MS" pitchFamily="66" charset="0"/>
              </a:rPr>
              <a:t>+0.05dB/15mins;+0.1dB/ 8hours</a:t>
            </a:r>
            <a:endParaRPr lang="es-EC" sz="2000" dirty="0">
              <a:latin typeface="Comic Sans MS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347685" y="5237423"/>
            <a:ext cx="1823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Comic Sans MS" pitchFamily="66" charset="0"/>
              </a:rPr>
              <a:t>CLS-1254</a:t>
            </a:r>
            <a:endParaRPr lang="es-EC" sz="2000" b="1" dirty="0">
              <a:latin typeface="Comic Sans MS" pitchFamily="66" charset="0"/>
            </a:endParaRPr>
          </a:p>
        </p:txBody>
      </p:sp>
      <p:pic>
        <p:nvPicPr>
          <p:cNvPr id="10" name="Picture 2" descr="E:\Illustrador\Logos\Connect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96" y="6616117"/>
            <a:ext cx="1872679" cy="197259"/>
          </a:xfrm>
          <a:prstGeom prst="rect">
            <a:avLst/>
          </a:prstGeom>
          <a:noFill/>
        </p:spPr>
      </p:pic>
      <p:pic>
        <p:nvPicPr>
          <p:cNvPr id="11" name="Picture 3" descr="D:\Illustrator\Logos\LOGO HENTE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17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Mis Documentos\FICHAS TECNICAS\BOBINAS DE LANZAMIENTO\BOBINA DE LANZAMIEN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11116"/>
            <a:ext cx="2620388" cy="209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3 Rectángulo"/>
          <p:cNvSpPr/>
          <p:nvPr/>
        </p:nvSpPr>
        <p:spPr>
          <a:xfrm>
            <a:off x="1577225" y="1655975"/>
            <a:ext cx="60708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C" sz="4000" dirty="0">
                <a:latin typeface="+mj-lt"/>
                <a:ea typeface="+mj-ea"/>
                <a:cs typeface="+mj-cs"/>
              </a:rPr>
              <a:t>BOBINA DE LANZAMIENTO</a:t>
            </a:r>
          </a:p>
        </p:txBody>
      </p:sp>
      <p:sp>
        <p:nvSpPr>
          <p:cNvPr id="7" name="5 Rectángulo"/>
          <p:cNvSpPr/>
          <p:nvPr/>
        </p:nvSpPr>
        <p:spPr>
          <a:xfrm>
            <a:off x="3779912" y="3495200"/>
            <a:ext cx="4968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C" sz="2000" dirty="0">
                <a:latin typeface="Comic Sans MS" pitchFamily="66" charset="0"/>
              </a:rPr>
              <a:t>Perdida típica &lt;1dB a 1310nm por 1 Km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2000" dirty="0">
                <a:latin typeface="Comic Sans MS" pitchFamily="66" charset="0"/>
              </a:rPr>
              <a:t>SC/UPC-SC/UPC-SC/APC-SC/APC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2000" dirty="0">
                <a:latin typeface="Comic Sans MS" pitchFamily="66" charset="0"/>
              </a:rPr>
              <a:t>-40° to +55°C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2000" dirty="0">
                <a:latin typeface="Comic Sans MS" pitchFamily="66" charset="0"/>
              </a:rPr>
              <a:t>Complemento del OTDR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323724" y="5480930"/>
            <a:ext cx="1823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Comic Sans MS" pitchFamily="66" charset="0"/>
              </a:rPr>
              <a:t>COT-5020</a:t>
            </a:r>
            <a:endParaRPr lang="es-EC" sz="2000" b="1" dirty="0">
              <a:latin typeface="Comic Sans MS" pitchFamily="66" charset="0"/>
            </a:endParaRPr>
          </a:p>
        </p:txBody>
      </p:sp>
      <p:pic>
        <p:nvPicPr>
          <p:cNvPr id="10" name="Picture 2" descr="E:\Illustrador\Logos\Connect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96" y="6616117"/>
            <a:ext cx="1872679" cy="197259"/>
          </a:xfrm>
          <a:prstGeom prst="rect">
            <a:avLst/>
          </a:prstGeom>
          <a:noFill/>
        </p:spPr>
      </p:pic>
      <p:pic>
        <p:nvPicPr>
          <p:cNvPr id="8" name="Picture 3" descr="D:\Illustrator\Logos\LOGO HENTE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95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:\Mis Documentos\FICHAS TECNICAS\VFL\VF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5" t="8559" r="8962" b="14533"/>
          <a:stretch/>
        </p:blipFill>
        <p:spPr bwMode="auto">
          <a:xfrm>
            <a:off x="1063430" y="2487559"/>
            <a:ext cx="2286714" cy="155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www.sharingtek.com/UploadImage/20151291613277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" t="10007" r="16701" b="20669"/>
          <a:stretch/>
        </p:blipFill>
        <p:spPr bwMode="auto">
          <a:xfrm>
            <a:off x="1190485" y="4509120"/>
            <a:ext cx="2160240" cy="152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3 Rectángulo"/>
          <p:cNvSpPr/>
          <p:nvPr/>
        </p:nvSpPr>
        <p:spPr>
          <a:xfrm>
            <a:off x="1941359" y="1454876"/>
            <a:ext cx="519263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C" sz="4000" dirty="0">
                <a:latin typeface="+mj-lt"/>
                <a:ea typeface="+mj-ea"/>
                <a:cs typeface="+mj-cs"/>
              </a:rPr>
              <a:t>LOCALIZADOR VISUAL </a:t>
            </a:r>
          </a:p>
          <a:p>
            <a:pPr algn="ctr">
              <a:spcBef>
                <a:spcPct val="0"/>
              </a:spcBef>
            </a:pPr>
            <a:r>
              <a:rPr lang="es-EC" sz="4000" dirty="0">
                <a:latin typeface="+mj-lt"/>
                <a:ea typeface="+mj-ea"/>
                <a:cs typeface="+mj-cs"/>
              </a:rPr>
              <a:t>DE FALLAS (VFL)</a:t>
            </a:r>
          </a:p>
        </p:txBody>
      </p:sp>
      <p:sp>
        <p:nvSpPr>
          <p:cNvPr id="8" name="5 Rectángulo"/>
          <p:cNvSpPr/>
          <p:nvPr/>
        </p:nvSpPr>
        <p:spPr>
          <a:xfrm>
            <a:off x="4139952" y="4521918"/>
            <a:ext cx="4968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VE" sz="2000" dirty="0">
                <a:latin typeface="Comic Sans MS" pitchFamily="66" charset="0"/>
              </a:rPr>
              <a:t>Distancia desde 1Km-45Km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VE" sz="2000" dirty="0">
                <a:latin typeface="Comic Sans MS" pitchFamily="66" charset="0"/>
              </a:rPr>
              <a:t>650nm ± 10nm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VE" sz="2000" dirty="0">
                <a:latin typeface="Comic Sans MS" pitchFamily="66" charset="0"/>
              </a:rPr>
              <a:t>Conector universal de 2,5 mm o 1,25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VE" sz="2000" dirty="0">
                <a:latin typeface="Comic Sans MS" pitchFamily="66" charset="0"/>
              </a:rPr>
              <a:t>Emisor FP-LD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VE" sz="2000" dirty="0">
                <a:latin typeface="Comic Sans MS" pitchFamily="66" charset="0"/>
              </a:rPr>
              <a:t>2~3Hz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VE" sz="2000" dirty="0">
                <a:latin typeface="Comic Sans MS" pitchFamily="66" charset="0"/>
              </a:rPr>
              <a:t>Onda Continua</a:t>
            </a:r>
          </a:p>
        </p:txBody>
      </p:sp>
      <p:sp>
        <p:nvSpPr>
          <p:cNvPr id="9" name="5 Rectángulo"/>
          <p:cNvSpPr/>
          <p:nvPr/>
        </p:nvSpPr>
        <p:spPr>
          <a:xfrm>
            <a:off x="4143001" y="2722744"/>
            <a:ext cx="4968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C" sz="2000" dirty="0">
                <a:latin typeface="Comic Sans MS" pitchFamily="66" charset="0"/>
              </a:rPr>
              <a:t>Funciona en SM y MM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VE" sz="2000" dirty="0">
                <a:latin typeface="Comic Sans MS" pitchFamily="66" charset="0"/>
              </a:rPr>
              <a:t>Distancia desde 1Km-30Km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VE" sz="2000" dirty="0">
                <a:latin typeface="Comic Sans MS" pitchFamily="66" charset="0"/>
              </a:rPr>
              <a:t>650nm ± 20nm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VE" sz="2000" dirty="0">
                <a:latin typeface="Comic Sans MS" pitchFamily="66" charset="0"/>
              </a:rPr>
              <a:t>Conector universal de 2,5 mm o 1,25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207051" y="6060800"/>
            <a:ext cx="1823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Comic Sans MS" pitchFamily="66" charset="0"/>
              </a:rPr>
              <a:t>CVF-2102</a:t>
            </a:r>
            <a:endParaRPr lang="es-EC" sz="2000" b="1" dirty="0">
              <a:latin typeface="Comic Sans MS" pitchFamily="66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137470" y="4044781"/>
            <a:ext cx="1823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Comic Sans MS" pitchFamily="66" charset="0"/>
              </a:rPr>
              <a:t>CVF-2201</a:t>
            </a:r>
            <a:endParaRPr lang="es-EC" sz="2000" b="1" dirty="0">
              <a:latin typeface="Comic Sans MS" pitchFamily="66" charset="0"/>
            </a:endParaRPr>
          </a:p>
        </p:txBody>
      </p:sp>
      <p:pic>
        <p:nvPicPr>
          <p:cNvPr id="14" name="Picture 2" descr="E:\Illustrador\Logos\Connecti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96" y="6616117"/>
            <a:ext cx="1872679" cy="197259"/>
          </a:xfrm>
          <a:prstGeom prst="rect">
            <a:avLst/>
          </a:prstGeom>
          <a:noFill/>
        </p:spPr>
      </p:pic>
      <p:pic>
        <p:nvPicPr>
          <p:cNvPr id="11" name="Picture 3" descr="D:\Illustrator\Logos\LOGO HENTE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84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Illustrador\Logos\Connect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2996952"/>
            <a:ext cx="6962775" cy="733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050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sharingtek.com/UploadImage/201410191157529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4" t="12672" r="22515" b="22422"/>
          <a:stretch/>
        </p:blipFill>
        <p:spPr bwMode="auto">
          <a:xfrm>
            <a:off x="899592" y="3190175"/>
            <a:ext cx="2485975" cy="204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5 Rectángulo"/>
          <p:cNvSpPr/>
          <p:nvPr/>
        </p:nvSpPr>
        <p:spPr>
          <a:xfrm>
            <a:off x="3707904" y="3141653"/>
            <a:ext cx="49685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C" sz="2000" dirty="0">
                <a:latin typeface="Comic Sans MS" pitchFamily="66" charset="0"/>
              </a:rPr>
              <a:t>Rango de Onda 800-1700 </a:t>
            </a:r>
            <a:r>
              <a:rPr lang="es-EC" sz="2000" dirty="0" err="1">
                <a:latin typeface="Comic Sans MS" pitchFamily="66" charset="0"/>
              </a:rPr>
              <a:t>nm</a:t>
            </a:r>
            <a:endParaRPr lang="es-EC" sz="2000" dirty="0">
              <a:latin typeface="Comic Sans MS" pitchFamily="66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VE" sz="2000" dirty="0">
                <a:latin typeface="Comic Sans MS" pitchFamily="66" charset="0"/>
              </a:rPr>
              <a:t>CW, 270Hz</a:t>
            </a:r>
            <a:r>
              <a:rPr lang="es-VE" sz="2000" u="sng" dirty="0">
                <a:latin typeface="Comic Sans MS" pitchFamily="66" charset="0"/>
              </a:rPr>
              <a:t>+</a:t>
            </a:r>
            <a:r>
              <a:rPr lang="es-VE" sz="2000" dirty="0">
                <a:latin typeface="Comic Sans MS" pitchFamily="66" charset="0"/>
              </a:rPr>
              <a:t> 5%; 1KHz</a:t>
            </a:r>
            <a:r>
              <a:rPr lang="es-VE" sz="2000" u="sng" dirty="0">
                <a:latin typeface="Comic Sans MS" pitchFamily="66" charset="0"/>
              </a:rPr>
              <a:t>+</a:t>
            </a:r>
            <a:r>
              <a:rPr lang="es-VE" sz="2000" dirty="0">
                <a:latin typeface="Comic Sans MS" pitchFamily="66" charset="0"/>
              </a:rPr>
              <a:t>5%; 2kHz</a:t>
            </a:r>
            <a:r>
              <a:rPr lang="es-VE" sz="2000" u="sng" dirty="0">
                <a:latin typeface="Comic Sans MS" pitchFamily="66" charset="0"/>
              </a:rPr>
              <a:t>+</a:t>
            </a:r>
            <a:r>
              <a:rPr lang="es-VE" sz="2000" dirty="0">
                <a:latin typeface="Comic Sans MS" pitchFamily="66" charset="0"/>
              </a:rPr>
              <a:t>5%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VE" sz="2000" dirty="0">
                <a:latin typeface="Comic Sans MS" pitchFamily="66" charset="0"/>
              </a:rPr>
              <a:t>Ø0.25/ -20~0 (2KHz)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VE" sz="2000" dirty="0">
                <a:latin typeface="Comic Sans MS" pitchFamily="66" charset="0"/>
              </a:rPr>
              <a:t>Ø0.9; Ø2.0/ -30~0 (270Hz,1KHz)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VE" sz="2000" dirty="0">
                <a:latin typeface="Comic Sans MS" pitchFamily="66" charset="0"/>
              </a:rPr>
              <a:t>Ø3.0/ -25~0 (2KHz)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VE" sz="2000" dirty="0">
                <a:latin typeface="Comic Sans MS" pitchFamily="66" charset="0"/>
              </a:rPr>
              <a:t>0.8 (1310nm)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VE" sz="2000" dirty="0">
                <a:latin typeface="Comic Sans MS" pitchFamily="66" charset="0"/>
              </a:rPr>
              <a:t>2.5 (1550nm)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VE" sz="2000" dirty="0">
                <a:latin typeface="Comic Sans MS" pitchFamily="66" charset="0"/>
              </a:rPr>
              <a:t>Dirección de la Señal</a:t>
            </a:r>
          </a:p>
        </p:txBody>
      </p:sp>
      <p:sp>
        <p:nvSpPr>
          <p:cNvPr id="7" name="3 Rectángulo"/>
          <p:cNvSpPr/>
          <p:nvPr/>
        </p:nvSpPr>
        <p:spPr>
          <a:xfrm>
            <a:off x="865636" y="1643994"/>
            <a:ext cx="75051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C" sz="4000" dirty="0">
                <a:latin typeface="+mj-lt"/>
                <a:ea typeface="+mj-ea"/>
                <a:cs typeface="+mj-cs"/>
              </a:rPr>
              <a:t>IDENTIFICADOR DE </a:t>
            </a:r>
            <a:r>
              <a:rPr lang="es-EC" sz="4000" dirty="0" smtClean="0">
                <a:latin typeface="+mj-lt"/>
                <a:ea typeface="+mj-ea"/>
                <a:cs typeface="+mj-cs"/>
              </a:rPr>
              <a:t>FIBRA ACTIVA</a:t>
            </a:r>
            <a:endParaRPr lang="es-EC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026511" y="5496143"/>
            <a:ext cx="1823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Comic Sans MS" pitchFamily="66" charset="0"/>
              </a:rPr>
              <a:t>CFI-2000</a:t>
            </a:r>
            <a:endParaRPr lang="es-EC" sz="2000" b="1" dirty="0">
              <a:latin typeface="Comic Sans MS" pitchFamily="66" charset="0"/>
            </a:endParaRPr>
          </a:p>
        </p:txBody>
      </p:sp>
      <p:pic>
        <p:nvPicPr>
          <p:cNvPr id="9" name="Picture 2" descr="E:\Illustrador\Logos\Connect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96" y="6616117"/>
            <a:ext cx="1872679" cy="197259"/>
          </a:xfrm>
          <a:prstGeom prst="rect">
            <a:avLst/>
          </a:prstGeom>
          <a:noFill/>
        </p:spPr>
      </p:pic>
      <p:pic>
        <p:nvPicPr>
          <p:cNvPr id="10" name="Picture 3" descr="D:\Illustrator\Logos\LOGO HENTE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50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:\Mis Documentos\FICHAS TECNICAS\Fiber Cable SlitterCableJacket Slitter\Fiber Cable SlitterCableJacket Slit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42" y="3266881"/>
            <a:ext cx="2224958" cy="160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3 Rectángulo"/>
          <p:cNvSpPr/>
          <p:nvPr/>
        </p:nvSpPr>
        <p:spPr>
          <a:xfrm>
            <a:off x="2153330" y="1643994"/>
            <a:ext cx="49297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C" sz="4000" dirty="0">
                <a:latin typeface="+mj-lt"/>
                <a:ea typeface="+mj-ea"/>
                <a:cs typeface="+mj-cs"/>
              </a:rPr>
              <a:t>SANGRADORA DE F.O</a:t>
            </a:r>
          </a:p>
        </p:txBody>
      </p:sp>
      <p:sp>
        <p:nvSpPr>
          <p:cNvPr id="4" name="5 Rectángulo"/>
          <p:cNvSpPr/>
          <p:nvPr/>
        </p:nvSpPr>
        <p:spPr>
          <a:xfrm>
            <a:off x="3563888" y="3189184"/>
            <a:ext cx="49685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VE" sz="2000" dirty="0">
                <a:latin typeface="Comic Sans MS" pitchFamily="66" charset="0"/>
              </a:rPr>
              <a:t>Una herramienta necesaria para conexiones FTTH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VE" sz="2000" dirty="0">
                <a:latin typeface="Comic Sans MS" pitchFamily="66" charset="0"/>
              </a:rPr>
              <a:t>Corta fácilmente la chaqueta del cable.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VE" sz="2000" dirty="0">
                <a:latin typeface="Comic Sans MS" pitchFamily="66" charset="0"/>
              </a:rPr>
              <a:t>Ahorra tiempo</a:t>
            </a:r>
            <a:r>
              <a:rPr lang="es-VE" sz="2000" dirty="0" smtClean="0">
                <a:latin typeface="Comic Sans MS" pitchFamily="66" charset="0"/>
              </a:rPr>
              <a:t>.</a:t>
            </a:r>
            <a:endParaRPr lang="es-VE" sz="2000" dirty="0">
              <a:latin typeface="Comic Sans MS" pitchFamily="66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411479" y="4620345"/>
            <a:ext cx="1462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>
                <a:latin typeface="Comic Sans MS" pitchFamily="66" charset="0"/>
              </a:rPr>
              <a:t>CHP-4045</a:t>
            </a:r>
          </a:p>
        </p:txBody>
      </p:sp>
      <p:pic>
        <p:nvPicPr>
          <p:cNvPr id="8" name="Picture 2" descr="E:\Illustrador\Logos\Connect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96" y="6616117"/>
            <a:ext cx="1872679" cy="197259"/>
          </a:xfrm>
          <a:prstGeom prst="rect">
            <a:avLst/>
          </a:prstGeom>
          <a:noFill/>
        </p:spPr>
      </p:pic>
      <p:pic>
        <p:nvPicPr>
          <p:cNvPr id="9" name="Picture 3" descr="D:\Illustrator\Logos\LOGO HENTE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65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sharingtek.com/UploadImage/20166181105726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r="7142"/>
          <a:stretch/>
        </p:blipFill>
        <p:spPr bwMode="auto">
          <a:xfrm>
            <a:off x="970094" y="2672344"/>
            <a:ext cx="3096344" cy="292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067944" y="3356992"/>
            <a:ext cx="4188967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de-DE" sz="2000" dirty="0">
                <a:latin typeface="Comic Sans MS" pitchFamily="66" charset="0"/>
              </a:rPr>
              <a:t>3.5 TFT-LCD, 320 x 240 pixels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VE" sz="2000" dirty="0">
                <a:latin typeface="Comic Sans MS" pitchFamily="66" charset="0"/>
              </a:rPr>
              <a:t>3 </a:t>
            </a:r>
            <a:r>
              <a:rPr lang="es-VE" sz="2000" dirty="0" err="1">
                <a:latin typeface="Comic Sans MS" pitchFamily="66" charset="0"/>
              </a:rPr>
              <a:t>hours</a:t>
            </a:r>
            <a:endParaRPr lang="es-VE" sz="2000" dirty="0">
              <a:latin typeface="Comic Sans MS" pitchFamily="66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VE" sz="2000" dirty="0">
                <a:latin typeface="Comic Sans MS" pitchFamily="66" charset="0"/>
              </a:rPr>
              <a:t>200gr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l-GR" sz="2000" dirty="0">
                <a:latin typeface="Comic Sans MS" pitchFamily="66" charset="0"/>
              </a:rPr>
              <a:t>0.5μ</a:t>
            </a:r>
            <a:r>
              <a:rPr lang="es-VE" sz="2000" dirty="0">
                <a:latin typeface="Comic Sans MS" pitchFamily="66" charset="0"/>
              </a:rPr>
              <a:t>m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VE" sz="2000" dirty="0">
                <a:latin typeface="Comic Sans MS" pitchFamily="66" charset="0"/>
              </a:rPr>
              <a:t>8GB SD </a:t>
            </a:r>
            <a:r>
              <a:rPr lang="es-VE" sz="2000" dirty="0" err="1">
                <a:latin typeface="Comic Sans MS" pitchFamily="66" charset="0"/>
              </a:rPr>
              <a:t>card</a:t>
            </a:r>
            <a:endParaRPr lang="es-VE" sz="2000" dirty="0">
              <a:latin typeface="Comic Sans MS" pitchFamily="66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860763" y="1507606"/>
            <a:ext cx="559159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VE" sz="4000" dirty="0">
                <a:latin typeface="+mj-lt"/>
                <a:ea typeface="+mj-ea"/>
                <a:cs typeface="+mj-cs"/>
              </a:rPr>
              <a:t>MICROSCOPIO DE VIDEO</a:t>
            </a:r>
          </a:p>
          <a:p>
            <a:pPr algn="ctr">
              <a:spcBef>
                <a:spcPct val="0"/>
              </a:spcBef>
            </a:pPr>
            <a:r>
              <a:rPr lang="es-VE" sz="4000" dirty="0">
                <a:latin typeface="+mj-lt"/>
                <a:ea typeface="+mj-ea"/>
                <a:cs typeface="+mj-cs"/>
              </a:rPr>
              <a:t> PORTÁTIL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411479" y="5638368"/>
            <a:ext cx="1489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 smtClean="0">
                <a:latin typeface="Comic Sans MS" pitchFamily="66" charset="0"/>
              </a:rPr>
              <a:t>CFO-4100</a:t>
            </a:r>
            <a:endParaRPr lang="es-EC" sz="2000" b="1" dirty="0">
              <a:latin typeface="Comic Sans MS" pitchFamily="66" charset="0"/>
            </a:endParaRPr>
          </a:p>
        </p:txBody>
      </p:sp>
      <p:pic>
        <p:nvPicPr>
          <p:cNvPr id="8" name="Picture 2" descr="E:\Illustrador\Logos\Connect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96" y="6616117"/>
            <a:ext cx="1872679" cy="197259"/>
          </a:xfrm>
          <a:prstGeom prst="rect">
            <a:avLst/>
          </a:prstGeom>
          <a:noFill/>
        </p:spPr>
      </p:pic>
      <p:pic>
        <p:nvPicPr>
          <p:cNvPr id="9" name="Picture 3" descr="D:\Illustrator\Logos\LOGO HENTE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54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:\Mis Documentos\FICHAS TECNICAS\250X Magnification Optical Fiber Probe USB\250X Magnification Optical Fiber Probe US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0" t="18401" r="25357" b="26397"/>
          <a:stretch/>
        </p:blipFill>
        <p:spPr bwMode="auto">
          <a:xfrm>
            <a:off x="635782" y="3366744"/>
            <a:ext cx="3096345" cy="199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553669" y="1725268"/>
            <a:ext cx="8271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C" sz="4000" dirty="0">
                <a:latin typeface="+mj-lt"/>
                <a:ea typeface="+mj-ea"/>
                <a:cs typeface="+mj-cs"/>
              </a:rPr>
              <a:t>VISUALIZADOR USB DE CONECTORES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923928" y="3501008"/>
            <a:ext cx="478047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VE" sz="2000" dirty="0">
                <a:latin typeface="Comic Sans MS" pitchFamily="66" charset="0"/>
              </a:rPr>
              <a:t>USB1.1/USB2.0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itchFamily="66" charset="0"/>
              </a:rPr>
              <a:t>SC, FC, ST, LC, MU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VE" sz="2000" dirty="0">
                <a:latin typeface="Comic Sans MS" pitchFamily="66" charset="0"/>
              </a:rPr>
              <a:t>250x ampliación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VE" sz="2000" dirty="0">
                <a:latin typeface="Comic Sans MS" pitchFamily="66" charset="0"/>
              </a:rPr>
              <a:t>No requiere de drivers ni software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659044" y="5391486"/>
            <a:ext cx="14911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 smtClean="0">
                <a:latin typeface="Comic Sans MS" pitchFamily="66" charset="0"/>
              </a:rPr>
              <a:t>CMP-1001</a:t>
            </a:r>
            <a:endParaRPr lang="es-EC" sz="2000" b="1" dirty="0">
              <a:latin typeface="Comic Sans MS" pitchFamily="66" charset="0"/>
            </a:endParaRPr>
          </a:p>
        </p:txBody>
      </p:sp>
      <p:pic>
        <p:nvPicPr>
          <p:cNvPr id="10" name="Picture 2" descr="E:\Illustrador\Logos\Connect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96" y="6616117"/>
            <a:ext cx="1872679" cy="197259"/>
          </a:xfrm>
          <a:prstGeom prst="rect">
            <a:avLst/>
          </a:prstGeom>
          <a:noFill/>
        </p:spPr>
      </p:pic>
      <p:pic>
        <p:nvPicPr>
          <p:cNvPr id="11" name="Picture 3" descr="D:\Illustrator\Logos\LOGO HENTE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98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131840" y="2705292"/>
            <a:ext cx="563118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000" dirty="0">
                <a:latin typeface="Comic Sans MS" pitchFamily="66" charset="0"/>
              </a:rPr>
              <a:t>Pluma del limpiador de FC / SC / ST, universal 2.5mm;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000" dirty="0">
                <a:latin typeface="Comic Sans MS" pitchFamily="66" charset="0"/>
              </a:rPr>
              <a:t>Limpiador LC / MU, universal 1.25mm.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000" dirty="0">
                <a:latin typeface="Comic Sans MS" pitchFamily="66" charset="0"/>
              </a:rPr>
              <a:t>Desechable con 800+ limpiezas por unidad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000" dirty="0">
                <a:latin typeface="Comic Sans MS" pitchFamily="66" charset="0"/>
              </a:rPr>
              <a:t>El movimiento de empuje fácil engancha el conector e inicia el limpiador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000" dirty="0">
                <a:latin typeface="Comic Sans MS" pitchFamily="66" charset="0"/>
              </a:rPr>
              <a:t>Fabricado con resinas antiestáticas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000" dirty="0">
                <a:latin typeface="Comic Sans MS" pitchFamily="66" charset="0"/>
              </a:rPr>
              <a:t>Limpieza micro fibras están densamente varados y libre de escombros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000" dirty="0">
                <a:latin typeface="Comic Sans MS" pitchFamily="66" charset="0"/>
              </a:rPr>
              <a:t>La punta extensible llega a conectores </a:t>
            </a:r>
            <a:r>
              <a:rPr lang="es-VE" sz="2000" dirty="0" err="1">
                <a:latin typeface="Comic Sans MS" pitchFamily="66" charset="0"/>
              </a:rPr>
              <a:t>empotrables</a:t>
            </a:r>
            <a:endParaRPr lang="es-VE" sz="2000" dirty="0">
              <a:latin typeface="Comic Sans MS" pitchFamily="66" charset="0"/>
            </a:endParaRPr>
          </a:p>
        </p:txBody>
      </p:sp>
      <p:pic>
        <p:nvPicPr>
          <p:cNvPr id="18434" name="Picture 2" descr="http://www.sharingtek.com/UploadImage/20166141438504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98" y="3198215"/>
            <a:ext cx="2868642" cy="2065422"/>
          </a:xfrm>
          <a:prstGeom prst="rect">
            <a:avLst/>
          </a:prstGeom>
          <a:solidFill>
            <a:schemeClr val="tx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127000">
              <a:schemeClr val="bg1">
                <a:alpha val="0"/>
              </a:schemeClr>
            </a:glow>
          </a:effectLst>
        </p:spPr>
      </p:pic>
      <p:sp>
        <p:nvSpPr>
          <p:cNvPr id="3" name="Rectángulo 2"/>
          <p:cNvSpPr/>
          <p:nvPr/>
        </p:nvSpPr>
        <p:spPr>
          <a:xfrm>
            <a:off x="521883" y="1579709"/>
            <a:ext cx="82411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4000" dirty="0">
                <a:latin typeface="+mj-lt"/>
                <a:ea typeface="+mj-ea"/>
                <a:cs typeface="+mj-cs"/>
              </a:rPr>
              <a:t>LIMPIADOR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075116" y="5452663"/>
            <a:ext cx="1401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 smtClean="0">
                <a:latin typeface="Comic Sans MS" pitchFamily="66" charset="0"/>
              </a:rPr>
              <a:t>CPP-3125</a:t>
            </a:r>
            <a:endParaRPr lang="es-EC" sz="2000" b="1" dirty="0">
              <a:latin typeface="Comic Sans MS" pitchFamily="66" charset="0"/>
            </a:endParaRPr>
          </a:p>
        </p:txBody>
      </p:sp>
      <p:pic>
        <p:nvPicPr>
          <p:cNvPr id="8" name="Picture 2" descr="E:\Illustrador\Logos\Connecti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96" y="6616117"/>
            <a:ext cx="1872679" cy="197259"/>
          </a:xfrm>
          <a:prstGeom prst="rect">
            <a:avLst/>
          </a:prstGeom>
          <a:noFill/>
        </p:spPr>
      </p:pic>
      <p:pic>
        <p:nvPicPr>
          <p:cNvPr id="9" name="Picture 3" descr="D:\Illustrator\Logos\LOGO HENTE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74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sharingtek.com/UploadImage/201611151622551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2276872"/>
            <a:ext cx="2148459" cy="142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563888" y="2420888"/>
            <a:ext cx="442621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VE" sz="2000" dirty="0">
                <a:latin typeface="Comic Sans MS" pitchFamily="66" charset="0"/>
              </a:rPr>
              <a:t>Limpieza 500 veces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VE" sz="2000" dirty="0">
                <a:latin typeface="Comic Sans MS" pitchFamily="66" charset="0"/>
              </a:rPr>
              <a:t>SC,FC,ST,MU,LC,MPO,MT,MTRJ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VE" sz="2000" dirty="0">
                <a:latin typeface="Comic Sans MS" pitchFamily="66" charset="0"/>
              </a:rPr>
              <a:t>Carrete de reemplazo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VE" sz="2000" dirty="0">
                <a:latin typeface="Comic Sans MS" pitchFamily="66" charset="0"/>
              </a:rPr>
              <a:t>Se utiliza resina antiestática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387900" y="1124744"/>
            <a:ext cx="65696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VE" sz="4000" b="1" dirty="0">
                <a:latin typeface="+mj-lt"/>
                <a:ea typeface="+mj-ea"/>
                <a:cs typeface="+mj-cs"/>
              </a:rPr>
              <a:t>LIMPIADOR DE CONECTORES</a:t>
            </a:r>
          </a:p>
        </p:txBody>
      </p:sp>
      <p:pic>
        <p:nvPicPr>
          <p:cNvPr id="7" name="Picture 2" descr="D:\Mis Documentos\FICHAS TECNICAS\CONNECTOR CLEANER\MPO CONNECTOR CLEAN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4293096"/>
            <a:ext cx="2448272" cy="161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3563888" y="4725144"/>
            <a:ext cx="38779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VE" sz="2000" dirty="0">
                <a:latin typeface="Comic Sans MS" pitchFamily="66" charset="0"/>
              </a:rPr>
              <a:t>Operación de un solo botón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VE" sz="2000" dirty="0">
                <a:latin typeface="Comic Sans MS" pitchFamily="66" charset="0"/>
              </a:rPr>
              <a:t>Más de 600 limpiezas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VE" sz="2000" dirty="0">
                <a:latin typeface="Comic Sans MS" pitchFamily="66" charset="0"/>
              </a:rPr>
              <a:t>conectores MPO / MTP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380817" y="5877272"/>
            <a:ext cx="1446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 smtClean="0">
                <a:latin typeface="Comic Sans MS" pitchFamily="66" charset="0"/>
              </a:rPr>
              <a:t>CCC-2050</a:t>
            </a:r>
            <a:endParaRPr lang="es-EC" sz="2000" b="1" dirty="0">
              <a:latin typeface="Comic Sans MS" pitchFamily="66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392038" y="3861048"/>
            <a:ext cx="14237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 smtClean="0">
                <a:latin typeface="Comic Sans MS" pitchFamily="66" charset="0"/>
              </a:rPr>
              <a:t>CCP-3430</a:t>
            </a:r>
            <a:endParaRPr lang="es-EC" sz="2000" b="1" dirty="0">
              <a:latin typeface="Comic Sans MS" pitchFamily="66" charset="0"/>
            </a:endParaRPr>
          </a:p>
        </p:txBody>
      </p:sp>
      <p:pic>
        <p:nvPicPr>
          <p:cNvPr id="13" name="Picture 2" descr="E:\Illustrador\Logos\Connecti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96" y="6616117"/>
            <a:ext cx="1872679" cy="197259"/>
          </a:xfrm>
          <a:prstGeom prst="rect">
            <a:avLst/>
          </a:prstGeom>
          <a:noFill/>
        </p:spPr>
      </p:pic>
      <p:pic>
        <p:nvPicPr>
          <p:cNvPr id="14" name="Picture 3" descr="D:\Illustrator\Logos\LOGO HENTE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46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3288" t="39953" r="49055" b="30633"/>
          <a:stretch/>
        </p:blipFill>
        <p:spPr>
          <a:xfrm>
            <a:off x="971600" y="2636912"/>
            <a:ext cx="2691007" cy="2520279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2106035" y="1503436"/>
            <a:ext cx="52527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VE" sz="4000" b="1" dirty="0">
                <a:latin typeface="+mj-lt"/>
                <a:ea typeface="+mj-ea"/>
                <a:cs typeface="+mj-cs"/>
              </a:rPr>
              <a:t>MANGAS DE EMPALME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943350" y="2924944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VE" sz="2400" dirty="0" smtClean="0">
                <a:latin typeface="+mj-lt"/>
              </a:rPr>
              <a:t>Válvula </a:t>
            </a:r>
            <a:r>
              <a:rPr lang="es-VE" sz="2400" dirty="0">
                <a:latin typeface="+mj-lt"/>
              </a:rPr>
              <a:t>Presurizadora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VE" sz="2400" dirty="0" err="1">
                <a:latin typeface="+mj-lt"/>
              </a:rPr>
              <a:t>Ip</a:t>
            </a:r>
            <a:r>
              <a:rPr lang="es-VE" sz="2400" dirty="0">
                <a:latin typeface="+mj-lt"/>
              </a:rPr>
              <a:t> 65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VE" sz="2400" dirty="0" smtClean="0">
                <a:latin typeface="+mj-lt"/>
              </a:rPr>
              <a:t>Diámetro </a:t>
            </a:r>
            <a:r>
              <a:rPr lang="es-VE" sz="2400" dirty="0">
                <a:latin typeface="+mj-lt"/>
              </a:rPr>
              <a:t>de cable 7-22 mm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VE" sz="2400" dirty="0">
                <a:latin typeface="+mj-lt"/>
              </a:rPr>
              <a:t>Numero de cables 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VE" sz="2400" dirty="0">
                <a:latin typeface="+mj-lt"/>
              </a:rPr>
              <a:t>Capacidad para 4 Bandejas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559524" y="5161345"/>
            <a:ext cx="15151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 smtClean="0">
                <a:latin typeface="Comic Sans MS" pitchFamily="66" charset="0"/>
              </a:rPr>
              <a:t>CME-0224</a:t>
            </a:r>
            <a:endParaRPr lang="es-EC" sz="2000" b="1" dirty="0">
              <a:latin typeface="Comic Sans MS" pitchFamily="66" charset="0"/>
            </a:endParaRPr>
          </a:p>
        </p:txBody>
      </p:sp>
      <p:pic>
        <p:nvPicPr>
          <p:cNvPr id="8" name="Picture 2" descr="E:\Illustrador\Logos\Connect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96" y="6616117"/>
            <a:ext cx="1872679" cy="197259"/>
          </a:xfrm>
          <a:prstGeom prst="rect">
            <a:avLst/>
          </a:prstGeom>
          <a:noFill/>
        </p:spPr>
      </p:pic>
      <p:pic>
        <p:nvPicPr>
          <p:cNvPr id="9" name="Picture 3" descr="D:\Illustrator\Logos\LOGO HENTE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77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D:\Mis Documentos\FICHAS TECNICAS\SPLITTER F.O\plc-splitter-sc-upc- 1x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00708"/>
            <a:ext cx="2858564" cy="189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3 Rectángulo"/>
          <p:cNvSpPr/>
          <p:nvPr/>
        </p:nvSpPr>
        <p:spPr>
          <a:xfrm>
            <a:off x="3406336" y="1556792"/>
            <a:ext cx="24881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4000" b="1" dirty="0">
                <a:latin typeface="+mj-lt"/>
                <a:ea typeface="+mj-ea"/>
                <a:cs typeface="+mj-cs"/>
              </a:rPr>
              <a:t>SPLITTERS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139952" y="3187210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sz="2000" dirty="0">
                <a:latin typeface="Comic Sans MS" pitchFamily="66" charset="0"/>
              </a:rPr>
              <a:t>1x2, 1x4, 1x8, 1x16, 1x32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sz="2000" dirty="0">
                <a:latin typeface="Comic Sans MS" pitchFamily="66" charset="0"/>
              </a:rPr>
              <a:t>SC/UPC-SC/APC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sz="2000" dirty="0">
                <a:latin typeface="Comic Sans MS" pitchFamily="66" charset="0"/>
              </a:rPr>
              <a:t>Baja perdida por inserción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sz="2000" dirty="0">
                <a:latin typeface="Comic Sans MS" pitchFamily="66" charset="0"/>
              </a:rPr>
              <a:t>(TIA/EIA 598-B)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411479" y="4926921"/>
            <a:ext cx="14430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 smtClean="0">
                <a:latin typeface="Comic Sans MS" pitchFamily="66" charset="0"/>
              </a:rPr>
              <a:t>CSP-0004</a:t>
            </a:r>
            <a:endParaRPr lang="es-EC" sz="2000" b="1" dirty="0">
              <a:latin typeface="Comic Sans MS" pitchFamily="66" charset="0"/>
            </a:endParaRPr>
          </a:p>
        </p:txBody>
      </p:sp>
      <p:pic>
        <p:nvPicPr>
          <p:cNvPr id="12" name="Picture 2" descr="E:\Illustrador\Logos\Connect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96" y="6616117"/>
            <a:ext cx="1872679" cy="197259"/>
          </a:xfrm>
          <a:prstGeom prst="rect">
            <a:avLst/>
          </a:prstGeom>
          <a:noFill/>
        </p:spPr>
      </p:pic>
      <p:pic>
        <p:nvPicPr>
          <p:cNvPr id="10" name="Picture 3" descr="D:\Illustrator\Logos\LOGO HENTE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29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8" t="40000" r="52930" b="20666"/>
          <a:stretch/>
        </p:blipFill>
        <p:spPr bwMode="auto">
          <a:xfrm>
            <a:off x="1183400" y="2452303"/>
            <a:ext cx="2165984" cy="1521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183400" y="980728"/>
            <a:ext cx="68114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4000" b="1" dirty="0">
                <a:latin typeface="+mj-lt"/>
                <a:ea typeface="+mj-ea"/>
                <a:cs typeface="+mj-cs"/>
              </a:rPr>
              <a:t>Convertidor Multimedia WDM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067944" y="3274087"/>
            <a:ext cx="38956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C" sz="2000" dirty="0">
                <a:latin typeface="Comic Sans MS" pitchFamily="66" charset="0"/>
              </a:rPr>
              <a:t>Auto MDI/MDI-X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sz="2000" dirty="0" smtClean="0">
                <a:latin typeface="Comic Sans MS" pitchFamily="66" charset="0"/>
              </a:rPr>
              <a:t>Extiende </a:t>
            </a:r>
            <a:r>
              <a:rPr lang="es-EC" sz="2000" dirty="0">
                <a:latin typeface="Comic Sans MS" pitchFamily="66" charset="0"/>
              </a:rPr>
              <a:t>la fibra hasta 20Km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sz="2000" dirty="0" err="1">
                <a:latin typeface="Comic Sans MS" pitchFamily="66" charset="0"/>
              </a:rPr>
              <a:t>Half</a:t>
            </a:r>
            <a:r>
              <a:rPr lang="es-EC" sz="2000" dirty="0">
                <a:latin typeface="Comic Sans MS" pitchFamily="66" charset="0"/>
              </a:rPr>
              <a:t> </a:t>
            </a:r>
            <a:r>
              <a:rPr lang="es-EC" sz="2000" dirty="0" err="1">
                <a:latin typeface="Comic Sans MS" pitchFamily="66" charset="0"/>
              </a:rPr>
              <a:t>Duplex</a:t>
            </a:r>
            <a:r>
              <a:rPr lang="es-EC" sz="2000" dirty="0">
                <a:latin typeface="Comic Sans MS" pitchFamily="66" charset="0"/>
              </a:rPr>
              <a:t>, Full </a:t>
            </a:r>
            <a:r>
              <a:rPr lang="es-EC" sz="2000" dirty="0" err="1">
                <a:latin typeface="Comic Sans MS" pitchFamily="66" charset="0"/>
              </a:rPr>
              <a:t>Duplex</a:t>
            </a:r>
            <a:r>
              <a:rPr lang="es-EC" sz="2000" dirty="0">
                <a:latin typeface="Comic Sans MS" pitchFamily="66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sz="2000" dirty="0">
                <a:latin typeface="Comic Sans MS" pitchFamily="66" charset="0"/>
              </a:rPr>
              <a:t>Conector SC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sz="2000" dirty="0" smtClean="0">
                <a:latin typeface="Comic Sans MS" pitchFamily="66" charset="0"/>
              </a:rPr>
              <a:t>1550TX/1310RX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sz="2000" dirty="0" smtClean="0">
                <a:latin typeface="Comic Sans MS" pitchFamily="66" charset="0"/>
              </a:rPr>
              <a:t>100BASE TX</a:t>
            </a:r>
            <a:endParaRPr lang="es-EC" sz="2000" dirty="0">
              <a:latin typeface="Comic Sans MS" pitchFamily="66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805368" y="4058917"/>
            <a:ext cx="922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MCBS11</a:t>
            </a:r>
          </a:p>
        </p:txBody>
      </p:sp>
      <p:pic>
        <p:nvPicPr>
          <p:cNvPr id="6" name="Picture 3" descr="D:\Illustrator\Logos\LOGO HENT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Illustrador\Logos\Connecti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96" y="6616117"/>
            <a:ext cx="1872679" cy="197259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8" t="40000" r="52930" b="20666"/>
          <a:stretch/>
        </p:blipFill>
        <p:spPr bwMode="auto">
          <a:xfrm>
            <a:off x="1183400" y="4579869"/>
            <a:ext cx="2165984" cy="144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1805367" y="6020445"/>
            <a:ext cx="949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/>
              <a:t>MCBS12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089830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1" t="42090" r="32227" b="31666"/>
          <a:stretch/>
        </p:blipFill>
        <p:spPr bwMode="auto">
          <a:xfrm>
            <a:off x="5292080" y="2060848"/>
            <a:ext cx="3744416" cy="147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1" t="56000" r="23633" b="5000"/>
          <a:stretch/>
        </p:blipFill>
        <p:spPr bwMode="auto">
          <a:xfrm>
            <a:off x="5508104" y="4289404"/>
            <a:ext cx="3493936" cy="151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96235" y="836712"/>
            <a:ext cx="7344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b="1" dirty="0">
                <a:latin typeface="+mj-lt"/>
                <a:ea typeface="+mj-ea"/>
                <a:cs typeface="+mj-cs"/>
              </a:rPr>
              <a:t>CABLES DE FIBRA OPTICA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67544" y="2607626"/>
            <a:ext cx="218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FIBRA MONOMODO</a:t>
            </a:r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395536" y="4863643"/>
            <a:ext cx="218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FIBRA MULTIMODO</a:t>
            </a:r>
            <a:endParaRPr lang="es-EC" dirty="0"/>
          </a:p>
        </p:txBody>
      </p:sp>
      <p:sp>
        <p:nvSpPr>
          <p:cNvPr id="9" name="8 Abrir llave"/>
          <p:cNvSpPr/>
          <p:nvPr/>
        </p:nvSpPr>
        <p:spPr>
          <a:xfrm>
            <a:off x="2555776" y="2069889"/>
            <a:ext cx="576064" cy="144480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Abrir llave"/>
          <p:cNvSpPr/>
          <p:nvPr/>
        </p:nvSpPr>
        <p:spPr>
          <a:xfrm>
            <a:off x="2520436" y="4329390"/>
            <a:ext cx="576064" cy="143783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CuadroTexto"/>
          <p:cNvSpPr txBox="1"/>
          <p:nvPr/>
        </p:nvSpPr>
        <p:spPr>
          <a:xfrm>
            <a:off x="2915816" y="2192127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DROP  2H, 4H</a:t>
            </a:r>
          </a:p>
          <a:p>
            <a:endParaRPr lang="es-EC" dirty="0"/>
          </a:p>
          <a:p>
            <a:endParaRPr lang="es-EC" dirty="0" smtClean="0"/>
          </a:p>
          <a:p>
            <a:r>
              <a:rPr lang="es-EC" dirty="0" smtClean="0"/>
              <a:t>ADSS G652D SPAM100 6H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3071720" y="4329390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INDOOR/ OUTDOOR OM3 6H,12H</a:t>
            </a:r>
          </a:p>
          <a:p>
            <a:endParaRPr lang="es-EC" dirty="0" smtClean="0"/>
          </a:p>
          <a:p>
            <a:r>
              <a:rPr lang="es-EC" dirty="0" smtClean="0"/>
              <a:t>ARMADA OM3 6H,12H</a:t>
            </a:r>
            <a:endParaRPr lang="es-EC" dirty="0"/>
          </a:p>
          <a:p>
            <a:endParaRPr lang="es-EC" dirty="0" smtClean="0"/>
          </a:p>
        </p:txBody>
      </p:sp>
      <p:pic>
        <p:nvPicPr>
          <p:cNvPr id="13" name="Picture 2" descr="E:\Illustrador\Logos\Connecti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96" y="6616117"/>
            <a:ext cx="1872679" cy="197259"/>
          </a:xfrm>
          <a:prstGeom prst="rect">
            <a:avLst/>
          </a:prstGeom>
          <a:noFill/>
        </p:spPr>
      </p:pic>
      <p:pic>
        <p:nvPicPr>
          <p:cNvPr id="14" name="Picture 3" descr="D:\Illustrator\Logos\LOGO HENTE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64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42653" y="2074426"/>
            <a:ext cx="38576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200" b="1" dirty="0" smtClean="0"/>
              <a:t>SOPORTE DE PARED 2,4,6 UR</a:t>
            </a:r>
            <a:endParaRPr lang="es-EC" sz="22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612168" y="3563724"/>
            <a:ext cx="31683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200" b="1" dirty="0"/>
              <a:t>RACK ABIERTOS DE PISO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09142" y="5435932"/>
            <a:ext cx="31683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200" b="1" dirty="0"/>
              <a:t>GABINETES CERRADOS</a:t>
            </a:r>
          </a:p>
        </p:txBody>
      </p:sp>
      <p:sp>
        <p:nvSpPr>
          <p:cNvPr id="5" name="4 Abrir llave"/>
          <p:cNvSpPr/>
          <p:nvPr/>
        </p:nvSpPr>
        <p:spPr>
          <a:xfrm>
            <a:off x="3635896" y="3140968"/>
            <a:ext cx="504056" cy="12961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Rectángulo"/>
          <p:cNvSpPr/>
          <p:nvPr/>
        </p:nvSpPr>
        <p:spPr>
          <a:xfrm>
            <a:off x="3972465" y="3213070"/>
            <a:ext cx="405591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C" sz="2200" b="1" dirty="0"/>
              <a:t>2 Parantes (20,22,24,31,40,45)UR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923928" y="3933056"/>
            <a:ext cx="235513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C" sz="2200" b="1" dirty="0"/>
              <a:t>4 </a:t>
            </a:r>
            <a:r>
              <a:rPr lang="es-EC" sz="2200" b="1" dirty="0" smtClean="0"/>
              <a:t>Parantes (</a:t>
            </a:r>
            <a:r>
              <a:rPr lang="es-EC" sz="2200" b="1" dirty="0"/>
              <a:t>45)UR</a:t>
            </a:r>
          </a:p>
        </p:txBody>
      </p:sp>
      <p:sp>
        <p:nvSpPr>
          <p:cNvPr id="9" name="8 Abrir llave"/>
          <p:cNvSpPr/>
          <p:nvPr/>
        </p:nvSpPr>
        <p:spPr>
          <a:xfrm>
            <a:off x="3563888" y="5013176"/>
            <a:ext cx="504056" cy="12961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Rectángulo"/>
          <p:cNvSpPr/>
          <p:nvPr/>
        </p:nvSpPr>
        <p:spPr>
          <a:xfrm>
            <a:off x="3799589" y="5038526"/>
            <a:ext cx="3652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C" sz="2200" dirty="0" smtClean="0"/>
              <a:t> </a:t>
            </a:r>
            <a:r>
              <a:rPr lang="es-EC" sz="2200" b="1" dirty="0"/>
              <a:t>PARED (6,9,12,15,18,22,27UR</a:t>
            </a:r>
            <a:r>
              <a:rPr lang="es-EC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s-EC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862367" y="5805264"/>
            <a:ext cx="38779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200" b="1" dirty="0" smtClean="0"/>
              <a:t>PISO </a:t>
            </a:r>
            <a:r>
              <a:rPr lang="es-EC" sz="2200" b="1" dirty="0"/>
              <a:t>(18,22,27,32,37,42,47)UR </a:t>
            </a:r>
            <a:r>
              <a:rPr lang="es-EC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endParaRPr lang="es-EC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232025" y="992922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b="1" dirty="0" smtClean="0"/>
              <a:t>METALMECANICA</a:t>
            </a:r>
            <a:endParaRPr lang="es-EC" sz="4000" b="1" dirty="0"/>
          </a:p>
        </p:txBody>
      </p:sp>
      <p:pic>
        <p:nvPicPr>
          <p:cNvPr id="12" name="Picture 2" descr="E:\Illustrador\Logos\Connect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96" y="6616117"/>
            <a:ext cx="1872679" cy="197259"/>
          </a:xfrm>
          <a:prstGeom prst="rect">
            <a:avLst/>
          </a:prstGeom>
          <a:noFill/>
        </p:spPr>
      </p:pic>
      <p:pic>
        <p:nvPicPr>
          <p:cNvPr id="15" name="Picture 3" descr="D:\Illustrator\Logos\LOGO HENT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79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564904"/>
            <a:ext cx="7349325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3" descr="D:\Illustrator\Logos\LOGO HENT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61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09535" y="2314118"/>
            <a:ext cx="24961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dirty="0"/>
              <a:t> </a:t>
            </a:r>
            <a:r>
              <a:rPr lang="es-EC" sz="2000" dirty="0" err="1" smtClean="0"/>
              <a:t>Korea</a:t>
            </a:r>
            <a:r>
              <a:rPr lang="es-EC" sz="2000" dirty="0" smtClean="0"/>
              <a:t> Cable </a:t>
            </a:r>
            <a:r>
              <a:rPr lang="es-EC" sz="2000" dirty="0" err="1" smtClean="0"/>
              <a:t>Industry</a:t>
            </a:r>
            <a:endParaRPr lang="es-EC" sz="2000" dirty="0" smtClean="0"/>
          </a:p>
          <a:p>
            <a:pPr algn="ctr"/>
            <a:r>
              <a:rPr lang="es-EC" sz="2000" dirty="0" smtClean="0"/>
              <a:t> en 1962</a:t>
            </a:r>
            <a:endParaRPr lang="es-EC" sz="2000" dirty="0"/>
          </a:p>
        </p:txBody>
      </p:sp>
      <p:sp>
        <p:nvSpPr>
          <p:cNvPr id="3" name="2 Rectángulo"/>
          <p:cNvSpPr/>
          <p:nvPr/>
        </p:nvSpPr>
        <p:spPr>
          <a:xfrm>
            <a:off x="934625" y="4087826"/>
            <a:ext cx="18101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 </a:t>
            </a:r>
            <a:r>
              <a:rPr lang="es-EC" sz="2000" dirty="0" err="1"/>
              <a:t>Goldstar</a:t>
            </a:r>
            <a:r>
              <a:rPr lang="es-EC" sz="2000" dirty="0"/>
              <a:t> Cable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294819" y="5793088"/>
            <a:ext cx="1125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dirty="0"/>
              <a:t>LG Cable</a:t>
            </a:r>
          </a:p>
        </p:txBody>
      </p:sp>
      <p:sp>
        <p:nvSpPr>
          <p:cNvPr id="7" name="6 Elipse"/>
          <p:cNvSpPr/>
          <p:nvPr/>
        </p:nvSpPr>
        <p:spPr>
          <a:xfrm>
            <a:off x="480390" y="1976736"/>
            <a:ext cx="2754486" cy="11817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Elipse"/>
          <p:cNvSpPr/>
          <p:nvPr/>
        </p:nvSpPr>
        <p:spPr>
          <a:xfrm>
            <a:off x="480390" y="3781129"/>
            <a:ext cx="2754486" cy="1013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Elipse"/>
          <p:cNvSpPr/>
          <p:nvPr/>
        </p:nvSpPr>
        <p:spPr>
          <a:xfrm>
            <a:off x="480390" y="5490659"/>
            <a:ext cx="2754486" cy="10049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Cerrar llave"/>
          <p:cNvSpPr/>
          <p:nvPr/>
        </p:nvSpPr>
        <p:spPr>
          <a:xfrm>
            <a:off x="3129320" y="1959124"/>
            <a:ext cx="1944216" cy="45365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065" y="3781129"/>
            <a:ext cx="3960440" cy="8924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14 CuadroTexto"/>
          <p:cNvSpPr txBox="1"/>
          <p:nvPr/>
        </p:nvSpPr>
        <p:spPr>
          <a:xfrm>
            <a:off x="2699792" y="668015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400" b="1" dirty="0" smtClean="0"/>
              <a:t>TRAYECTORIA</a:t>
            </a:r>
            <a:endParaRPr lang="es-EC" sz="4400" b="1" dirty="0"/>
          </a:p>
        </p:txBody>
      </p:sp>
      <p:sp>
        <p:nvSpPr>
          <p:cNvPr id="16" name="15 Flecha derecha"/>
          <p:cNvSpPr/>
          <p:nvPr/>
        </p:nvSpPr>
        <p:spPr>
          <a:xfrm rot="5400000">
            <a:off x="1568341" y="3212976"/>
            <a:ext cx="578584" cy="469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16 Flecha derecha"/>
          <p:cNvSpPr/>
          <p:nvPr/>
        </p:nvSpPr>
        <p:spPr>
          <a:xfrm rot="5400000">
            <a:off x="1568341" y="4958512"/>
            <a:ext cx="578584" cy="469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8" name="Picture 3" descr="D:\Illustrator\Logos\LOGO HENT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33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898" y="1252538"/>
            <a:ext cx="7775575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타원 75"/>
          <p:cNvSpPr/>
          <p:nvPr/>
        </p:nvSpPr>
        <p:spPr bwMode="auto">
          <a:xfrm>
            <a:off x="1521148" y="2447925"/>
            <a:ext cx="90488" cy="90488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900"/>
          </a:p>
        </p:txBody>
      </p:sp>
      <p:sp>
        <p:nvSpPr>
          <p:cNvPr id="28" name="타원 76"/>
          <p:cNvSpPr/>
          <p:nvPr/>
        </p:nvSpPr>
        <p:spPr bwMode="auto">
          <a:xfrm>
            <a:off x="1235398" y="2108200"/>
            <a:ext cx="90488" cy="90488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900"/>
          </a:p>
        </p:txBody>
      </p:sp>
      <p:sp>
        <p:nvSpPr>
          <p:cNvPr id="29" name="타원 77"/>
          <p:cNvSpPr/>
          <p:nvPr/>
        </p:nvSpPr>
        <p:spPr bwMode="auto">
          <a:xfrm>
            <a:off x="1040136" y="2944813"/>
            <a:ext cx="90487" cy="889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900"/>
          </a:p>
        </p:txBody>
      </p:sp>
      <p:sp>
        <p:nvSpPr>
          <p:cNvPr id="30" name="타원 78"/>
          <p:cNvSpPr/>
          <p:nvPr/>
        </p:nvSpPr>
        <p:spPr bwMode="auto">
          <a:xfrm>
            <a:off x="1467173" y="2674938"/>
            <a:ext cx="90488" cy="889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900"/>
          </a:p>
        </p:txBody>
      </p:sp>
      <p:sp>
        <p:nvSpPr>
          <p:cNvPr id="31" name="타원 79"/>
          <p:cNvSpPr/>
          <p:nvPr/>
        </p:nvSpPr>
        <p:spPr bwMode="auto">
          <a:xfrm>
            <a:off x="1467173" y="2787650"/>
            <a:ext cx="90488" cy="88900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900"/>
          </a:p>
        </p:txBody>
      </p:sp>
      <p:sp>
        <p:nvSpPr>
          <p:cNvPr id="32" name="타원 80"/>
          <p:cNvSpPr/>
          <p:nvPr/>
        </p:nvSpPr>
        <p:spPr bwMode="auto">
          <a:xfrm>
            <a:off x="1792611" y="3027363"/>
            <a:ext cx="90487" cy="889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900"/>
          </a:p>
        </p:txBody>
      </p:sp>
      <p:sp>
        <p:nvSpPr>
          <p:cNvPr id="33" name="타원 81"/>
          <p:cNvSpPr/>
          <p:nvPr/>
        </p:nvSpPr>
        <p:spPr bwMode="auto">
          <a:xfrm>
            <a:off x="1938661" y="3286125"/>
            <a:ext cx="90487" cy="88900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900"/>
          </a:p>
        </p:txBody>
      </p:sp>
      <p:sp>
        <p:nvSpPr>
          <p:cNvPr id="34" name="타원 84"/>
          <p:cNvSpPr/>
          <p:nvPr/>
        </p:nvSpPr>
        <p:spPr bwMode="auto">
          <a:xfrm>
            <a:off x="3215011" y="3417888"/>
            <a:ext cx="90487" cy="889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900"/>
          </a:p>
        </p:txBody>
      </p:sp>
      <p:sp>
        <p:nvSpPr>
          <p:cNvPr id="35" name="타원 85"/>
          <p:cNvSpPr/>
          <p:nvPr/>
        </p:nvSpPr>
        <p:spPr bwMode="auto">
          <a:xfrm>
            <a:off x="3215011" y="3525838"/>
            <a:ext cx="90487" cy="88900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900"/>
          </a:p>
        </p:txBody>
      </p:sp>
      <p:sp>
        <p:nvSpPr>
          <p:cNvPr id="36" name="타원 86"/>
          <p:cNvSpPr/>
          <p:nvPr/>
        </p:nvSpPr>
        <p:spPr bwMode="auto">
          <a:xfrm>
            <a:off x="3721423" y="3976688"/>
            <a:ext cx="90488" cy="90487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900"/>
          </a:p>
        </p:txBody>
      </p:sp>
      <p:sp>
        <p:nvSpPr>
          <p:cNvPr id="37" name="타원 87"/>
          <p:cNvSpPr/>
          <p:nvPr/>
        </p:nvSpPr>
        <p:spPr bwMode="auto">
          <a:xfrm>
            <a:off x="3649986" y="3743325"/>
            <a:ext cx="90487" cy="88900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900"/>
          </a:p>
        </p:txBody>
      </p:sp>
      <p:sp>
        <p:nvSpPr>
          <p:cNvPr id="38" name="타원 89"/>
          <p:cNvSpPr/>
          <p:nvPr/>
        </p:nvSpPr>
        <p:spPr bwMode="auto">
          <a:xfrm>
            <a:off x="3878586" y="3508375"/>
            <a:ext cx="90487" cy="889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900"/>
          </a:p>
        </p:txBody>
      </p:sp>
      <p:sp>
        <p:nvSpPr>
          <p:cNvPr id="39" name="타원 90"/>
          <p:cNvSpPr/>
          <p:nvPr/>
        </p:nvSpPr>
        <p:spPr bwMode="auto">
          <a:xfrm>
            <a:off x="3456311" y="1955800"/>
            <a:ext cx="90487" cy="90488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900"/>
          </a:p>
        </p:txBody>
      </p:sp>
      <p:sp>
        <p:nvSpPr>
          <p:cNvPr id="40" name="타원 91"/>
          <p:cNvSpPr/>
          <p:nvPr/>
        </p:nvSpPr>
        <p:spPr bwMode="auto">
          <a:xfrm>
            <a:off x="3856361" y="2997200"/>
            <a:ext cx="90487" cy="889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900"/>
          </a:p>
        </p:txBody>
      </p:sp>
      <p:sp>
        <p:nvSpPr>
          <p:cNvPr id="41" name="타원 93"/>
          <p:cNvSpPr/>
          <p:nvPr/>
        </p:nvSpPr>
        <p:spPr bwMode="auto">
          <a:xfrm>
            <a:off x="3856361" y="3195638"/>
            <a:ext cx="90487" cy="889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900"/>
          </a:p>
        </p:txBody>
      </p:sp>
      <p:sp>
        <p:nvSpPr>
          <p:cNvPr id="42" name="타원 95"/>
          <p:cNvSpPr/>
          <p:nvPr/>
        </p:nvSpPr>
        <p:spPr bwMode="auto">
          <a:xfrm>
            <a:off x="4221486" y="2713038"/>
            <a:ext cx="90487" cy="88900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900"/>
          </a:p>
        </p:txBody>
      </p:sp>
      <p:sp>
        <p:nvSpPr>
          <p:cNvPr id="43" name="타원 96"/>
          <p:cNvSpPr/>
          <p:nvPr/>
        </p:nvSpPr>
        <p:spPr bwMode="auto">
          <a:xfrm>
            <a:off x="4221486" y="2813050"/>
            <a:ext cx="90487" cy="889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900"/>
          </a:p>
        </p:txBody>
      </p:sp>
      <p:sp>
        <p:nvSpPr>
          <p:cNvPr id="44" name="타원 97"/>
          <p:cNvSpPr/>
          <p:nvPr/>
        </p:nvSpPr>
        <p:spPr bwMode="auto">
          <a:xfrm>
            <a:off x="4675511" y="3017838"/>
            <a:ext cx="90487" cy="88900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900"/>
          </a:p>
        </p:txBody>
      </p:sp>
      <p:sp>
        <p:nvSpPr>
          <p:cNvPr id="45" name="타원 99"/>
          <p:cNvSpPr/>
          <p:nvPr/>
        </p:nvSpPr>
        <p:spPr bwMode="auto">
          <a:xfrm>
            <a:off x="6447161" y="2274888"/>
            <a:ext cx="90487" cy="90487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900"/>
          </a:p>
        </p:txBody>
      </p:sp>
      <p:sp>
        <p:nvSpPr>
          <p:cNvPr id="46" name="타원 100"/>
          <p:cNvSpPr/>
          <p:nvPr/>
        </p:nvSpPr>
        <p:spPr bwMode="auto">
          <a:xfrm>
            <a:off x="6624961" y="2735263"/>
            <a:ext cx="90487" cy="889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900"/>
          </a:p>
        </p:txBody>
      </p:sp>
      <p:sp>
        <p:nvSpPr>
          <p:cNvPr id="47" name="타원 101"/>
          <p:cNvSpPr/>
          <p:nvPr/>
        </p:nvSpPr>
        <p:spPr bwMode="auto">
          <a:xfrm>
            <a:off x="6624961" y="2838450"/>
            <a:ext cx="90487" cy="90488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900"/>
          </a:p>
        </p:txBody>
      </p:sp>
      <p:sp>
        <p:nvSpPr>
          <p:cNvPr id="48" name="타원 102"/>
          <p:cNvSpPr/>
          <p:nvPr/>
        </p:nvSpPr>
        <p:spPr bwMode="auto">
          <a:xfrm>
            <a:off x="6624961" y="2943225"/>
            <a:ext cx="90487" cy="889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900"/>
          </a:p>
        </p:txBody>
      </p:sp>
      <p:sp>
        <p:nvSpPr>
          <p:cNvPr id="49" name="타원 103"/>
          <p:cNvSpPr/>
          <p:nvPr/>
        </p:nvSpPr>
        <p:spPr bwMode="auto">
          <a:xfrm>
            <a:off x="6647186" y="3359150"/>
            <a:ext cx="90487" cy="889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900"/>
          </a:p>
        </p:txBody>
      </p:sp>
      <p:sp>
        <p:nvSpPr>
          <p:cNvPr id="50" name="타원 104"/>
          <p:cNvSpPr/>
          <p:nvPr/>
        </p:nvSpPr>
        <p:spPr bwMode="auto">
          <a:xfrm>
            <a:off x="8020373" y="4346575"/>
            <a:ext cx="90488" cy="90488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900"/>
          </a:p>
        </p:txBody>
      </p:sp>
      <p:sp>
        <p:nvSpPr>
          <p:cNvPr id="51" name="타원 105"/>
          <p:cNvSpPr/>
          <p:nvPr/>
        </p:nvSpPr>
        <p:spPr bwMode="auto">
          <a:xfrm>
            <a:off x="1929136" y="4500563"/>
            <a:ext cx="90487" cy="90487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900"/>
          </a:p>
        </p:txBody>
      </p:sp>
      <p:sp>
        <p:nvSpPr>
          <p:cNvPr id="52" name="타원 106"/>
          <p:cNvSpPr/>
          <p:nvPr/>
        </p:nvSpPr>
        <p:spPr bwMode="auto">
          <a:xfrm>
            <a:off x="1235398" y="2216150"/>
            <a:ext cx="90488" cy="90488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900"/>
          </a:p>
        </p:txBody>
      </p:sp>
      <p:sp>
        <p:nvSpPr>
          <p:cNvPr id="53" name="타원 110"/>
          <p:cNvSpPr/>
          <p:nvPr/>
        </p:nvSpPr>
        <p:spPr bwMode="auto">
          <a:xfrm>
            <a:off x="7342511" y="4343400"/>
            <a:ext cx="90487" cy="88900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900"/>
          </a:p>
        </p:txBody>
      </p:sp>
      <p:sp>
        <p:nvSpPr>
          <p:cNvPr id="54" name="타원 113"/>
          <p:cNvSpPr/>
          <p:nvPr/>
        </p:nvSpPr>
        <p:spPr bwMode="auto">
          <a:xfrm>
            <a:off x="4524698" y="3505200"/>
            <a:ext cx="90488" cy="88900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900"/>
          </a:p>
        </p:txBody>
      </p:sp>
      <p:grpSp>
        <p:nvGrpSpPr>
          <p:cNvPr id="55" name="그룹 1"/>
          <p:cNvGrpSpPr>
            <a:grpSpLocks/>
          </p:cNvGrpSpPr>
          <p:nvPr/>
        </p:nvGrpSpPr>
        <p:grpSpPr bwMode="auto">
          <a:xfrm>
            <a:off x="689298" y="1887538"/>
            <a:ext cx="7292975" cy="2897187"/>
            <a:chOff x="1085850" y="1868488"/>
            <a:chExt cx="7292686" cy="2897187"/>
          </a:xfrm>
        </p:grpSpPr>
        <p:pic>
          <p:nvPicPr>
            <p:cNvPr id="56" name="Picture 2" descr="C:\Users\Cool\Desktop\LS\국기\독일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17633" y="2362200"/>
              <a:ext cx="363524" cy="228600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57" name="Picture 3" descr="C:\Users\Cool\Desktop\LS\국기\영국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27132" y="2073275"/>
              <a:ext cx="363523" cy="21907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58" name="Picture 4" descr="C:\Users\Cool\Desktop\LS\국기\포르투갈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85850" y="2870200"/>
              <a:ext cx="307963" cy="204788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59" name="Picture 5" descr="C:\Users\Cool\Desktop\LS\국기\프랑스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85884" y="2644775"/>
              <a:ext cx="336537" cy="22542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60" name="Picture 6" descr="C:\Users\Cool\Desktop\LS\국기\이탈리아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41470" y="2952750"/>
              <a:ext cx="307963" cy="204788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61" name="Picture 7" descr="C:\Users\Cool\Desktop\LS\국기\이집트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84339" y="3221038"/>
              <a:ext cx="309551" cy="204787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62" name="Picture 8" descr="C:\Users\Cool\Desktop\LS\국기\아랍에미리트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62193" y="3197225"/>
              <a:ext cx="293675" cy="204788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63" name="Picture 204" descr="C:\Users\Cool\Desktop\LS\국기\사우디아라비아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447871" y="3421063"/>
              <a:ext cx="325425" cy="204787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64" name="Picture 9" descr="C:\Users\Cool\Desktop\LS\국기\인도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241590" y="3387725"/>
              <a:ext cx="338125" cy="223838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65" name="Picture 10" descr="C:\Users\Cool\Desktop\LS\국기\인도네시아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789256" y="3914775"/>
              <a:ext cx="303200" cy="201613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66" name="Picture 11" descr="C:\Users\Cool\Desktop\LS\국기\싱가포르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709884" y="3675063"/>
              <a:ext cx="303200" cy="203200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67" name="Picture 12" descr="C:\Users\Cool\Desktop\LS\국기\말레이시아국기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303585" y="3759200"/>
              <a:ext cx="360348" cy="22542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68" name="Picture 13" descr="C:\Users\Cool\Desktop\LS\국기\러시아.jp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482880" y="1868488"/>
              <a:ext cx="339712" cy="223837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69" name="Picture 14" descr="C:\Users\Cool\Desktop\LS\국기\중국.jpg"/>
            <p:cNvPicPr>
              <a:picLocks noChangeAspect="1" noChangeArrowheads="1"/>
            </p:cNvPicPr>
            <p:nvPr/>
          </p:nvPicPr>
          <p:blipFill>
            <a:blip r:embed="rId16" cstate="print"/>
            <a:srcRect b="-2"/>
            <a:stretch>
              <a:fillRect/>
            </a:stretch>
          </p:blipFill>
          <p:spPr bwMode="auto">
            <a:xfrm>
              <a:off x="3817830" y="2989263"/>
              <a:ext cx="401621" cy="265112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70" name="Picture 15" descr="C:\Users\Cool\Desktop\LS\국기\한국.jp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194052" y="2603500"/>
              <a:ext cx="380985" cy="285750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71" name="Picture 16" descr="C:\Users\Cool\Desktop\LS\국기\일본.jp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711556" y="2946400"/>
              <a:ext cx="311138" cy="204788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72" name="Picture 17" descr="C:\Users\Cool\Desktop\LS\국기\오스트레일리아.jp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751243" y="4565650"/>
              <a:ext cx="336537" cy="20002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73" name="Picture 18" descr="C:\Users\Cool\Desktop\LS\국기\캐나다.jpg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6465675" y="2209800"/>
              <a:ext cx="334949" cy="192088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74" name="Picture 19" descr="C:\Users\Cool\Desktop\LS\국기\미국.jpg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6545047" y="2724150"/>
              <a:ext cx="433370" cy="268288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75" name="Picture 206" descr="C:\Users\Cool\Desktop\LS\국기\멕시코.jpg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6683153" y="3346450"/>
              <a:ext cx="317487" cy="19367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76" name="Picture 20" descr="C:\Users\Cool\Desktop\LS\국기\브라질.jpg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8089622" y="4276725"/>
              <a:ext cx="288914" cy="192088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77" name="Picture 21" descr="C:\Users\Cool\Desktop\LS\국기\남아공.jpg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1943066" y="4429125"/>
              <a:ext cx="341299" cy="204788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</p:grpSp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994848" y="4286250"/>
            <a:ext cx="312738" cy="2159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9" name="78 Imagen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5252"/>
            <a:ext cx="5328592" cy="792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4887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038790"/>
            <a:ext cx="806489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dirty="0"/>
              <a:t>Cables y Sistemas de </a:t>
            </a:r>
            <a:r>
              <a:rPr lang="es-EC" sz="2400" b="1" dirty="0" smtClean="0"/>
              <a:t>Energía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/>
              <a:t>Sistemas de transmisión y distribución de energía de baja tensión, media tensión , alto voltaje y extra alto voltaje.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/>
              <a:t>Cables submarinos, accesorios, sistemas, ingeniería, instalación y puesta en marcha</a:t>
            </a:r>
          </a:p>
          <a:p>
            <a:endParaRPr lang="es-EC" b="1" dirty="0" smtClean="0"/>
          </a:p>
          <a:p>
            <a:r>
              <a:rPr lang="es-EC" sz="2400" b="1" dirty="0"/>
              <a:t>Cables, componentes y soluciones para </a:t>
            </a:r>
            <a:r>
              <a:rPr lang="es-EC" sz="2400" b="1" dirty="0" smtClean="0"/>
              <a:t>telecomunicaciones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/>
              <a:t>Fibra óptica, cable de fibra óptica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/>
              <a:t>Aparatos y componentes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/>
              <a:t>Cable de red, radiofrecuencia.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/>
              <a:t>FTTH, integración de sistemas</a:t>
            </a:r>
          </a:p>
          <a:p>
            <a:pPr marL="285750" indent="-285750">
              <a:buFont typeface="Arial" pitchFamily="34" charset="0"/>
              <a:buChar char="•"/>
            </a:pPr>
            <a:endParaRPr lang="es-EC" b="1" dirty="0"/>
          </a:p>
          <a:p>
            <a:r>
              <a:rPr lang="es-EC" sz="2400" b="1" dirty="0"/>
              <a:t>Módulos y Cables </a:t>
            </a:r>
            <a:r>
              <a:rPr lang="es-EC" sz="2400" b="1" dirty="0" smtClean="0"/>
              <a:t>Integrados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/>
              <a:t>Cables y Módulos industriales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/>
              <a:t>Soluciones y alambres para la industria automotriz</a:t>
            </a:r>
          </a:p>
          <a:p>
            <a:pPr marL="285750" indent="-285750">
              <a:buFont typeface="Arial" pitchFamily="34" charset="0"/>
              <a:buChar char="•"/>
            </a:pPr>
            <a:endParaRPr lang="es-EC" b="1" dirty="0"/>
          </a:p>
          <a:p>
            <a:r>
              <a:rPr lang="es-EC" sz="2400" b="1" dirty="0"/>
              <a:t>Materiales </a:t>
            </a:r>
            <a:r>
              <a:rPr lang="es-EC" sz="2400" b="1" dirty="0" smtClean="0"/>
              <a:t>Industriales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/>
              <a:t>Alambre de cobre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/>
              <a:t>Materiales de aluminio</a:t>
            </a:r>
          </a:p>
          <a:p>
            <a:endParaRPr lang="es-EC" b="1" dirty="0"/>
          </a:p>
          <a:p>
            <a:endParaRPr lang="es-EC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2807804" y="266105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400" b="1" dirty="0" smtClean="0"/>
              <a:t>Productos</a:t>
            </a:r>
            <a:endParaRPr lang="es-EC" sz="4400" b="1" dirty="0"/>
          </a:p>
        </p:txBody>
      </p:sp>
      <p:pic>
        <p:nvPicPr>
          <p:cNvPr id="4" name="Picture 3" descr="D:\Illustrator\Logos\LOGO HENT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67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sultado de imagen para patch panel  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41" y="2338433"/>
            <a:ext cx="3815426" cy="128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707904" y="2338433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/>
              <a:t>Con blindado o  </a:t>
            </a:r>
            <a:r>
              <a:rPr lang="es-EC" dirty="0"/>
              <a:t>sin blindaje,  </a:t>
            </a:r>
            <a:r>
              <a:rPr lang="es-EC" dirty="0" smtClean="0"/>
              <a:t>nos </a:t>
            </a:r>
            <a:r>
              <a:rPr lang="es-EC" dirty="0"/>
              <a:t>ofrecen </a:t>
            </a:r>
            <a:r>
              <a:rPr lang="es-EC" dirty="0" smtClean="0"/>
              <a:t>el máximo </a:t>
            </a:r>
            <a:r>
              <a:rPr lang="es-EC" dirty="0"/>
              <a:t>rendimiento de conexión.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39830" r="34117" b="30085"/>
          <a:stretch/>
        </p:blipFill>
        <p:spPr bwMode="auto">
          <a:xfrm>
            <a:off x="467544" y="4581128"/>
            <a:ext cx="2818656" cy="1018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851920" y="4074738"/>
            <a:ext cx="50469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/>
              <a:t>• </a:t>
            </a:r>
            <a:r>
              <a:rPr lang="es-EC" dirty="0"/>
              <a:t>Conector diseñado para la comodidad del cliente, el cableado de alta densidad disponible en la salida y </a:t>
            </a:r>
            <a:r>
              <a:rPr lang="es-EC" dirty="0" smtClean="0"/>
              <a:t>el equipo </a:t>
            </a:r>
            <a:r>
              <a:rPr lang="es-EC" dirty="0"/>
              <a:t>de la sala.</a:t>
            </a:r>
          </a:p>
          <a:p>
            <a:r>
              <a:rPr lang="es-EC" dirty="0"/>
              <a:t>• Blindado y sin blindaje.</a:t>
            </a:r>
          </a:p>
          <a:p>
            <a:r>
              <a:rPr lang="es-EC" dirty="0"/>
              <a:t>• Cumple con las normas internacionales ISO / IEC 11801 y ANSI / TIA-568-C.2 de la sala de equipos a la salida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20688"/>
            <a:ext cx="5328592" cy="12008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3723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268760"/>
            <a:ext cx="5328592" cy="12008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RG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7"/>
          <a:stretch/>
        </p:blipFill>
        <p:spPr bwMode="auto">
          <a:xfrm>
            <a:off x="360537" y="3356992"/>
            <a:ext cx="2074118" cy="189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434655" y="3335816"/>
            <a:ext cx="677422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C" sz="2000" dirty="0"/>
              <a:t>Cable trenzado flexible de 75 ohmios </a:t>
            </a:r>
            <a:r>
              <a:rPr lang="es-EC" sz="2000" dirty="0" smtClean="0"/>
              <a:t>coaxial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2000" dirty="0"/>
              <a:t>Transmisión de señales de RF y potencia para aplicaciones </a:t>
            </a:r>
            <a:endParaRPr lang="es-EC" sz="2000" dirty="0" smtClean="0"/>
          </a:p>
          <a:p>
            <a:pPr algn="just"/>
            <a:r>
              <a:rPr lang="es-EC" sz="2000" dirty="0" smtClean="0"/>
              <a:t>      de </a:t>
            </a:r>
            <a:r>
              <a:rPr lang="es-EC" sz="2000" dirty="0"/>
              <a:t>voz, datos y vídeo y CATV / </a:t>
            </a:r>
            <a:r>
              <a:rPr lang="es-EC" sz="2000" dirty="0" smtClean="0"/>
              <a:t>Internet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2000" dirty="0"/>
              <a:t>Velocidad </a:t>
            </a:r>
            <a:r>
              <a:rPr lang="es-EC" sz="2000" dirty="0" smtClean="0"/>
              <a:t>de propagación </a:t>
            </a:r>
            <a:r>
              <a:rPr lang="es-EC" sz="2000" dirty="0"/>
              <a:t>relativa ≥</a:t>
            </a:r>
            <a:r>
              <a:rPr lang="es-EC" sz="2000" dirty="0" smtClean="0"/>
              <a:t>82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2000" dirty="0"/>
              <a:t>SRL(dB</a:t>
            </a:r>
            <a:r>
              <a:rPr lang="es-EC" sz="2000" dirty="0" smtClean="0"/>
              <a:t>) 20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2000" dirty="0" err="1" smtClean="0"/>
              <a:t>Impedance</a:t>
            </a:r>
            <a:r>
              <a:rPr lang="es-EC" sz="2000" dirty="0" smtClean="0"/>
              <a:t> 75 </a:t>
            </a:r>
            <a:r>
              <a:rPr lang="el-GR" sz="2000" dirty="0"/>
              <a:t>Ω</a:t>
            </a:r>
            <a:endParaRPr lang="es-EC" sz="2000" dirty="0"/>
          </a:p>
        </p:txBody>
      </p:sp>
      <p:pic>
        <p:nvPicPr>
          <p:cNvPr id="7" name="Picture 3" descr="D:\Illustrator\Logos\LOGO HENTE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68" y="188640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75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527436"/>
              </p:ext>
            </p:extLst>
          </p:nvPr>
        </p:nvGraphicFramePr>
        <p:xfrm>
          <a:off x="899592" y="1988840"/>
          <a:ext cx="7531267" cy="3692664"/>
        </p:xfrm>
        <a:graphic>
          <a:graphicData uri="http://schemas.openxmlformats.org/drawingml/2006/table">
            <a:tbl>
              <a:tblPr/>
              <a:tblGrid>
                <a:gridCol w="2511438"/>
                <a:gridCol w="2509915"/>
                <a:gridCol w="2509914"/>
              </a:tblGrid>
              <a:tr h="4615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3066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ko-KR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돋움" pitchFamily="50" charset="-127"/>
                        </a:rPr>
                        <a:t>Categoria</a:t>
                      </a:r>
                      <a:endParaRPr kumimoji="0" lang="en-US" altLang="ko-K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돋움" pitchFamily="50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3066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ko-KR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돋움" pitchFamily="50" charset="-127"/>
                        </a:rPr>
                        <a:t>Clase</a:t>
                      </a:r>
                      <a:endParaRPr kumimoji="0" lang="en-US" altLang="ko-K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돋움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3066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ko-K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돋움" pitchFamily="50" charset="-127"/>
                        </a:rPr>
                        <a:t>Bandwidth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5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3066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돋움" pitchFamily="50" charset="-127"/>
                        </a:rPr>
                        <a:t>   Category 5</a:t>
                      </a:r>
                      <a:endParaRPr kumimoji="0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돋움" pitchFamily="50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3066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돋움" pitchFamily="50" charset="-127"/>
                        </a:rPr>
                        <a:t>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3066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돋움" pitchFamily="50" charset="-127"/>
                        </a:rPr>
                        <a:t>100 Mhz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5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3066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돋움" pitchFamily="50" charset="-127"/>
                        </a:rPr>
                        <a:t>   Category 5E</a:t>
                      </a:r>
                      <a:endParaRPr kumimoji="0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돋움" pitchFamily="50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3066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돋움" pitchFamily="50" charset="-127"/>
                        </a:rPr>
                        <a:t>Class D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3066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돋움" pitchFamily="50" charset="-127"/>
                        </a:rPr>
                        <a:t>100 Mhz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5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3066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돋움" pitchFamily="50" charset="-127"/>
                        </a:rPr>
                        <a:t>   Category 6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3066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돋움" pitchFamily="50" charset="-127"/>
                        </a:rPr>
                        <a:t>Class 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3066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돋움" pitchFamily="50" charset="-127"/>
                        </a:rPr>
                        <a:t>250 Mhz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5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3066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돋움" pitchFamily="50" charset="-127"/>
                        </a:rPr>
                        <a:t>   Category 6A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3066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돋움" pitchFamily="50" charset="-127"/>
                        </a:rPr>
                        <a:t>Class EA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3066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돋움" pitchFamily="50" charset="-127"/>
                        </a:rPr>
                        <a:t>500 </a:t>
                      </a:r>
                      <a:r>
                        <a:rPr kumimoji="0" lang="en-US" altLang="ko-K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돋움" pitchFamily="50" charset="-127"/>
                        </a:rPr>
                        <a:t>Mhz</a:t>
                      </a:r>
                      <a:endParaRPr kumimoji="0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돋움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5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3066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돋움" pitchFamily="50" charset="-127"/>
                        </a:rPr>
                        <a:t>   Category 7</a:t>
                      </a: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돋움" pitchFamily="50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3066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돋움" pitchFamily="50" charset="-127"/>
                        </a:rPr>
                        <a:t>Class F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3066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돋움" pitchFamily="50" charset="-127"/>
                        </a:rPr>
                        <a:t>600 </a:t>
                      </a:r>
                      <a:r>
                        <a:rPr kumimoji="0" lang="en-US" altLang="ko-K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돋움" pitchFamily="50" charset="-127"/>
                        </a:rPr>
                        <a:t>Mhz</a:t>
                      </a:r>
                      <a:endParaRPr kumimoji="0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돋움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5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3066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돋움" pitchFamily="50" charset="-127"/>
                        </a:rPr>
                        <a:t>   Category 7A</a:t>
                      </a:r>
                      <a:endParaRPr kumimoji="0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돋움" pitchFamily="50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3066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돋움" pitchFamily="50" charset="-127"/>
                        </a:rPr>
                        <a:t>Class FA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3066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돋움" pitchFamily="50" charset="-127"/>
                        </a:rPr>
                        <a:t>1 </a:t>
                      </a:r>
                      <a:r>
                        <a:rPr kumimoji="0" lang="en-US" altLang="ko-K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돋움" pitchFamily="50" charset="-127"/>
                        </a:rPr>
                        <a:t>Ghz</a:t>
                      </a:r>
                      <a:endParaRPr kumimoji="0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돋움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5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3066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돋움" pitchFamily="50" charset="-127"/>
                        </a:rPr>
                        <a:t>   Category 8</a:t>
                      </a:r>
                      <a:endParaRPr kumimoji="0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돋움" pitchFamily="50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3066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돋움" pitchFamily="50" charset="-127"/>
                        </a:rPr>
                        <a:t>Class I &amp; II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3066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돋움" pitchFamily="50" charset="-127"/>
                        </a:rPr>
                        <a:t>2 </a:t>
                      </a:r>
                      <a:r>
                        <a:rPr kumimoji="0" lang="en-US" altLang="ko-K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돋움" pitchFamily="50" charset="-127"/>
                        </a:rPr>
                        <a:t>Ghz</a:t>
                      </a:r>
                      <a:endParaRPr kumimoji="0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돋움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700" y="764704"/>
            <a:ext cx="5328592" cy="12008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D:\Illustrator\Logos\LOGO HENT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6836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25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직사각형 289"/>
          <p:cNvSpPr/>
          <p:nvPr/>
        </p:nvSpPr>
        <p:spPr>
          <a:xfrm>
            <a:off x="1425785" y="2980752"/>
            <a:ext cx="7392988" cy="369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Gill Sans MT" pitchFamily="34" charset="0"/>
            </a:endParaRPr>
          </a:p>
        </p:txBody>
      </p:sp>
      <p:grpSp>
        <p:nvGrpSpPr>
          <p:cNvPr id="74" name="그룹 11"/>
          <p:cNvGrpSpPr>
            <a:grpSpLocks/>
          </p:cNvGrpSpPr>
          <p:nvPr/>
        </p:nvGrpSpPr>
        <p:grpSpPr bwMode="auto">
          <a:xfrm>
            <a:off x="2883256" y="1131272"/>
            <a:ext cx="1439862" cy="498475"/>
            <a:chOff x="6917998" y="1277938"/>
            <a:chExt cx="2558038" cy="498475"/>
          </a:xfrm>
        </p:grpSpPr>
        <p:sp>
          <p:nvSpPr>
            <p:cNvPr id="75" name="AutoShape 2"/>
            <p:cNvSpPr>
              <a:spLocks noChangeArrowheads="1"/>
            </p:cNvSpPr>
            <p:nvPr/>
          </p:nvSpPr>
          <p:spPr bwMode="auto">
            <a:xfrm>
              <a:off x="6917998" y="1343025"/>
              <a:ext cx="2558038" cy="395288"/>
            </a:xfrm>
            <a:prstGeom prst="round2SameRect">
              <a:avLst/>
            </a:prstGeom>
            <a:solidFill>
              <a:srgbClr val="274F74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ko-KR" altLang="en-US" sz="1200" dirty="0">
                <a:solidFill>
                  <a:srgbClr val="000000"/>
                </a:solidFill>
                <a:latin typeface="Gill Sans MT" pitchFamily="34" charset="0"/>
                <a:ea typeface="맑은 고딕" pitchFamily="50" charset="-127"/>
                <a:cs typeface="Tahoma" pitchFamily="34" charset="0"/>
              </a:endParaRPr>
            </a:p>
          </p:txBody>
        </p:sp>
        <p:sp>
          <p:nvSpPr>
            <p:cNvPr id="76" name="Rectangle 27"/>
            <p:cNvSpPr>
              <a:spLocks noChangeArrowheads="1"/>
            </p:cNvSpPr>
            <p:nvPr/>
          </p:nvSpPr>
          <p:spPr bwMode="auto">
            <a:xfrm>
              <a:off x="6943985" y="1277938"/>
              <a:ext cx="2506065" cy="498475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latinLnBrk="0" hangingPunct="0"/>
              <a:r>
                <a:rPr kumimoji="0" lang="en-US" altLang="ko-KR" sz="1200" b="1" dirty="0">
                  <a:solidFill>
                    <a:srgbClr val="FFFFFF"/>
                  </a:solidFill>
                  <a:latin typeface="Gill Sans MT" pitchFamily="34" charset="0"/>
                  <a:cs typeface="Tahoma" pitchFamily="34" charset="0"/>
                </a:rPr>
                <a:t>Category 6/6</a:t>
              </a:r>
              <a:r>
                <a:rPr kumimoji="0" lang="en-US" altLang="ko-KR" sz="1200" b="1" baseline="30000" dirty="0">
                  <a:solidFill>
                    <a:srgbClr val="FFFFFF"/>
                  </a:solidFill>
                  <a:latin typeface="Gill Sans MT" pitchFamily="34" charset="0"/>
                  <a:cs typeface="Tahoma" pitchFamily="34" charset="0"/>
                </a:rPr>
                <a:t>+</a:t>
              </a:r>
            </a:p>
          </p:txBody>
        </p:sp>
      </p:grpSp>
      <p:grpSp>
        <p:nvGrpSpPr>
          <p:cNvPr id="77" name="그룹 13"/>
          <p:cNvGrpSpPr>
            <a:grpSpLocks/>
          </p:cNvGrpSpPr>
          <p:nvPr/>
        </p:nvGrpSpPr>
        <p:grpSpPr bwMode="auto">
          <a:xfrm>
            <a:off x="1414818" y="1131272"/>
            <a:ext cx="1439863" cy="504825"/>
            <a:chOff x="4271657" y="1277938"/>
            <a:chExt cx="2559661" cy="504825"/>
          </a:xfrm>
        </p:grpSpPr>
        <p:sp>
          <p:nvSpPr>
            <p:cNvPr id="78" name="AutoShape 2"/>
            <p:cNvSpPr>
              <a:spLocks noChangeArrowheads="1"/>
            </p:cNvSpPr>
            <p:nvPr/>
          </p:nvSpPr>
          <p:spPr bwMode="auto">
            <a:xfrm>
              <a:off x="4271657" y="1343025"/>
              <a:ext cx="2559661" cy="395288"/>
            </a:xfrm>
            <a:prstGeom prst="round2SameRect">
              <a:avLst/>
            </a:prstGeom>
            <a:solidFill>
              <a:srgbClr val="274F74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ko-KR" altLang="en-US" sz="1200" dirty="0">
                <a:solidFill>
                  <a:srgbClr val="000000"/>
                </a:solidFill>
                <a:latin typeface="Gill Sans MT" pitchFamily="34" charset="0"/>
                <a:ea typeface="맑은 고딕" pitchFamily="50" charset="-127"/>
                <a:cs typeface="Tahoma" pitchFamily="34" charset="0"/>
              </a:endParaRPr>
            </a:p>
          </p:txBody>
        </p:sp>
        <p:sp>
          <p:nvSpPr>
            <p:cNvPr id="79" name="Rectangle 26"/>
            <p:cNvSpPr>
              <a:spLocks noChangeArrowheads="1"/>
            </p:cNvSpPr>
            <p:nvPr/>
          </p:nvSpPr>
          <p:spPr bwMode="auto">
            <a:xfrm>
              <a:off x="4300030" y="1277938"/>
              <a:ext cx="2504440" cy="504825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latinLnBrk="0" hangingPunct="0"/>
              <a:r>
                <a:rPr kumimoji="0" lang="en-US" altLang="ko-KR" sz="1200" b="1" dirty="0">
                  <a:solidFill>
                    <a:srgbClr val="FFFFFF"/>
                  </a:solidFill>
                  <a:latin typeface="Gill Sans MT" pitchFamily="34" charset="0"/>
                  <a:cs typeface="Tahoma" pitchFamily="34" charset="0"/>
                </a:rPr>
                <a:t>Category 5E</a:t>
              </a:r>
            </a:p>
          </p:txBody>
        </p:sp>
      </p:grpSp>
      <p:grpSp>
        <p:nvGrpSpPr>
          <p:cNvPr id="80" name="그룹 12"/>
          <p:cNvGrpSpPr>
            <a:grpSpLocks/>
          </p:cNvGrpSpPr>
          <p:nvPr/>
        </p:nvGrpSpPr>
        <p:grpSpPr bwMode="auto">
          <a:xfrm>
            <a:off x="4378681" y="1131272"/>
            <a:ext cx="1439862" cy="498475"/>
            <a:chOff x="1688812" y="1277938"/>
            <a:chExt cx="2558040" cy="498475"/>
          </a:xfrm>
        </p:grpSpPr>
        <p:sp>
          <p:nvSpPr>
            <p:cNvPr id="81" name="AutoShape 2"/>
            <p:cNvSpPr>
              <a:spLocks noChangeArrowheads="1"/>
            </p:cNvSpPr>
            <p:nvPr/>
          </p:nvSpPr>
          <p:spPr bwMode="auto">
            <a:xfrm>
              <a:off x="1688812" y="1341438"/>
              <a:ext cx="2558040" cy="395287"/>
            </a:xfrm>
            <a:prstGeom prst="round2SameRect">
              <a:avLst/>
            </a:prstGeom>
            <a:solidFill>
              <a:srgbClr val="274F74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ko-KR" altLang="en-US" sz="1200" dirty="0">
                <a:solidFill>
                  <a:srgbClr val="000000"/>
                </a:solidFill>
                <a:latin typeface="Gill Sans MT" pitchFamily="34" charset="0"/>
                <a:ea typeface="맑은 고딕" pitchFamily="50" charset="-127"/>
                <a:cs typeface="Tahoma" pitchFamily="34" charset="0"/>
              </a:endParaRPr>
            </a:p>
          </p:txBody>
        </p:sp>
        <p:sp>
          <p:nvSpPr>
            <p:cNvPr id="82" name="Rectangle 25"/>
            <p:cNvSpPr>
              <a:spLocks noChangeArrowheads="1"/>
            </p:cNvSpPr>
            <p:nvPr/>
          </p:nvSpPr>
          <p:spPr bwMode="auto">
            <a:xfrm>
              <a:off x="1715611" y="1277938"/>
              <a:ext cx="2504442" cy="498475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latinLnBrk="0" hangingPunct="0"/>
              <a:r>
                <a:rPr kumimoji="0" lang="en-US" altLang="ko-KR" sz="1200" b="1">
                  <a:solidFill>
                    <a:srgbClr val="FFFFFF"/>
                  </a:solidFill>
                  <a:latin typeface="Gill Sans MT" pitchFamily="34" charset="0"/>
                  <a:cs typeface="Tahoma" pitchFamily="34" charset="0"/>
                </a:rPr>
                <a:t>Category 6A</a:t>
              </a:r>
            </a:p>
          </p:txBody>
        </p:sp>
      </p:grpSp>
      <p:sp>
        <p:nvSpPr>
          <p:cNvPr id="83" name="Text Box 44"/>
          <p:cNvSpPr txBox="1">
            <a:spLocks noChangeArrowheads="1"/>
          </p:cNvSpPr>
          <p:nvPr/>
        </p:nvSpPr>
        <p:spPr bwMode="auto">
          <a:xfrm>
            <a:off x="2245081" y="5461972"/>
            <a:ext cx="1579562" cy="1092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87313" indent="-87313">
              <a:spcBef>
                <a:spcPts val="200"/>
              </a:spcBef>
              <a:buFont typeface="Arial" charset="0"/>
              <a:buChar char="•"/>
            </a:pPr>
            <a:r>
              <a:rPr lang="en-US" altLang="ko-KR" sz="10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Bandwidth</a:t>
            </a:r>
            <a:br>
              <a:rPr lang="en-US" altLang="ko-KR" sz="10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</a:br>
            <a:r>
              <a:rPr lang="en-US" altLang="ko-KR" sz="10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(100-&gt;250MHz)</a:t>
            </a:r>
          </a:p>
          <a:p>
            <a:pPr marL="87313" indent="-87313">
              <a:spcBef>
                <a:spcPts val="200"/>
              </a:spcBef>
              <a:buFont typeface="Arial" charset="0"/>
              <a:buChar char="•"/>
            </a:pPr>
            <a:r>
              <a:rPr lang="en-US" altLang="ko-KR" sz="10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Uplift X-talk</a:t>
            </a:r>
          </a:p>
          <a:p>
            <a:pPr marL="87313" indent="-87313">
              <a:spcBef>
                <a:spcPts val="200"/>
              </a:spcBef>
              <a:buFont typeface="Arial" charset="0"/>
              <a:buChar char="•"/>
            </a:pPr>
            <a:r>
              <a:rPr lang="en-US" altLang="ko-KR" sz="10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Insert Separator</a:t>
            </a:r>
            <a:br>
              <a:rPr lang="en-US" altLang="ko-KR" sz="10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</a:br>
            <a:r>
              <a:rPr lang="en-US" altLang="ko-KR" sz="10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to improve internal</a:t>
            </a:r>
            <a:br>
              <a:rPr lang="en-US" altLang="ko-KR" sz="10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</a:br>
            <a:r>
              <a:rPr lang="en-US" altLang="ko-KR" sz="10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X-talk</a:t>
            </a:r>
          </a:p>
        </p:txBody>
      </p:sp>
      <p:pic>
        <p:nvPicPr>
          <p:cNvPr id="84" name="그림 270"/>
          <p:cNvPicPr>
            <a:picLocks noChangeAspect="1" noChangeArrowheads="1"/>
          </p:cNvPicPr>
          <p:nvPr/>
        </p:nvPicPr>
        <p:blipFill>
          <a:blip r:embed="rId2" cstate="print"/>
          <a:srcRect l="4930"/>
          <a:stretch>
            <a:fillRect/>
          </a:stretch>
        </p:blipFill>
        <p:spPr bwMode="auto">
          <a:xfrm>
            <a:off x="1660881" y="1883748"/>
            <a:ext cx="865701" cy="86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70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4081" y="1836122"/>
            <a:ext cx="995362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6" name="그룹 13"/>
          <p:cNvGrpSpPr>
            <a:grpSpLocks/>
          </p:cNvGrpSpPr>
          <p:nvPr/>
        </p:nvGrpSpPr>
        <p:grpSpPr bwMode="auto">
          <a:xfrm>
            <a:off x="4369156" y="1828184"/>
            <a:ext cx="811212" cy="766763"/>
            <a:chOff x="5492784" y="1860106"/>
            <a:chExt cx="700897" cy="702134"/>
          </a:xfrm>
        </p:grpSpPr>
        <p:pic>
          <p:nvPicPr>
            <p:cNvPr id="87" name="Picture 166" descr="그림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392503">
              <a:off x="5492166" y="1860724"/>
              <a:ext cx="702134" cy="700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" name="Oval 169"/>
            <p:cNvSpPr>
              <a:spLocks noChangeArrowheads="1"/>
            </p:cNvSpPr>
            <p:nvPr/>
          </p:nvSpPr>
          <p:spPr bwMode="auto">
            <a:xfrm rot="-2676800">
              <a:off x="5671295" y="2103805"/>
              <a:ext cx="91932" cy="93337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ko-KR" altLang="en-US">
                <a:solidFill>
                  <a:srgbClr val="000000"/>
                </a:solidFill>
                <a:latin typeface="Gill Sans MT" pitchFamily="34" charset="0"/>
                <a:cs typeface="Tahoma" pitchFamily="34" charset="0"/>
              </a:endParaRPr>
            </a:p>
          </p:txBody>
        </p:sp>
        <p:sp>
          <p:nvSpPr>
            <p:cNvPr id="89" name="Oval 170"/>
            <p:cNvSpPr>
              <a:spLocks noChangeArrowheads="1"/>
            </p:cNvSpPr>
            <p:nvPr/>
          </p:nvSpPr>
          <p:spPr bwMode="auto">
            <a:xfrm rot="-2676800">
              <a:off x="5692189" y="2125171"/>
              <a:ext cx="50145" cy="50911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ko-KR" altLang="en-US">
                <a:solidFill>
                  <a:srgbClr val="000000"/>
                </a:solidFill>
                <a:latin typeface="Gill Sans MT" pitchFamily="34" charset="0"/>
                <a:cs typeface="Tahoma" pitchFamily="34" charset="0"/>
              </a:endParaRPr>
            </a:p>
          </p:txBody>
        </p:sp>
        <p:sp>
          <p:nvSpPr>
            <p:cNvPr id="90" name="Oval 171"/>
            <p:cNvSpPr>
              <a:spLocks noChangeArrowheads="1"/>
            </p:cNvSpPr>
            <p:nvPr/>
          </p:nvSpPr>
          <p:spPr bwMode="auto">
            <a:xfrm rot="-2676800">
              <a:off x="5736769" y="2039315"/>
              <a:ext cx="91717" cy="93337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ko-KR" altLang="en-US">
                <a:solidFill>
                  <a:srgbClr val="000000"/>
                </a:solidFill>
                <a:latin typeface="Gill Sans MT" pitchFamily="34" charset="0"/>
                <a:cs typeface="Tahoma" pitchFamily="34" charset="0"/>
              </a:endParaRPr>
            </a:p>
          </p:txBody>
        </p:sp>
        <p:sp>
          <p:nvSpPr>
            <p:cNvPr id="91" name="Oval 172"/>
            <p:cNvSpPr>
              <a:spLocks noChangeArrowheads="1"/>
            </p:cNvSpPr>
            <p:nvPr/>
          </p:nvSpPr>
          <p:spPr bwMode="auto">
            <a:xfrm rot="-2676800">
              <a:off x="5757663" y="2060681"/>
              <a:ext cx="49930" cy="50911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ko-KR" altLang="en-US">
                <a:solidFill>
                  <a:srgbClr val="000000"/>
                </a:solidFill>
                <a:latin typeface="Gill Sans MT" pitchFamily="34" charset="0"/>
                <a:cs typeface="Tahoma" pitchFamily="34" charset="0"/>
              </a:endParaRPr>
            </a:p>
          </p:txBody>
        </p:sp>
        <p:sp>
          <p:nvSpPr>
            <p:cNvPr id="92" name="AutoShape 173"/>
            <p:cNvSpPr>
              <a:spLocks noChangeArrowheads="1"/>
            </p:cNvSpPr>
            <p:nvPr/>
          </p:nvSpPr>
          <p:spPr bwMode="auto">
            <a:xfrm rot="-2676800">
              <a:off x="5736769" y="2039315"/>
              <a:ext cx="91717" cy="93337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460 w 21600"/>
                <a:gd name="T13" fmla="*/ 0 h 21600"/>
                <a:gd name="T14" fmla="*/ 15140 w 21600"/>
                <a:gd name="T15" fmla="*/ 518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307" y="4848"/>
                  </a:moveTo>
                  <a:cubicBezTo>
                    <a:pt x="9795" y="4725"/>
                    <a:pt x="10296" y="4663"/>
                    <a:pt x="10800" y="4664"/>
                  </a:cubicBezTo>
                  <a:cubicBezTo>
                    <a:pt x="11303" y="4664"/>
                    <a:pt x="11804" y="4725"/>
                    <a:pt x="12292" y="4848"/>
                  </a:cubicBezTo>
                  <a:lnTo>
                    <a:pt x="13427" y="324"/>
                  </a:lnTo>
                  <a:cubicBezTo>
                    <a:pt x="12568" y="108"/>
                    <a:pt x="11685" y="-1"/>
                    <a:pt x="10799" y="0"/>
                  </a:cubicBezTo>
                  <a:cubicBezTo>
                    <a:pt x="9914" y="0"/>
                    <a:pt x="9031" y="108"/>
                    <a:pt x="8172" y="324"/>
                  </a:cubicBezTo>
                  <a:lnTo>
                    <a:pt x="9307" y="4848"/>
                  </a:lnTo>
                  <a:close/>
                </a:path>
              </a:pathLst>
            </a:custGeom>
            <a:solidFill>
              <a:srgbClr val="0000FF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ko-KR" altLang="en-US">
                <a:latin typeface="Gill Sans MT" pitchFamily="34" charset="0"/>
              </a:endParaRPr>
            </a:p>
          </p:txBody>
        </p:sp>
        <p:sp>
          <p:nvSpPr>
            <p:cNvPr id="93" name="AutoShape 174"/>
            <p:cNvSpPr>
              <a:spLocks noChangeArrowheads="1"/>
            </p:cNvSpPr>
            <p:nvPr/>
          </p:nvSpPr>
          <p:spPr bwMode="auto">
            <a:xfrm rot="18923200" flipV="1">
              <a:off x="5736769" y="2039315"/>
              <a:ext cx="91717" cy="93337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460 w 21600"/>
                <a:gd name="T13" fmla="*/ 0 h 21600"/>
                <a:gd name="T14" fmla="*/ 15140 w 21600"/>
                <a:gd name="T15" fmla="*/ 518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307" y="4848"/>
                  </a:moveTo>
                  <a:cubicBezTo>
                    <a:pt x="9795" y="4725"/>
                    <a:pt x="10296" y="4663"/>
                    <a:pt x="10800" y="4664"/>
                  </a:cubicBezTo>
                  <a:cubicBezTo>
                    <a:pt x="11303" y="4664"/>
                    <a:pt x="11804" y="4725"/>
                    <a:pt x="12292" y="4848"/>
                  </a:cubicBezTo>
                  <a:lnTo>
                    <a:pt x="13427" y="324"/>
                  </a:lnTo>
                  <a:cubicBezTo>
                    <a:pt x="12568" y="108"/>
                    <a:pt x="11685" y="-1"/>
                    <a:pt x="10799" y="0"/>
                  </a:cubicBezTo>
                  <a:cubicBezTo>
                    <a:pt x="9914" y="0"/>
                    <a:pt x="9031" y="108"/>
                    <a:pt x="8172" y="324"/>
                  </a:cubicBezTo>
                  <a:lnTo>
                    <a:pt x="9307" y="4848"/>
                  </a:lnTo>
                  <a:close/>
                </a:path>
              </a:pathLst>
            </a:custGeom>
            <a:solidFill>
              <a:srgbClr val="0000FF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ko-KR" altLang="en-US">
                <a:latin typeface="Gill Sans MT" pitchFamily="34" charset="0"/>
              </a:endParaRPr>
            </a:p>
          </p:txBody>
        </p:sp>
        <p:sp>
          <p:nvSpPr>
            <p:cNvPr id="94" name="Oval 175"/>
            <p:cNvSpPr>
              <a:spLocks noChangeArrowheads="1"/>
            </p:cNvSpPr>
            <p:nvPr/>
          </p:nvSpPr>
          <p:spPr bwMode="auto">
            <a:xfrm rot="-2676800">
              <a:off x="5660097" y="2026165"/>
              <a:ext cx="184506" cy="187327"/>
            </a:xfrm>
            <a:prstGeom prst="ellipse">
              <a:avLst/>
            </a:prstGeom>
            <a:noFill/>
            <a:ln w="9525" cap="rnd" algn="ctr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anchor="ctr"/>
            <a:lstStyle/>
            <a:p>
              <a:endParaRPr lang="ko-KR" altLang="en-US">
                <a:solidFill>
                  <a:srgbClr val="000000"/>
                </a:solidFill>
                <a:latin typeface="Gill Sans MT" pitchFamily="34" charset="0"/>
                <a:cs typeface="Tahoma" pitchFamily="34" charset="0"/>
              </a:endParaRPr>
            </a:p>
          </p:txBody>
        </p:sp>
        <p:sp>
          <p:nvSpPr>
            <p:cNvPr id="95" name="Oval 177"/>
            <p:cNvSpPr>
              <a:spLocks noChangeArrowheads="1"/>
            </p:cNvSpPr>
            <p:nvPr/>
          </p:nvSpPr>
          <p:spPr bwMode="auto">
            <a:xfrm rot="2723200" flipV="1">
              <a:off x="5862309" y="2041007"/>
              <a:ext cx="92971" cy="92038"/>
            </a:xfrm>
            <a:prstGeom prst="ellipse">
              <a:avLst/>
            </a:prstGeom>
            <a:solidFill>
              <a:srgbClr val="FFCC66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ko-KR" altLang="en-US">
                <a:solidFill>
                  <a:srgbClr val="000000"/>
                </a:solidFill>
                <a:latin typeface="Gill Sans MT" pitchFamily="34" charset="0"/>
                <a:cs typeface="Tahoma" pitchFamily="34" charset="0"/>
              </a:endParaRPr>
            </a:p>
          </p:txBody>
        </p:sp>
        <p:sp>
          <p:nvSpPr>
            <p:cNvPr id="96" name="Oval 178"/>
            <p:cNvSpPr>
              <a:spLocks noChangeArrowheads="1"/>
            </p:cNvSpPr>
            <p:nvPr/>
          </p:nvSpPr>
          <p:spPr bwMode="auto">
            <a:xfrm rot="2723200" flipV="1">
              <a:off x="5883592" y="2061621"/>
              <a:ext cx="50711" cy="50203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ko-KR" altLang="en-US">
                <a:solidFill>
                  <a:srgbClr val="000000"/>
                </a:solidFill>
                <a:latin typeface="Gill Sans MT" pitchFamily="34" charset="0"/>
                <a:cs typeface="Tahoma" pitchFamily="34" charset="0"/>
              </a:endParaRPr>
            </a:p>
          </p:txBody>
        </p:sp>
        <p:sp>
          <p:nvSpPr>
            <p:cNvPr id="97" name="Oval 179"/>
            <p:cNvSpPr>
              <a:spLocks noChangeArrowheads="1"/>
            </p:cNvSpPr>
            <p:nvPr/>
          </p:nvSpPr>
          <p:spPr bwMode="auto">
            <a:xfrm rot="2723200" flipV="1">
              <a:off x="5927636" y="2106960"/>
              <a:ext cx="92754" cy="92038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ko-KR" altLang="en-US">
                <a:solidFill>
                  <a:srgbClr val="000000"/>
                </a:solidFill>
                <a:latin typeface="Gill Sans MT" pitchFamily="34" charset="0"/>
                <a:cs typeface="Tahoma" pitchFamily="34" charset="0"/>
              </a:endParaRPr>
            </a:p>
          </p:txBody>
        </p:sp>
        <p:sp>
          <p:nvSpPr>
            <p:cNvPr id="98" name="Oval 180"/>
            <p:cNvSpPr>
              <a:spLocks noChangeArrowheads="1"/>
            </p:cNvSpPr>
            <p:nvPr/>
          </p:nvSpPr>
          <p:spPr bwMode="auto">
            <a:xfrm rot="2723200" flipV="1">
              <a:off x="5948919" y="2127879"/>
              <a:ext cx="50495" cy="50203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ko-KR" altLang="en-US">
                <a:solidFill>
                  <a:srgbClr val="000000"/>
                </a:solidFill>
                <a:latin typeface="Gill Sans MT" pitchFamily="34" charset="0"/>
                <a:cs typeface="Tahoma" pitchFamily="34" charset="0"/>
              </a:endParaRPr>
            </a:p>
          </p:txBody>
        </p:sp>
        <p:sp>
          <p:nvSpPr>
            <p:cNvPr id="99" name="AutoShape 181"/>
            <p:cNvSpPr>
              <a:spLocks noChangeArrowheads="1"/>
            </p:cNvSpPr>
            <p:nvPr/>
          </p:nvSpPr>
          <p:spPr bwMode="auto">
            <a:xfrm rot="2723200" flipV="1">
              <a:off x="5927636" y="2106960"/>
              <a:ext cx="92754" cy="92038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460 w 21600"/>
                <a:gd name="T13" fmla="*/ 0 h 21600"/>
                <a:gd name="T14" fmla="*/ 15140 w 21600"/>
                <a:gd name="T15" fmla="*/ 518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307" y="4848"/>
                  </a:moveTo>
                  <a:cubicBezTo>
                    <a:pt x="9795" y="4725"/>
                    <a:pt x="10296" y="4663"/>
                    <a:pt x="10800" y="4664"/>
                  </a:cubicBezTo>
                  <a:cubicBezTo>
                    <a:pt x="11303" y="4664"/>
                    <a:pt x="11804" y="4725"/>
                    <a:pt x="12292" y="4848"/>
                  </a:cubicBezTo>
                  <a:lnTo>
                    <a:pt x="13427" y="324"/>
                  </a:lnTo>
                  <a:cubicBezTo>
                    <a:pt x="12568" y="108"/>
                    <a:pt x="11685" y="-1"/>
                    <a:pt x="10799" y="0"/>
                  </a:cubicBezTo>
                  <a:cubicBezTo>
                    <a:pt x="9914" y="0"/>
                    <a:pt x="9031" y="108"/>
                    <a:pt x="8172" y="324"/>
                  </a:cubicBezTo>
                  <a:lnTo>
                    <a:pt x="9307" y="4848"/>
                  </a:lnTo>
                  <a:close/>
                </a:path>
              </a:pathLst>
            </a:custGeom>
            <a:solidFill>
              <a:srgbClr val="FFCC66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ko-KR" altLang="en-US">
                <a:latin typeface="Gill Sans MT" pitchFamily="34" charset="0"/>
              </a:endParaRPr>
            </a:p>
          </p:txBody>
        </p:sp>
        <p:sp>
          <p:nvSpPr>
            <p:cNvPr id="100" name="AutoShape 182"/>
            <p:cNvSpPr>
              <a:spLocks noChangeArrowheads="1"/>
            </p:cNvSpPr>
            <p:nvPr/>
          </p:nvSpPr>
          <p:spPr bwMode="auto">
            <a:xfrm rot="2723200">
              <a:off x="5927636" y="2106960"/>
              <a:ext cx="92754" cy="92038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460 w 21600"/>
                <a:gd name="T13" fmla="*/ 0 h 21600"/>
                <a:gd name="T14" fmla="*/ 15140 w 21600"/>
                <a:gd name="T15" fmla="*/ 518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307" y="4848"/>
                  </a:moveTo>
                  <a:cubicBezTo>
                    <a:pt x="9795" y="4725"/>
                    <a:pt x="10296" y="4663"/>
                    <a:pt x="10800" y="4664"/>
                  </a:cubicBezTo>
                  <a:cubicBezTo>
                    <a:pt x="11303" y="4664"/>
                    <a:pt x="11804" y="4725"/>
                    <a:pt x="12292" y="4848"/>
                  </a:cubicBezTo>
                  <a:lnTo>
                    <a:pt x="13427" y="324"/>
                  </a:lnTo>
                  <a:cubicBezTo>
                    <a:pt x="12568" y="108"/>
                    <a:pt x="11685" y="-1"/>
                    <a:pt x="10799" y="0"/>
                  </a:cubicBezTo>
                  <a:cubicBezTo>
                    <a:pt x="9914" y="0"/>
                    <a:pt x="9031" y="108"/>
                    <a:pt x="8172" y="324"/>
                  </a:cubicBezTo>
                  <a:lnTo>
                    <a:pt x="9307" y="4848"/>
                  </a:lnTo>
                  <a:close/>
                </a:path>
              </a:pathLst>
            </a:custGeom>
            <a:solidFill>
              <a:srgbClr val="FFCC66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ko-KR" altLang="en-US">
                <a:latin typeface="Gill Sans MT" pitchFamily="34" charset="0"/>
              </a:endParaRPr>
            </a:p>
          </p:txBody>
        </p:sp>
        <p:sp>
          <p:nvSpPr>
            <p:cNvPr id="101" name="Oval 183"/>
            <p:cNvSpPr>
              <a:spLocks noChangeArrowheads="1"/>
            </p:cNvSpPr>
            <p:nvPr/>
          </p:nvSpPr>
          <p:spPr bwMode="auto">
            <a:xfrm rot="-2676800">
              <a:off x="5847630" y="2028710"/>
              <a:ext cx="184720" cy="186592"/>
            </a:xfrm>
            <a:prstGeom prst="ellipse">
              <a:avLst/>
            </a:prstGeom>
            <a:noFill/>
            <a:ln w="9525" cap="rnd" algn="ctr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anchor="ctr"/>
            <a:lstStyle/>
            <a:p>
              <a:endParaRPr lang="ko-KR" altLang="en-US">
                <a:solidFill>
                  <a:srgbClr val="000000"/>
                </a:solidFill>
                <a:latin typeface="Gill Sans MT" pitchFamily="34" charset="0"/>
                <a:cs typeface="Tahoma" pitchFamily="34" charset="0"/>
              </a:endParaRPr>
            </a:p>
          </p:txBody>
        </p:sp>
        <p:sp>
          <p:nvSpPr>
            <p:cNvPr id="102" name="Oval 185"/>
            <p:cNvSpPr>
              <a:spLocks noChangeArrowheads="1"/>
            </p:cNvSpPr>
            <p:nvPr/>
          </p:nvSpPr>
          <p:spPr bwMode="auto">
            <a:xfrm rot="-8076800">
              <a:off x="5739944" y="2292031"/>
              <a:ext cx="92754" cy="92550"/>
            </a:xfrm>
            <a:prstGeom prst="ellipse">
              <a:avLst/>
            </a:prstGeom>
            <a:solidFill>
              <a:srgbClr val="996633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ko-KR" altLang="en-US">
                <a:solidFill>
                  <a:srgbClr val="000000"/>
                </a:solidFill>
                <a:latin typeface="Gill Sans MT" pitchFamily="34" charset="0"/>
                <a:cs typeface="Tahoma" pitchFamily="34" charset="0"/>
              </a:endParaRPr>
            </a:p>
          </p:txBody>
        </p:sp>
        <p:sp>
          <p:nvSpPr>
            <p:cNvPr id="103" name="Oval 186"/>
            <p:cNvSpPr>
              <a:spLocks noChangeArrowheads="1"/>
            </p:cNvSpPr>
            <p:nvPr/>
          </p:nvSpPr>
          <p:spPr bwMode="auto">
            <a:xfrm rot="-8076800">
              <a:off x="5761196" y="2313040"/>
              <a:ext cx="50711" cy="50383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ko-KR" altLang="en-US">
                <a:solidFill>
                  <a:srgbClr val="000000"/>
                </a:solidFill>
                <a:latin typeface="Gill Sans MT" pitchFamily="34" charset="0"/>
                <a:cs typeface="Tahoma" pitchFamily="34" charset="0"/>
              </a:endParaRPr>
            </a:p>
          </p:txBody>
        </p:sp>
        <p:sp>
          <p:nvSpPr>
            <p:cNvPr id="104" name="Oval 187"/>
            <p:cNvSpPr>
              <a:spLocks noChangeArrowheads="1"/>
            </p:cNvSpPr>
            <p:nvPr/>
          </p:nvSpPr>
          <p:spPr bwMode="auto">
            <a:xfrm rot="-8076800">
              <a:off x="5674616" y="2226079"/>
              <a:ext cx="92971" cy="92550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ko-KR" altLang="en-US">
                <a:solidFill>
                  <a:srgbClr val="000000"/>
                </a:solidFill>
                <a:latin typeface="Gill Sans MT" pitchFamily="34" charset="0"/>
                <a:cs typeface="Tahoma" pitchFamily="34" charset="0"/>
              </a:endParaRPr>
            </a:p>
          </p:txBody>
        </p:sp>
        <p:sp>
          <p:nvSpPr>
            <p:cNvPr id="105" name="Oval 188"/>
            <p:cNvSpPr>
              <a:spLocks noChangeArrowheads="1"/>
            </p:cNvSpPr>
            <p:nvPr/>
          </p:nvSpPr>
          <p:spPr bwMode="auto">
            <a:xfrm rot="-8076800">
              <a:off x="5696084" y="2247088"/>
              <a:ext cx="50495" cy="50383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ko-KR" altLang="en-US">
                <a:solidFill>
                  <a:srgbClr val="000000"/>
                </a:solidFill>
                <a:latin typeface="Gill Sans MT" pitchFamily="34" charset="0"/>
                <a:cs typeface="Tahoma" pitchFamily="34" charset="0"/>
              </a:endParaRPr>
            </a:p>
          </p:txBody>
        </p:sp>
        <p:sp>
          <p:nvSpPr>
            <p:cNvPr id="106" name="AutoShape 189"/>
            <p:cNvSpPr>
              <a:spLocks noChangeArrowheads="1"/>
            </p:cNvSpPr>
            <p:nvPr/>
          </p:nvSpPr>
          <p:spPr bwMode="auto">
            <a:xfrm rot="-8076800">
              <a:off x="5674616" y="2226079"/>
              <a:ext cx="92971" cy="9255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445 w 21600"/>
                <a:gd name="T13" fmla="*/ 0 h 21600"/>
                <a:gd name="T14" fmla="*/ 15155 w 21600"/>
                <a:gd name="T15" fmla="*/ 519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307" y="4848"/>
                  </a:moveTo>
                  <a:cubicBezTo>
                    <a:pt x="9795" y="4725"/>
                    <a:pt x="10296" y="4663"/>
                    <a:pt x="10800" y="4664"/>
                  </a:cubicBezTo>
                  <a:cubicBezTo>
                    <a:pt x="11303" y="4664"/>
                    <a:pt x="11804" y="4725"/>
                    <a:pt x="12292" y="4848"/>
                  </a:cubicBezTo>
                  <a:lnTo>
                    <a:pt x="13427" y="324"/>
                  </a:lnTo>
                  <a:cubicBezTo>
                    <a:pt x="12568" y="108"/>
                    <a:pt x="11685" y="-1"/>
                    <a:pt x="10799" y="0"/>
                  </a:cubicBezTo>
                  <a:cubicBezTo>
                    <a:pt x="9914" y="0"/>
                    <a:pt x="9031" y="108"/>
                    <a:pt x="8172" y="324"/>
                  </a:cubicBezTo>
                  <a:lnTo>
                    <a:pt x="9307" y="4848"/>
                  </a:lnTo>
                  <a:close/>
                </a:path>
              </a:pathLst>
            </a:custGeom>
            <a:solidFill>
              <a:srgbClr val="996633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ko-KR" altLang="en-US">
                <a:latin typeface="Gill Sans MT" pitchFamily="34" charset="0"/>
              </a:endParaRPr>
            </a:p>
          </p:txBody>
        </p:sp>
        <p:sp>
          <p:nvSpPr>
            <p:cNvPr id="107" name="AutoShape 190"/>
            <p:cNvSpPr>
              <a:spLocks noChangeArrowheads="1"/>
            </p:cNvSpPr>
            <p:nvPr/>
          </p:nvSpPr>
          <p:spPr bwMode="auto">
            <a:xfrm rot="13523200" flipV="1">
              <a:off x="5674616" y="2226079"/>
              <a:ext cx="92971" cy="9255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445 w 21600"/>
                <a:gd name="T13" fmla="*/ 0 h 21600"/>
                <a:gd name="T14" fmla="*/ 15155 w 21600"/>
                <a:gd name="T15" fmla="*/ 519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307" y="4848"/>
                  </a:moveTo>
                  <a:cubicBezTo>
                    <a:pt x="9795" y="4725"/>
                    <a:pt x="10296" y="4663"/>
                    <a:pt x="10800" y="4664"/>
                  </a:cubicBezTo>
                  <a:cubicBezTo>
                    <a:pt x="11303" y="4664"/>
                    <a:pt x="11804" y="4725"/>
                    <a:pt x="12292" y="4848"/>
                  </a:cubicBezTo>
                  <a:lnTo>
                    <a:pt x="13427" y="324"/>
                  </a:lnTo>
                  <a:cubicBezTo>
                    <a:pt x="12568" y="108"/>
                    <a:pt x="11685" y="-1"/>
                    <a:pt x="10799" y="0"/>
                  </a:cubicBezTo>
                  <a:cubicBezTo>
                    <a:pt x="9914" y="0"/>
                    <a:pt x="9031" y="108"/>
                    <a:pt x="8172" y="324"/>
                  </a:cubicBezTo>
                  <a:lnTo>
                    <a:pt x="9307" y="4848"/>
                  </a:lnTo>
                  <a:close/>
                </a:path>
              </a:pathLst>
            </a:custGeom>
            <a:solidFill>
              <a:srgbClr val="996633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ko-KR" altLang="en-US">
                <a:latin typeface="Gill Sans MT" pitchFamily="34" charset="0"/>
              </a:endParaRPr>
            </a:p>
          </p:txBody>
        </p:sp>
        <p:sp>
          <p:nvSpPr>
            <p:cNvPr id="108" name="Oval 191"/>
            <p:cNvSpPr>
              <a:spLocks noChangeArrowheads="1"/>
            </p:cNvSpPr>
            <p:nvPr/>
          </p:nvSpPr>
          <p:spPr bwMode="auto">
            <a:xfrm rot="-2676800">
              <a:off x="5659272" y="2213822"/>
              <a:ext cx="186180" cy="186592"/>
            </a:xfrm>
            <a:prstGeom prst="ellipse">
              <a:avLst/>
            </a:prstGeom>
            <a:noFill/>
            <a:ln w="9525" cap="rnd" algn="ctr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anchor="ctr"/>
            <a:lstStyle/>
            <a:p>
              <a:endParaRPr lang="ko-KR" altLang="en-US">
                <a:solidFill>
                  <a:srgbClr val="000000"/>
                </a:solidFill>
                <a:latin typeface="Gill Sans MT" pitchFamily="34" charset="0"/>
                <a:cs typeface="Tahoma" pitchFamily="34" charset="0"/>
              </a:endParaRPr>
            </a:p>
          </p:txBody>
        </p:sp>
        <p:sp>
          <p:nvSpPr>
            <p:cNvPr id="109" name="Oval 193"/>
            <p:cNvSpPr>
              <a:spLocks noChangeArrowheads="1"/>
            </p:cNvSpPr>
            <p:nvPr/>
          </p:nvSpPr>
          <p:spPr bwMode="auto">
            <a:xfrm rot="18923200" flipH="1">
              <a:off x="5924267" y="2229187"/>
              <a:ext cx="91824" cy="93337"/>
            </a:xfrm>
            <a:prstGeom prst="ellipse">
              <a:avLst/>
            </a:prstGeom>
            <a:solidFill>
              <a:srgbClr val="33CC33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ko-KR" altLang="en-US">
                <a:solidFill>
                  <a:srgbClr val="000000"/>
                </a:solidFill>
                <a:latin typeface="Gill Sans MT" pitchFamily="34" charset="0"/>
                <a:cs typeface="Tahoma" pitchFamily="34" charset="0"/>
              </a:endParaRPr>
            </a:p>
          </p:txBody>
        </p:sp>
        <p:sp>
          <p:nvSpPr>
            <p:cNvPr id="110" name="Oval 194"/>
            <p:cNvSpPr>
              <a:spLocks noChangeArrowheads="1"/>
            </p:cNvSpPr>
            <p:nvPr/>
          </p:nvSpPr>
          <p:spPr bwMode="auto">
            <a:xfrm rot="18923200" flipH="1">
              <a:off x="5945154" y="2250478"/>
              <a:ext cx="50203" cy="50911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ko-KR" altLang="en-US">
                <a:solidFill>
                  <a:srgbClr val="000000"/>
                </a:solidFill>
                <a:latin typeface="Gill Sans MT" pitchFamily="34" charset="0"/>
                <a:cs typeface="Tahoma" pitchFamily="34" charset="0"/>
              </a:endParaRPr>
            </a:p>
          </p:txBody>
        </p:sp>
        <p:sp>
          <p:nvSpPr>
            <p:cNvPr id="111" name="Oval 195"/>
            <p:cNvSpPr>
              <a:spLocks noChangeArrowheads="1"/>
            </p:cNvSpPr>
            <p:nvPr/>
          </p:nvSpPr>
          <p:spPr bwMode="auto">
            <a:xfrm rot="18923200" flipH="1">
              <a:off x="5858717" y="2293752"/>
              <a:ext cx="92038" cy="93337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ko-KR" altLang="en-US">
                <a:solidFill>
                  <a:srgbClr val="000000"/>
                </a:solidFill>
                <a:latin typeface="Gill Sans MT" pitchFamily="34" charset="0"/>
                <a:cs typeface="Tahoma" pitchFamily="34" charset="0"/>
              </a:endParaRPr>
            </a:p>
          </p:txBody>
        </p:sp>
        <p:sp>
          <p:nvSpPr>
            <p:cNvPr id="112" name="Oval 196"/>
            <p:cNvSpPr>
              <a:spLocks noChangeArrowheads="1"/>
            </p:cNvSpPr>
            <p:nvPr/>
          </p:nvSpPr>
          <p:spPr bwMode="auto">
            <a:xfrm rot="18923200" flipH="1">
              <a:off x="5879819" y="2315042"/>
              <a:ext cx="49988" cy="50911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ko-KR" altLang="en-US">
                <a:solidFill>
                  <a:srgbClr val="000000"/>
                </a:solidFill>
                <a:latin typeface="Gill Sans MT" pitchFamily="34" charset="0"/>
                <a:cs typeface="Tahoma" pitchFamily="34" charset="0"/>
              </a:endParaRPr>
            </a:p>
          </p:txBody>
        </p:sp>
        <p:sp>
          <p:nvSpPr>
            <p:cNvPr id="113" name="AutoShape 197"/>
            <p:cNvSpPr>
              <a:spLocks noChangeArrowheads="1"/>
            </p:cNvSpPr>
            <p:nvPr/>
          </p:nvSpPr>
          <p:spPr bwMode="auto">
            <a:xfrm rot="18923200" flipH="1">
              <a:off x="5858717" y="2293752"/>
              <a:ext cx="92038" cy="93337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445 w 21600"/>
                <a:gd name="T13" fmla="*/ 0 h 21600"/>
                <a:gd name="T14" fmla="*/ 15155 w 21600"/>
                <a:gd name="T15" fmla="*/ 518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307" y="4848"/>
                  </a:moveTo>
                  <a:cubicBezTo>
                    <a:pt x="9795" y="4725"/>
                    <a:pt x="10296" y="4663"/>
                    <a:pt x="10800" y="4664"/>
                  </a:cubicBezTo>
                  <a:cubicBezTo>
                    <a:pt x="11303" y="4664"/>
                    <a:pt x="11804" y="4725"/>
                    <a:pt x="12292" y="4848"/>
                  </a:cubicBezTo>
                  <a:lnTo>
                    <a:pt x="13427" y="324"/>
                  </a:lnTo>
                  <a:cubicBezTo>
                    <a:pt x="12568" y="108"/>
                    <a:pt x="11685" y="-1"/>
                    <a:pt x="10799" y="0"/>
                  </a:cubicBezTo>
                  <a:cubicBezTo>
                    <a:pt x="9914" y="0"/>
                    <a:pt x="9031" y="108"/>
                    <a:pt x="8172" y="324"/>
                  </a:cubicBezTo>
                  <a:lnTo>
                    <a:pt x="9307" y="4848"/>
                  </a:lnTo>
                  <a:close/>
                </a:path>
              </a:pathLst>
            </a:cu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ko-KR" altLang="en-US">
                <a:latin typeface="Gill Sans MT" pitchFamily="34" charset="0"/>
              </a:endParaRPr>
            </a:p>
          </p:txBody>
        </p:sp>
        <p:sp>
          <p:nvSpPr>
            <p:cNvPr id="114" name="AutoShape 198"/>
            <p:cNvSpPr>
              <a:spLocks noChangeArrowheads="1"/>
            </p:cNvSpPr>
            <p:nvPr/>
          </p:nvSpPr>
          <p:spPr bwMode="auto">
            <a:xfrm rot="-2676800" flipH="1" flipV="1">
              <a:off x="5858717" y="2293752"/>
              <a:ext cx="92038" cy="93337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445 w 21600"/>
                <a:gd name="T13" fmla="*/ 0 h 21600"/>
                <a:gd name="T14" fmla="*/ 15155 w 21600"/>
                <a:gd name="T15" fmla="*/ 518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307" y="4848"/>
                  </a:moveTo>
                  <a:cubicBezTo>
                    <a:pt x="9795" y="4725"/>
                    <a:pt x="10296" y="4663"/>
                    <a:pt x="10800" y="4664"/>
                  </a:cubicBezTo>
                  <a:cubicBezTo>
                    <a:pt x="11303" y="4664"/>
                    <a:pt x="11804" y="4725"/>
                    <a:pt x="12292" y="4848"/>
                  </a:cubicBezTo>
                  <a:lnTo>
                    <a:pt x="13427" y="324"/>
                  </a:lnTo>
                  <a:cubicBezTo>
                    <a:pt x="12568" y="108"/>
                    <a:pt x="11685" y="-1"/>
                    <a:pt x="10799" y="0"/>
                  </a:cubicBezTo>
                  <a:cubicBezTo>
                    <a:pt x="9914" y="0"/>
                    <a:pt x="9031" y="108"/>
                    <a:pt x="8172" y="324"/>
                  </a:cubicBezTo>
                  <a:lnTo>
                    <a:pt x="9307" y="4848"/>
                  </a:lnTo>
                  <a:close/>
                </a:path>
              </a:pathLst>
            </a:cu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ko-KR" altLang="en-US">
                <a:latin typeface="Gill Sans MT" pitchFamily="34" charset="0"/>
              </a:endParaRPr>
            </a:p>
          </p:txBody>
        </p:sp>
        <p:sp>
          <p:nvSpPr>
            <p:cNvPr id="115" name="Oval 199"/>
            <p:cNvSpPr>
              <a:spLocks noChangeArrowheads="1"/>
            </p:cNvSpPr>
            <p:nvPr/>
          </p:nvSpPr>
          <p:spPr bwMode="auto">
            <a:xfrm rot="-2676800">
              <a:off x="5847198" y="2216070"/>
              <a:ext cx="184720" cy="187327"/>
            </a:xfrm>
            <a:prstGeom prst="ellipse">
              <a:avLst/>
            </a:prstGeom>
            <a:noFill/>
            <a:ln w="9525" cap="rnd" algn="ctr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anchor="ctr"/>
            <a:lstStyle/>
            <a:p>
              <a:endParaRPr lang="ko-KR" altLang="en-US">
                <a:solidFill>
                  <a:srgbClr val="000000"/>
                </a:solidFill>
                <a:latin typeface="Gill Sans MT" pitchFamily="34" charset="0"/>
                <a:cs typeface="Tahoma" pitchFamily="34" charset="0"/>
              </a:endParaRPr>
            </a:p>
          </p:txBody>
        </p:sp>
        <p:sp>
          <p:nvSpPr>
            <p:cNvPr id="116" name="Oval 200"/>
            <p:cNvSpPr>
              <a:spLocks noChangeArrowheads="1"/>
            </p:cNvSpPr>
            <p:nvPr/>
          </p:nvSpPr>
          <p:spPr bwMode="auto">
            <a:xfrm rot="-2676800">
              <a:off x="6034647" y="2245101"/>
              <a:ext cx="32856" cy="33058"/>
            </a:xfrm>
            <a:prstGeom prst="ellipse">
              <a:avLst/>
            </a:prstGeom>
            <a:solidFill>
              <a:srgbClr val="CC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ko-KR" altLang="en-US">
                <a:solidFill>
                  <a:srgbClr val="000000"/>
                </a:solidFill>
                <a:latin typeface="Gill Sans MT" pitchFamily="34" charset="0"/>
                <a:cs typeface="Tahoma" pitchFamily="34" charset="0"/>
              </a:endParaRPr>
            </a:p>
          </p:txBody>
        </p:sp>
        <p:sp>
          <p:nvSpPr>
            <p:cNvPr id="117" name="AutoShape 201"/>
            <p:cNvSpPr>
              <a:spLocks noChangeArrowheads="1"/>
            </p:cNvSpPr>
            <p:nvPr/>
          </p:nvSpPr>
          <p:spPr bwMode="auto">
            <a:xfrm rot="-40455">
              <a:off x="5627007" y="1989332"/>
              <a:ext cx="446103" cy="451054"/>
            </a:xfrm>
            <a:prstGeom prst="plus">
              <a:avLst>
                <a:gd name="adj" fmla="val 47551"/>
              </a:avLst>
            </a:prstGeom>
            <a:solidFill>
              <a:srgbClr val="DDDDDD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ko-KR" altLang="en-US">
                <a:solidFill>
                  <a:srgbClr val="000000"/>
                </a:solidFill>
                <a:latin typeface="Gill Sans MT" pitchFamily="34" charset="0"/>
                <a:cs typeface="Tahoma" pitchFamily="34" charset="0"/>
              </a:endParaRPr>
            </a:p>
          </p:txBody>
        </p:sp>
      </p:grpSp>
      <p:sp>
        <p:nvSpPr>
          <p:cNvPr id="118" name="Rectangle 26"/>
          <p:cNvSpPr>
            <a:spLocks noChangeArrowheads="1"/>
          </p:cNvSpPr>
          <p:nvPr/>
        </p:nvSpPr>
        <p:spPr bwMode="auto">
          <a:xfrm>
            <a:off x="251520" y="1193184"/>
            <a:ext cx="1112515" cy="395288"/>
          </a:xfrm>
          <a:prstGeom prst="round2Same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pPr algn="ctr" eaLnBrk="0" latinLnBrk="0" hangingPunct="0">
              <a:defRPr/>
            </a:pPr>
            <a:r>
              <a:rPr lang="en-US" altLang="ko-KR" sz="1200" b="1" dirty="0">
                <a:solidFill>
                  <a:schemeClr val="bg1"/>
                </a:solidFill>
                <a:latin typeface="Gill Sans MT" pitchFamily="34" charset="0"/>
                <a:ea typeface="굴림" pitchFamily="50" charset="-127"/>
                <a:cs typeface="Tahoma" pitchFamily="34" charset="0"/>
              </a:rPr>
              <a:t>Clause</a:t>
            </a:r>
            <a:endParaRPr lang="ko-KR" altLang="en-US" sz="1200" b="1" dirty="0">
              <a:solidFill>
                <a:schemeClr val="bg1"/>
              </a:solidFill>
              <a:latin typeface="Gill Sans MT" pitchFamily="34" charset="0"/>
              <a:ea typeface="굴림" pitchFamily="50" charset="-127"/>
              <a:cs typeface="Tahoma" pitchFamily="34" charset="0"/>
            </a:endParaRPr>
          </a:p>
        </p:txBody>
      </p:sp>
      <p:sp>
        <p:nvSpPr>
          <p:cNvPr id="119" name="Rectangle 27"/>
          <p:cNvSpPr>
            <a:spLocks noChangeArrowheads="1"/>
          </p:cNvSpPr>
          <p:nvPr/>
        </p:nvSpPr>
        <p:spPr bwMode="auto">
          <a:xfrm>
            <a:off x="251520" y="5450859"/>
            <a:ext cx="1112515" cy="1182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anchor="ctr"/>
          <a:lstStyle/>
          <a:p>
            <a:pPr algn="ctr" eaLnBrk="0" latinLnBrk="0" hangingPunct="0">
              <a:defRPr/>
            </a:pPr>
            <a:r>
              <a:rPr lang="en-US" altLang="ko-KR" sz="1200" b="1" dirty="0">
                <a:solidFill>
                  <a:srgbClr val="000000"/>
                </a:solidFill>
                <a:latin typeface="Gill Sans MT" pitchFamily="34" charset="0"/>
                <a:ea typeface="굴림" pitchFamily="50" charset="-127"/>
                <a:cs typeface="Tahoma" pitchFamily="34" charset="0"/>
              </a:rPr>
              <a:t>Main</a:t>
            </a:r>
          </a:p>
          <a:p>
            <a:pPr algn="ctr" eaLnBrk="0" latinLnBrk="0" hangingPunct="0">
              <a:defRPr/>
            </a:pPr>
            <a:r>
              <a:rPr lang="en-US" altLang="ko-KR" sz="1200" b="1" dirty="0">
                <a:solidFill>
                  <a:srgbClr val="000000"/>
                </a:solidFill>
                <a:latin typeface="Gill Sans MT" pitchFamily="34" charset="0"/>
                <a:ea typeface="굴림" pitchFamily="50" charset="-127"/>
                <a:cs typeface="Tahoma" pitchFamily="34" charset="0"/>
              </a:rPr>
              <a:t>difference</a:t>
            </a:r>
            <a:endParaRPr lang="ko-KR" altLang="en-US" sz="1200" b="1" dirty="0">
              <a:solidFill>
                <a:srgbClr val="000000"/>
              </a:solidFill>
              <a:latin typeface="Gill Sans MT" pitchFamily="34" charset="0"/>
              <a:ea typeface="굴림" pitchFamily="50" charset="-127"/>
              <a:cs typeface="Tahoma" pitchFamily="34" charset="0"/>
            </a:endParaRPr>
          </a:p>
        </p:txBody>
      </p:sp>
      <p:sp>
        <p:nvSpPr>
          <p:cNvPr id="120" name="Rectangle 51"/>
          <p:cNvSpPr>
            <a:spLocks noChangeArrowheads="1"/>
          </p:cNvSpPr>
          <p:nvPr/>
        </p:nvSpPr>
        <p:spPr bwMode="auto">
          <a:xfrm>
            <a:off x="251520" y="1604347"/>
            <a:ext cx="1112515" cy="13446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anchor="ctr"/>
          <a:lstStyle/>
          <a:p>
            <a:pPr algn="ctr" eaLnBrk="0" latinLnBrk="0" hangingPunct="0">
              <a:defRPr/>
            </a:pPr>
            <a:r>
              <a:rPr lang="en-US" altLang="ko-KR" sz="1200" b="1" dirty="0">
                <a:solidFill>
                  <a:srgbClr val="000000"/>
                </a:solidFill>
                <a:latin typeface="Gill Sans MT" pitchFamily="34" charset="0"/>
                <a:ea typeface="굴림" pitchFamily="50" charset="-127"/>
                <a:cs typeface="Tahoma" pitchFamily="34" charset="0"/>
              </a:rPr>
              <a:t>Cable </a:t>
            </a:r>
          </a:p>
          <a:p>
            <a:pPr algn="ctr" eaLnBrk="0" latinLnBrk="0" hangingPunct="0">
              <a:defRPr/>
            </a:pPr>
            <a:r>
              <a:rPr lang="en-US" altLang="ko-KR" sz="1200" b="1" dirty="0">
                <a:solidFill>
                  <a:srgbClr val="000000"/>
                </a:solidFill>
                <a:latin typeface="Gill Sans MT" pitchFamily="34" charset="0"/>
                <a:ea typeface="굴림" pitchFamily="50" charset="-127"/>
                <a:cs typeface="Tahoma" pitchFamily="34" charset="0"/>
              </a:rPr>
              <a:t>structure</a:t>
            </a:r>
            <a:endParaRPr lang="ko-KR" altLang="en-US" sz="1200" b="1" dirty="0">
              <a:solidFill>
                <a:srgbClr val="000000"/>
              </a:solidFill>
              <a:latin typeface="Gill Sans MT" pitchFamily="34" charset="0"/>
              <a:ea typeface="굴림" pitchFamily="50" charset="-127"/>
              <a:cs typeface="Tahoma" pitchFamily="34" charset="0"/>
            </a:endParaRPr>
          </a:p>
        </p:txBody>
      </p:sp>
      <p:sp>
        <p:nvSpPr>
          <p:cNvPr id="121" name="직사각형 170"/>
          <p:cNvSpPr/>
          <p:nvPr/>
        </p:nvSpPr>
        <p:spPr>
          <a:xfrm>
            <a:off x="1414835" y="4209434"/>
            <a:ext cx="7462838" cy="765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100" dirty="0">
              <a:latin typeface="Gill Sans MT" pitchFamily="34" charset="0"/>
            </a:endParaRPr>
          </a:p>
        </p:txBody>
      </p:sp>
      <p:sp>
        <p:nvSpPr>
          <p:cNvPr id="122" name="Rectangle 25"/>
          <p:cNvSpPr>
            <a:spLocks noChangeArrowheads="1"/>
          </p:cNvSpPr>
          <p:nvPr/>
        </p:nvSpPr>
        <p:spPr bwMode="auto">
          <a:xfrm>
            <a:off x="251520" y="2968009"/>
            <a:ext cx="1112515" cy="373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anchor="ctr"/>
          <a:lstStyle/>
          <a:p>
            <a:pPr algn="ctr" eaLnBrk="0" latinLnBrk="0" hangingPunct="0">
              <a:defRPr/>
            </a:pPr>
            <a:r>
              <a:rPr lang="en-US" altLang="ko-KR" sz="1200" b="1" dirty="0">
                <a:solidFill>
                  <a:srgbClr val="000000"/>
                </a:solidFill>
                <a:latin typeface="Gill Sans MT" pitchFamily="34" charset="0"/>
                <a:ea typeface="굴림" pitchFamily="50" charset="-127"/>
                <a:cs typeface="Tahoma" pitchFamily="34" charset="0"/>
              </a:rPr>
              <a:t>Transmission</a:t>
            </a:r>
          </a:p>
          <a:p>
            <a:pPr algn="ctr" eaLnBrk="0" latinLnBrk="0" hangingPunct="0">
              <a:defRPr/>
            </a:pPr>
            <a:r>
              <a:rPr lang="en-US" altLang="ko-KR" sz="1200" b="1" dirty="0">
                <a:solidFill>
                  <a:srgbClr val="000000"/>
                </a:solidFill>
                <a:latin typeface="Gill Sans MT" pitchFamily="34" charset="0"/>
                <a:ea typeface="굴림" pitchFamily="50" charset="-127"/>
                <a:cs typeface="Tahoma" pitchFamily="34" charset="0"/>
              </a:rPr>
              <a:t>Capacity</a:t>
            </a:r>
            <a:endParaRPr lang="ko-KR" altLang="en-US" sz="1200" b="1" dirty="0">
              <a:solidFill>
                <a:srgbClr val="000000"/>
              </a:solidFill>
              <a:latin typeface="Gill Sans MT" pitchFamily="34" charset="0"/>
              <a:ea typeface="굴림" pitchFamily="50" charset="-127"/>
              <a:cs typeface="Tahoma" pitchFamily="34" charset="0"/>
            </a:endParaRPr>
          </a:p>
        </p:txBody>
      </p:sp>
      <p:sp>
        <p:nvSpPr>
          <p:cNvPr id="123" name="Rectangle 29"/>
          <p:cNvSpPr>
            <a:spLocks noChangeArrowheads="1"/>
          </p:cNvSpPr>
          <p:nvPr/>
        </p:nvSpPr>
        <p:spPr bwMode="auto">
          <a:xfrm>
            <a:off x="1394181" y="5053984"/>
            <a:ext cx="1309687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marL="87313" indent="-87313">
              <a:lnSpc>
                <a:spcPct val="120000"/>
              </a:lnSpc>
              <a:buFont typeface="Arial" charset="0"/>
              <a:buChar char="•"/>
            </a:pPr>
            <a:r>
              <a:rPr lang="en-US" altLang="ko-KR" sz="1200" dirty="0" smtClean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4P	</a:t>
            </a:r>
            <a:endParaRPr lang="en-US" altLang="ko-KR" sz="1200" dirty="0">
              <a:solidFill>
                <a:srgbClr val="000000"/>
              </a:solidFill>
              <a:latin typeface="Gill Sans MT" pitchFamily="34" charset="0"/>
              <a:cs typeface="Tahoma" pitchFamily="34" charset="0"/>
            </a:endParaRPr>
          </a:p>
        </p:txBody>
      </p:sp>
      <p:sp>
        <p:nvSpPr>
          <p:cNvPr id="124" name="Rectangle 33"/>
          <p:cNvSpPr>
            <a:spLocks noChangeArrowheads="1"/>
          </p:cNvSpPr>
          <p:nvPr/>
        </p:nvSpPr>
        <p:spPr bwMode="auto">
          <a:xfrm>
            <a:off x="251520" y="5053984"/>
            <a:ext cx="1112515" cy="373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anchor="ctr"/>
          <a:lstStyle/>
          <a:p>
            <a:pPr algn="ctr" eaLnBrk="0" latinLnBrk="0" hangingPunct="0">
              <a:defRPr/>
            </a:pPr>
            <a:r>
              <a:rPr lang="en-US" altLang="ko-KR" sz="1200" b="1" dirty="0">
                <a:solidFill>
                  <a:srgbClr val="000000"/>
                </a:solidFill>
                <a:latin typeface="Gill Sans MT" pitchFamily="34" charset="0"/>
                <a:ea typeface="굴림" pitchFamily="50" charset="-127"/>
                <a:cs typeface="Tahoma" pitchFamily="34" charset="0"/>
              </a:rPr>
              <a:t>Number </a:t>
            </a:r>
          </a:p>
          <a:p>
            <a:pPr algn="ctr" eaLnBrk="0" latinLnBrk="0" hangingPunct="0">
              <a:defRPr/>
            </a:pPr>
            <a:r>
              <a:rPr lang="en-US" altLang="ko-KR" sz="1200" b="1" dirty="0">
                <a:solidFill>
                  <a:srgbClr val="000000"/>
                </a:solidFill>
                <a:latin typeface="Gill Sans MT" pitchFamily="34" charset="0"/>
                <a:ea typeface="굴림" pitchFamily="50" charset="-127"/>
                <a:cs typeface="Tahoma" pitchFamily="34" charset="0"/>
              </a:rPr>
              <a:t>of pair</a:t>
            </a:r>
            <a:endParaRPr lang="ko-KR" altLang="en-US" sz="1200" b="1" dirty="0">
              <a:solidFill>
                <a:srgbClr val="000000"/>
              </a:solidFill>
              <a:latin typeface="Gill Sans MT" pitchFamily="34" charset="0"/>
              <a:ea typeface="굴림" pitchFamily="50" charset="-127"/>
              <a:cs typeface="Tahoma" pitchFamily="34" charset="0"/>
            </a:endParaRPr>
          </a:p>
        </p:txBody>
      </p:sp>
      <p:sp>
        <p:nvSpPr>
          <p:cNvPr id="125" name="Rectangle 39"/>
          <p:cNvSpPr>
            <a:spLocks noChangeArrowheads="1"/>
          </p:cNvSpPr>
          <p:nvPr/>
        </p:nvSpPr>
        <p:spPr bwMode="auto">
          <a:xfrm>
            <a:off x="251520" y="3368059"/>
            <a:ext cx="1112515" cy="373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anchor="ctr"/>
          <a:lstStyle/>
          <a:p>
            <a:pPr algn="ctr" eaLnBrk="0" latinLnBrk="0" hangingPunct="0">
              <a:defRPr/>
            </a:pPr>
            <a:r>
              <a:rPr lang="en-US" altLang="ko-KR" sz="1200" b="1" dirty="0">
                <a:solidFill>
                  <a:srgbClr val="000000"/>
                </a:solidFill>
                <a:latin typeface="Gill Sans MT" pitchFamily="34" charset="0"/>
                <a:ea typeface="굴림" pitchFamily="50" charset="-127"/>
                <a:cs typeface="Tahoma" pitchFamily="34" charset="0"/>
              </a:rPr>
              <a:t>Bandwidth</a:t>
            </a:r>
            <a:endParaRPr lang="ko-KR" altLang="en-US" sz="1200" b="1" dirty="0">
              <a:solidFill>
                <a:srgbClr val="000000"/>
              </a:solidFill>
              <a:latin typeface="Gill Sans MT" pitchFamily="34" charset="0"/>
              <a:ea typeface="굴림" pitchFamily="50" charset="-127"/>
              <a:cs typeface="Tahoma" pitchFamily="34" charset="0"/>
            </a:endParaRPr>
          </a:p>
        </p:txBody>
      </p:sp>
      <p:sp>
        <p:nvSpPr>
          <p:cNvPr id="126" name="Rectangle 45"/>
          <p:cNvSpPr>
            <a:spLocks noChangeArrowheads="1"/>
          </p:cNvSpPr>
          <p:nvPr/>
        </p:nvSpPr>
        <p:spPr bwMode="auto">
          <a:xfrm>
            <a:off x="251520" y="4179272"/>
            <a:ext cx="1112515" cy="8286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anchor="ctr"/>
          <a:lstStyle/>
          <a:p>
            <a:pPr algn="ctr" eaLnBrk="0" latinLnBrk="0" hangingPunct="0">
              <a:defRPr/>
            </a:pPr>
            <a:r>
              <a:rPr lang="en-US" altLang="ko-KR" sz="1200" b="1" dirty="0">
                <a:solidFill>
                  <a:srgbClr val="000000"/>
                </a:solidFill>
                <a:latin typeface="Gill Sans MT" pitchFamily="34" charset="0"/>
                <a:ea typeface="굴림" pitchFamily="50" charset="-127"/>
                <a:cs typeface="Tahoma" pitchFamily="34" charset="0"/>
              </a:rPr>
              <a:t>Cable</a:t>
            </a:r>
            <a:r>
              <a:rPr lang="ko-KR" altLang="en-US" sz="1200" b="1" dirty="0">
                <a:solidFill>
                  <a:srgbClr val="000000"/>
                </a:solidFill>
                <a:latin typeface="Gill Sans MT" pitchFamily="34" charset="0"/>
                <a:ea typeface="굴림" pitchFamily="50" charset="-127"/>
                <a:cs typeface="Tahoma" pitchFamily="34" charset="0"/>
              </a:rPr>
              <a:t/>
            </a:r>
            <a:br>
              <a:rPr lang="ko-KR" altLang="en-US" sz="1200" b="1" dirty="0">
                <a:solidFill>
                  <a:srgbClr val="000000"/>
                </a:solidFill>
                <a:latin typeface="Gill Sans MT" pitchFamily="34" charset="0"/>
                <a:ea typeface="굴림" pitchFamily="50" charset="-127"/>
                <a:cs typeface="Tahoma" pitchFamily="34" charset="0"/>
              </a:rPr>
            </a:br>
            <a:r>
              <a:rPr lang="en-US" altLang="ko-KR" sz="1200" b="1" dirty="0">
                <a:solidFill>
                  <a:srgbClr val="000000"/>
                </a:solidFill>
                <a:latin typeface="Gill Sans MT" pitchFamily="34" charset="0"/>
                <a:ea typeface="굴림" pitchFamily="50" charset="-127"/>
                <a:cs typeface="Tahoma" pitchFamily="34" charset="0"/>
              </a:rPr>
              <a:t>Type</a:t>
            </a:r>
          </a:p>
          <a:p>
            <a:pPr algn="ctr" eaLnBrk="0" latinLnBrk="0" hangingPunct="0">
              <a:defRPr/>
            </a:pPr>
            <a:r>
              <a:rPr lang="en-US" altLang="ko-KR" sz="1200" b="1" dirty="0">
                <a:solidFill>
                  <a:srgbClr val="000000"/>
                </a:solidFill>
                <a:latin typeface="Gill Sans MT" pitchFamily="34" charset="0"/>
                <a:ea typeface="굴림" pitchFamily="50" charset="-127"/>
                <a:cs typeface="Tahoma" pitchFamily="34" charset="0"/>
              </a:rPr>
              <a:t>(Outer Dia.)</a:t>
            </a:r>
          </a:p>
        </p:txBody>
      </p:sp>
      <p:sp>
        <p:nvSpPr>
          <p:cNvPr id="127" name="자유형 221"/>
          <p:cNvSpPr/>
          <p:nvPr/>
        </p:nvSpPr>
        <p:spPr bwMode="auto">
          <a:xfrm>
            <a:off x="5843943" y="1637684"/>
            <a:ext cx="0" cy="3606800"/>
          </a:xfrm>
          <a:custGeom>
            <a:avLst/>
            <a:gdLst>
              <a:gd name="connsiteX0" fmla="*/ 0 w 0"/>
              <a:gd name="connsiteY0" fmla="*/ 0 h 3523376"/>
              <a:gd name="connsiteX1" fmla="*/ 0 w 0"/>
              <a:gd name="connsiteY1" fmla="*/ 3523376 h 352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523376">
                <a:moveTo>
                  <a:pt x="0" y="0"/>
                </a:moveTo>
                <a:lnTo>
                  <a:pt x="0" y="3523376"/>
                </a:lnTo>
              </a:path>
            </a:pathLst>
          </a:custGeom>
          <a:solidFill>
            <a:schemeClr val="bg1"/>
          </a:solidFill>
          <a:ln w="12700" algn="ctr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endParaRPr lang="ko-KR" altLang="en-US" sz="1100" dirty="0">
              <a:solidFill>
                <a:srgbClr val="000000"/>
              </a:solidFill>
              <a:latin typeface="Gill Sans M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8" name="Text Box 44"/>
          <p:cNvSpPr txBox="1">
            <a:spLocks noChangeArrowheads="1"/>
          </p:cNvSpPr>
          <p:nvPr/>
        </p:nvSpPr>
        <p:spPr bwMode="auto">
          <a:xfrm>
            <a:off x="3797656" y="5347672"/>
            <a:ext cx="1579562" cy="1400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87313" indent="-87313">
              <a:spcBef>
                <a:spcPts val="200"/>
              </a:spcBef>
              <a:buFont typeface="Arial" charset="0"/>
              <a:buChar char="•"/>
            </a:pPr>
            <a:r>
              <a:rPr lang="en-US" altLang="ko-KR" sz="10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Bandwidth</a:t>
            </a:r>
            <a:br>
              <a:rPr lang="en-US" altLang="ko-KR" sz="10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</a:br>
            <a:r>
              <a:rPr lang="en-US" altLang="ko-KR" sz="10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(250-&gt;500MHz)</a:t>
            </a:r>
          </a:p>
          <a:p>
            <a:pPr marL="87313" indent="-87313">
              <a:spcBef>
                <a:spcPts val="200"/>
              </a:spcBef>
              <a:buFont typeface="Arial" charset="0"/>
              <a:buChar char="•"/>
            </a:pPr>
            <a:r>
              <a:rPr lang="en-US" altLang="ko-KR" sz="10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Add Alien X-talk</a:t>
            </a:r>
          </a:p>
          <a:p>
            <a:pPr marL="87313" indent="-87313">
              <a:spcBef>
                <a:spcPts val="200"/>
              </a:spcBef>
              <a:buFont typeface="Arial" charset="0"/>
              <a:buChar char="•"/>
            </a:pPr>
            <a:r>
              <a:rPr lang="en-US" altLang="ko-KR" sz="10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Uplift attenuation</a:t>
            </a:r>
          </a:p>
          <a:p>
            <a:pPr marL="87313" indent="-87313">
              <a:spcBef>
                <a:spcPts val="200"/>
              </a:spcBef>
              <a:buFont typeface="Arial" charset="0"/>
              <a:buChar char="•"/>
            </a:pPr>
            <a:r>
              <a:rPr lang="en-US" altLang="ko-KR" sz="10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Jacket Spacer &amp; Non-continuous Shield to </a:t>
            </a:r>
            <a:br>
              <a:rPr lang="en-US" altLang="ko-KR" sz="10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</a:br>
            <a:r>
              <a:rPr lang="en-US" altLang="ko-KR" sz="10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improve </a:t>
            </a:r>
            <a:br>
              <a:rPr lang="en-US" altLang="ko-KR" sz="10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</a:br>
            <a:r>
              <a:rPr lang="en-US" altLang="ko-KR" sz="10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Alien X-talk</a:t>
            </a:r>
          </a:p>
        </p:txBody>
      </p:sp>
      <p:sp>
        <p:nvSpPr>
          <p:cNvPr id="129" name="직사각형 280"/>
          <p:cNvSpPr/>
          <p:nvPr/>
        </p:nvSpPr>
        <p:spPr>
          <a:xfrm>
            <a:off x="1418010" y="3769697"/>
            <a:ext cx="7392988" cy="369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Gill Sans MT" pitchFamily="34" charset="0"/>
            </a:endParaRPr>
          </a:p>
        </p:txBody>
      </p:sp>
      <p:sp>
        <p:nvSpPr>
          <p:cNvPr id="130" name="Rectangle 25"/>
          <p:cNvSpPr>
            <a:spLocks noChangeArrowheads="1"/>
          </p:cNvSpPr>
          <p:nvPr/>
        </p:nvSpPr>
        <p:spPr bwMode="auto">
          <a:xfrm>
            <a:off x="254695" y="3769697"/>
            <a:ext cx="1112515" cy="3730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anchor="ctr"/>
          <a:lstStyle/>
          <a:p>
            <a:pPr algn="ctr" eaLnBrk="0" latinLnBrk="0" hangingPunct="0">
              <a:defRPr/>
            </a:pPr>
            <a:r>
              <a:rPr lang="en-US" altLang="ko-KR" sz="1200" b="1" dirty="0">
                <a:solidFill>
                  <a:srgbClr val="000000"/>
                </a:solidFill>
                <a:latin typeface="Gill Sans MT" pitchFamily="34" charset="0"/>
                <a:ea typeface="굴림" pitchFamily="50" charset="-127"/>
                <a:cs typeface="Tahoma" pitchFamily="34" charset="0"/>
              </a:rPr>
              <a:t>Max. Length</a:t>
            </a:r>
            <a:endParaRPr lang="ko-KR" altLang="en-US" sz="1200" b="1" dirty="0">
              <a:solidFill>
                <a:srgbClr val="000000"/>
              </a:solidFill>
              <a:latin typeface="Gill Sans MT" pitchFamily="34" charset="0"/>
              <a:ea typeface="굴림" pitchFamily="50" charset="-127"/>
              <a:cs typeface="Tahoma" pitchFamily="34" charset="0"/>
            </a:endParaRPr>
          </a:p>
        </p:txBody>
      </p:sp>
      <p:grpSp>
        <p:nvGrpSpPr>
          <p:cNvPr id="131" name="그룹 12"/>
          <p:cNvGrpSpPr>
            <a:grpSpLocks/>
          </p:cNvGrpSpPr>
          <p:nvPr/>
        </p:nvGrpSpPr>
        <p:grpSpPr bwMode="auto">
          <a:xfrm>
            <a:off x="5844687" y="1131094"/>
            <a:ext cx="1439862" cy="498475"/>
            <a:chOff x="1688812" y="1277938"/>
            <a:chExt cx="2558040" cy="498475"/>
          </a:xfrm>
        </p:grpSpPr>
        <p:sp>
          <p:nvSpPr>
            <p:cNvPr id="132" name="AutoShape 2"/>
            <p:cNvSpPr>
              <a:spLocks noChangeArrowheads="1"/>
            </p:cNvSpPr>
            <p:nvPr/>
          </p:nvSpPr>
          <p:spPr bwMode="auto">
            <a:xfrm>
              <a:off x="1688812" y="1341438"/>
              <a:ext cx="2558040" cy="395287"/>
            </a:xfrm>
            <a:prstGeom prst="round2SameRect">
              <a:avLst/>
            </a:prstGeom>
            <a:solidFill>
              <a:srgbClr val="274F74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ko-KR" altLang="en-US" sz="1200" dirty="0">
                <a:solidFill>
                  <a:srgbClr val="000000"/>
                </a:solidFill>
                <a:latin typeface="Tahoma" pitchFamily="34" charset="0"/>
                <a:ea typeface="맑은 고딕" pitchFamily="50" charset="-127"/>
                <a:cs typeface="Tahoma" pitchFamily="34" charset="0"/>
              </a:endParaRPr>
            </a:p>
          </p:txBody>
        </p:sp>
        <p:sp>
          <p:nvSpPr>
            <p:cNvPr id="133" name="Rectangle 25"/>
            <p:cNvSpPr>
              <a:spLocks noChangeArrowheads="1"/>
            </p:cNvSpPr>
            <p:nvPr/>
          </p:nvSpPr>
          <p:spPr bwMode="auto">
            <a:xfrm>
              <a:off x="1715611" y="1277938"/>
              <a:ext cx="2504442" cy="498475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latinLnBrk="0" hangingPunct="0"/>
              <a:r>
                <a:rPr kumimoji="0" lang="en-US" altLang="ko-KR" sz="1200" b="1" dirty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Category </a:t>
              </a:r>
              <a:r>
                <a:rPr kumimoji="0" lang="en-US" altLang="ko-KR" sz="1200" b="1" dirty="0" smtClean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7/7A</a:t>
              </a:r>
              <a:endParaRPr kumimoji="0" lang="en-US" altLang="ko-KR" sz="12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4" name="자유형 195"/>
          <p:cNvSpPr/>
          <p:nvPr/>
        </p:nvSpPr>
        <p:spPr bwMode="auto">
          <a:xfrm>
            <a:off x="7279787" y="1637506"/>
            <a:ext cx="0" cy="3606800"/>
          </a:xfrm>
          <a:custGeom>
            <a:avLst/>
            <a:gdLst>
              <a:gd name="connsiteX0" fmla="*/ 0 w 0"/>
              <a:gd name="connsiteY0" fmla="*/ 0 h 3523376"/>
              <a:gd name="connsiteX1" fmla="*/ 0 w 0"/>
              <a:gd name="connsiteY1" fmla="*/ 3523376 h 352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523376">
                <a:moveTo>
                  <a:pt x="0" y="0"/>
                </a:moveTo>
                <a:lnTo>
                  <a:pt x="0" y="3523376"/>
                </a:lnTo>
              </a:path>
            </a:pathLst>
          </a:custGeom>
          <a:solidFill>
            <a:schemeClr val="bg1"/>
          </a:solidFill>
          <a:ln w="12700" algn="ctr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endParaRPr lang="ko-KR" altLang="en-US" sz="11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5" name="Picture 4"/>
          <p:cNvPicPr>
            <a:picLocks noChangeAspect="1" noChangeArrowheads="1"/>
          </p:cNvPicPr>
          <p:nvPr/>
        </p:nvPicPr>
        <p:blipFill>
          <a:blip r:embed="rId5" cstate="print"/>
          <a:srcRect l="2374" t="6400" r="3670"/>
          <a:stretch>
            <a:fillRect/>
          </a:stretch>
        </p:blipFill>
        <p:spPr bwMode="auto">
          <a:xfrm>
            <a:off x="6058999" y="1924844"/>
            <a:ext cx="95726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" name="Text Box 44"/>
          <p:cNvSpPr txBox="1">
            <a:spLocks noChangeArrowheads="1"/>
          </p:cNvSpPr>
          <p:nvPr/>
        </p:nvSpPr>
        <p:spPr bwMode="auto">
          <a:xfrm>
            <a:off x="5259097" y="5501402"/>
            <a:ext cx="1762820" cy="10669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87313" indent="-87313">
              <a:spcBef>
                <a:spcPts val="200"/>
              </a:spcBef>
              <a:buFont typeface="Arial" charset="0"/>
              <a:buChar char="•"/>
            </a:pPr>
            <a:r>
              <a:rPr lang="en-US" altLang="ko-KR" sz="1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Bandwidth</a:t>
            </a:r>
            <a:br>
              <a:rPr lang="en-US" altLang="ko-KR" sz="1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</a:br>
            <a:r>
              <a:rPr lang="en-US" altLang="ko-KR" sz="1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(500-&gt;</a:t>
            </a:r>
            <a:r>
              <a:rPr lang="en-US" altLang="ko-KR" sz="1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600MHz &amp; 1GHz)</a:t>
            </a:r>
            <a:endParaRPr lang="en-US" altLang="ko-KR" sz="10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87313" indent="-87313">
              <a:spcBef>
                <a:spcPts val="200"/>
              </a:spcBef>
              <a:buFont typeface="Arial" charset="0"/>
              <a:buChar char="•"/>
            </a:pPr>
            <a:r>
              <a:rPr lang="en-US" altLang="ko-KR" sz="1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Uplift X-talk</a:t>
            </a:r>
          </a:p>
          <a:p>
            <a:pPr marL="87313" indent="-87313">
              <a:spcBef>
                <a:spcPts val="200"/>
              </a:spcBef>
              <a:buFont typeface="Arial" charset="0"/>
              <a:buChar char="•"/>
            </a:pPr>
            <a:r>
              <a:rPr lang="en-US" altLang="ko-KR" sz="10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PiMF</a:t>
            </a:r>
            <a:r>
              <a:rPr lang="en-US" altLang="ko-KR" sz="1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br>
              <a:rPr lang="en-US" altLang="ko-KR" sz="1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</a:br>
            <a:r>
              <a:rPr lang="en-US" altLang="ko-KR" sz="1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(Pair in Metal Foil) </a:t>
            </a:r>
            <a:br>
              <a:rPr lang="en-US" altLang="ko-KR" sz="1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</a:br>
            <a:r>
              <a:rPr lang="en-US" altLang="ko-KR" sz="1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to improve X-talk</a:t>
            </a:r>
          </a:p>
        </p:txBody>
      </p:sp>
      <p:grpSp>
        <p:nvGrpSpPr>
          <p:cNvPr id="138" name="그룹 11"/>
          <p:cNvGrpSpPr>
            <a:grpSpLocks/>
          </p:cNvGrpSpPr>
          <p:nvPr/>
        </p:nvGrpSpPr>
        <p:grpSpPr bwMode="auto">
          <a:xfrm>
            <a:off x="7321929" y="1124744"/>
            <a:ext cx="1439863" cy="498475"/>
            <a:chOff x="6917998" y="1277938"/>
            <a:chExt cx="2558038" cy="498475"/>
          </a:xfrm>
        </p:grpSpPr>
        <p:sp>
          <p:nvSpPr>
            <p:cNvPr id="139" name="AutoShape 2"/>
            <p:cNvSpPr>
              <a:spLocks noChangeArrowheads="1"/>
            </p:cNvSpPr>
            <p:nvPr/>
          </p:nvSpPr>
          <p:spPr bwMode="auto">
            <a:xfrm>
              <a:off x="6917998" y="1343025"/>
              <a:ext cx="2558038" cy="395288"/>
            </a:xfrm>
            <a:prstGeom prst="round2SameRect">
              <a:avLst/>
            </a:prstGeom>
            <a:solidFill>
              <a:srgbClr val="274F74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ko-KR" altLang="en-US" sz="1200" dirty="0">
                <a:solidFill>
                  <a:srgbClr val="000000"/>
                </a:solidFill>
                <a:latin typeface="Tahoma" pitchFamily="34" charset="0"/>
                <a:ea typeface="맑은 고딕" pitchFamily="50" charset="-127"/>
                <a:cs typeface="Tahoma" pitchFamily="34" charset="0"/>
              </a:endParaRPr>
            </a:p>
          </p:txBody>
        </p:sp>
        <p:sp>
          <p:nvSpPr>
            <p:cNvPr id="140" name="Rectangle 27"/>
            <p:cNvSpPr>
              <a:spLocks noChangeArrowheads="1"/>
            </p:cNvSpPr>
            <p:nvPr/>
          </p:nvSpPr>
          <p:spPr bwMode="auto">
            <a:xfrm>
              <a:off x="6943985" y="1277938"/>
              <a:ext cx="2506065" cy="498475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latinLnBrk="0" hangingPunct="0"/>
              <a:r>
                <a:rPr kumimoji="0" lang="en-US" altLang="ko-KR" sz="1200" b="1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Category 8/8.1</a:t>
              </a:r>
              <a:endParaRPr kumimoji="0" lang="en-US" altLang="ko-KR" sz="1200" b="1" baseline="30000">
                <a:solidFill>
                  <a:srgbClr val="FFFF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141" name="Picture 4"/>
          <p:cNvPicPr>
            <a:picLocks noChangeAspect="1" noChangeArrowheads="1"/>
          </p:cNvPicPr>
          <p:nvPr/>
        </p:nvPicPr>
        <p:blipFill>
          <a:blip r:embed="rId5" cstate="print"/>
          <a:srcRect l="2374" t="6400" r="3670"/>
          <a:stretch>
            <a:fillRect/>
          </a:stretch>
        </p:blipFill>
        <p:spPr bwMode="auto">
          <a:xfrm>
            <a:off x="8030029" y="2291696"/>
            <a:ext cx="615698" cy="60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24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01007" y="1835265"/>
            <a:ext cx="624232" cy="64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" name="Text Box 44"/>
          <p:cNvSpPr txBox="1">
            <a:spLocks noChangeArrowheads="1"/>
          </p:cNvSpPr>
          <p:nvPr/>
        </p:nvSpPr>
        <p:spPr bwMode="auto">
          <a:xfrm>
            <a:off x="6848756" y="5413386"/>
            <a:ext cx="1579562" cy="12721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87313" indent="-87313">
              <a:spcBef>
                <a:spcPts val="200"/>
              </a:spcBef>
              <a:buFont typeface="Arial" charset="0"/>
              <a:buChar char="•"/>
            </a:pPr>
            <a:r>
              <a:rPr lang="en-US" altLang="ko-KR" sz="1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Bandwidth</a:t>
            </a:r>
            <a:br>
              <a:rPr lang="en-US" altLang="ko-KR" sz="1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</a:br>
            <a:r>
              <a:rPr lang="en-US" altLang="ko-KR" sz="1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(1GHz-&gt; 2GHz)</a:t>
            </a:r>
          </a:p>
          <a:p>
            <a:pPr marL="87313" indent="-87313">
              <a:spcBef>
                <a:spcPts val="200"/>
              </a:spcBef>
              <a:buFont typeface="Arial" charset="0"/>
              <a:buChar char="•"/>
            </a:pPr>
            <a:r>
              <a:rPr lang="en-US" altLang="ko-KR" sz="1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RJ45 Connector</a:t>
            </a:r>
          </a:p>
          <a:p>
            <a:pPr marL="87313" indent="-87313">
              <a:spcBef>
                <a:spcPts val="200"/>
              </a:spcBef>
            </a:pPr>
            <a:r>
              <a:rPr lang="en-US" altLang="ko-KR" sz="1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altLang="ko-KR" sz="1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type (Class I)</a:t>
            </a:r>
          </a:p>
          <a:p>
            <a:pPr marL="87313" indent="-87313">
              <a:spcBef>
                <a:spcPts val="200"/>
              </a:spcBef>
              <a:buFont typeface="Arial" charset="0"/>
              <a:buChar char="•"/>
            </a:pPr>
            <a:r>
              <a:rPr lang="en-US" altLang="ko-KR" sz="1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RJ45/GG45/ARJ45</a:t>
            </a:r>
          </a:p>
          <a:p>
            <a:pPr marL="87313" indent="-87313">
              <a:spcBef>
                <a:spcPts val="200"/>
              </a:spcBef>
            </a:pPr>
            <a:r>
              <a:rPr lang="en-US" altLang="ko-KR" sz="1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 or </a:t>
            </a:r>
            <a:r>
              <a:rPr lang="en-US" altLang="ko-KR" sz="1000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Tera</a:t>
            </a:r>
            <a:r>
              <a:rPr lang="en-US" altLang="ko-KR" sz="1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connector</a:t>
            </a:r>
            <a:r>
              <a:rPr lang="en-US" altLang="ko-KR" sz="1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ko-KR" sz="1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(Class II)</a:t>
            </a:r>
          </a:p>
        </p:txBody>
      </p:sp>
      <p:sp>
        <p:nvSpPr>
          <p:cNvPr id="144" name="Rectangle 21"/>
          <p:cNvSpPr>
            <a:spLocks noChangeArrowheads="1"/>
          </p:cNvSpPr>
          <p:nvPr/>
        </p:nvSpPr>
        <p:spPr bwMode="auto">
          <a:xfrm>
            <a:off x="1438887" y="2994996"/>
            <a:ext cx="1309688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marL="87313" indent="-87313">
              <a:lnSpc>
                <a:spcPct val="120000"/>
              </a:lnSpc>
              <a:buFont typeface="Arial" charset="0"/>
              <a:buChar char="•"/>
            </a:pPr>
            <a:r>
              <a:rPr lang="en-US" altLang="ko-KR" sz="1200" dirty="0" smtClean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1Gbps</a:t>
            </a:r>
            <a:endParaRPr lang="en-US" altLang="ko-KR" sz="1200" dirty="0">
              <a:solidFill>
                <a:srgbClr val="000000"/>
              </a:solidFill>
              <a:latin typeface="Gill Sans MT" pitchFamily="34" charset="0"/>
              <a:cs typeface="Tahoma" pitchFamily="34" charset="0"/>
            </a:endParaRPr>
          </a:p>
        </p:txBody>
      </p:sp>
      <p:sp>
        <p:nvSpPr>
          <p:cNvPr id="145" name="Rectangle 22"/>
          <p:cNvSpPr>
            <a:spLocks noChangeArrowheads="1"/>
          </p:cNvSpPr>
          <p:nvPr/>
        </p:nvSpPr>
        <p:spPr bwMode="auto">
          <a:xfrm>
            <a:off x="2987824" y="2911921"/>
            <a:ext cx="1311275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marL="87313" indent="-87313">
              <a:lnSpc>
                <a:spcPct val="120000"/>
              </a:lnSpc>
              <a:buFont typeface="Arial" charset="0"/>
              <a:buChar char="•"/>
            </a:pPr>
            <a:r>
              <a:rPr lang="en-US" altLang="ko-KR" sz="12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1Gbps</a:t>
            </a:r>
          </a:p>
        </p:txBody>
      </p:sp>
      <p:sp>
        <p:nvSpPr>
          <p:cNvPr id="146" name="Rectangle 23"/>
          <p:cNvSpPr>
            <a:spLocks noChangeArrowheads="1"/>
          </p:cNvSpPr>
          <p:nvPr/>
        </p:nvSpPr>
        <p:spPr bwMode="auto">
          <a:xfrm>
            <a:off x="4512154" y="2901063"/>
            <a:ext cx="1309688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marL="87313" indent="-87313">
              <a:lnSpc>
                <a:spcPct val="120000"/>
              </a:lnSpc>
              <a:buFont typeface="Arial" charset="0"/>
              <a:buChar char="•"/>
            </a:pPr>
            <a:r>
              <a:rPr lang="en-US" altLang="ko-KR" sz="12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10Gbps</a:t>
            </a:r>
          </a:p>
        </p:txBody>
      </p:sp>
      <p:sp>
        <p:nvSpPr>
          <p:cNvPr id="147" name="Rectangle 35"/>
          <p:cNvSpPr>
            <a:spLocks noChangeArrowheads="1"/>
          </p:cNvSpPr>
          <p:nvPr/>
        </p:nvSpPr>
        <p:spPr bwMode="auto">
          <a:xfrm>
            <a:off x="1372700" y="3352375"/>
            <a:ext cx="1309687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marL="87313" indent="-87313">
              <a:lnSpc>
                <a:spcPct val="120000"/>
              </a:lnSpc>
              <a:buFont typeface="Arial" charset="0"/>
              <a:buChar char="•"/>
            </a:pPr>
            <a:r>
              <a:rPr lang="en-US" altLang="ko-KR" sz="12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100MHz</a:t>
            </a:r>
          </a:p>
        </p:txBody>
      </p:sp>
      <p:sp>
        <p:nvSpPr>
          <p:cNvPr id="148" name="Rectangle 36"/>
          <p:cNvSpPr>
            <a:spLocks noChangeArrowheads="1"/>
          </p:cNvSpPr>
          <p:nvPr/>
        </p:nvSpPr>
        <p:spPr bwMode="auto">
          <a:xfrm>
            <a:off x="2987824" y="3343970"/>
            <a:ext cx="131127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marL="87313" indent="-87313">
              <a:buFont typeface="Arial" charset="0"/>
              <a:buChar char="•"/>
            </a:pPr>
            <a:r>
              <a:rPr lang="en-US" altLang="ko-KR" sz="12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250MHz</a:t>
            </a:r>
          </a:p>
          <a:p>
            <a:pPr marL="87313" indent="-87313">
              <a:buFont typeface="Arial" charset="0"/>
              <a:buChar char="•"/>
            </a:pPr>
            <a:r>
              <a:rPr lang="en-US" altLang="ko-KR" sz="12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500MHz</a:t>
            </a:r>
          </a:p>
        </p:txBody>
      </p:sp>
      <p:sp>
        <p:nvSpPr>
          <p:cNvPr id="149" name="Rectangle 37"/>
          <p:cNvSpPr>
            <a:spLocks noChangeArrowheads="1"/>
          </p:cNvSpPr>
          <p:nvPr/>
        </p:nvSpPr>
        <p:spPr bwMode="auto">
          <a:xfrm>
            <a:off x="4499992" y="3343970"/>
            <a:ext cx="1309688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marL="87313" indent="-87313">
              <a:lnSpc>
                <a:spcPct val="120000"/>
              </a:lnSpc>
              <a:buFont typeface="Arial" charset="0"/>
              <a:buChar char="•"/>
            </a:pPr>
            <a:r>
              <a:rPr lang="en-US" altLang="ko-KR" sz="12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500MHz</a:t>
            </a:r>
          </a:p>
        </p:txBody>
      </p:sp>
      <p:sp>
        <p:nvSpPr>
          <p:cNvPr id="150" name="Rectangle 41"/>
          <p:cNvSpPr>
            <a:spLocks noChangeArrowheads="1"/>
          </p:cNvSpPr>
          <p:nvPr/>
        </p:nvSpPr>
        <p:spPr bwMode="auto">
          <a:xfrm>
            <a:off x="1479905" y="4238009"/>
            <a:ext cx="130968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>
              <a:lnSpc>
                <a:spcPct val="120000"/>
              </a:lnSpc>
            </a:pPr>
            <a:r>
              <a:rPr lang="en-US" altLang="ko-KR" sz="11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U/UTP (5.0mm)</a:t>
            </a:r>
          </a:p>
          <a:p>
            <a:pPr algn="ctr">
              <a:lnSpc>
                <a:spcPct val="120000"/>
              </a:lnSpc>
            </a:pPr>
            <a:r>
              <a:rPr lang="en-US" altLang="ko-KR" sz="11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F/UTP (6.0mm)</a:t>
            </a:r>
            <a:br>
              <a:rPr lang="en-US" altLang="ko-KR" sz="11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</a:br>
            <a:r>
              <a:rPr lang="en-US" altLang="ko-KR" sz="11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SF/UTP (6.5mm)</a:t>
            </a:r>
          </a:p>
        </p:txBody>
      </p:sp>
      <p:sp>
        <p:nvSpPr>
          <p:cNvPr id="151" name="Rectangle 42"/>
          <p:cNvSpPr>
            <a:spLocks noChangeArrowheads="1"/>
          </p:cNvSpPr>
          <p:nvPr/>
        </p:nvSpPr>
        <p:spPr bwMode="auto">
          <a:xfrm>
            <a:off x="2957868" y="4169717"/>
            <a:ext cx="13112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>
              <a:lnSpc>
                <a:spcPct val="120000"/>
              </a:lnSpc>
            </a:pPr>
            <a:r>
              <a:rPr lang="en-US" altLang="ko-KR" sz="11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U/UTP (6.0mm)</a:t>
            </a:r>
          </a:p>
          <a:p>
            <a:pPr algn="ctr">
              <a:lnSpc>
                <a:spcPct val="120000"/>
              </a:lnSpc>
            </a:pPr>
            <a:r>
              <a:rPr lang="en-US" altLang="ko-KR" sz="11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F/UTP (7.2mm)</a:t>
            </a:r>
            <a:br>
              <a:rPr lang="en-US" altLang="ko-KR" sz="11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</a:br>
            <a:r>
              <a:rPr lang="en-US" altLang="ko-KR" sz="11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SF/UTP (7.5mm)</a:t>
            </a:r>
          </a:p>
        </p:txBody>
      </p:sp>
      <p:sp>
        <p:nvSpPr>
          <p:cNvPr id="152" name="Rectangle 43"/>
          <p:cNvSpPr>
            <a:spLocks noChangeArrowheads="1"/>
          </p:cNvSpPr>
          <p:nvPr/>
        </p:nvSpPr>
        <p:spPr bwMode="auto">
          <a:xfrm>
            <a:off x="4408843" y="4293096"/>
            <a:ext cx="13096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>
              <a:lnSpc>
                <a:spcPct val="120000"/>
              </a:lnSpc>
            </a:pPr>
            <a:r>
              <a:rPr lang="en-US" altLang="ko-KR" sz="11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U/UTP (9.0mm)</a:t>
            </a:r>
          </a:p>
          <a:p>
            <a:pPr algn="ctr">
              <a:lnSpc>
                <a:spcPct val="120000"/>
              </a:lnSpc>
            </a:pPr>
            <a:r>
              <a:rPr lang="en-US" altLang="ko-KR" sz="11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SS-UTP (7.0mm)</a:t>
            </a:r>
          </a:p>
          <a:p>
            <a:pPr algn="ctr">
              <a:lnSpc>
                <a:spcPct val="120000"/>
              </a:lnSpc>
            </a:pPr>
            <a:r>
              <a:rPr lang="en-US" altLang="ko-KR" sz="11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F/UTP (7.0mm</a:t>
            </a:r>
            <a:r>
              <a:rPr lang="en-US" altLang="ko-KR" sz="1100" dirty="0" smtClean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)</a:t>
            </a:r>
          </a:p>
          <a:p>
            <a:pPr algn="ctr">
              <a:lnSpc>
                <a:spcPct val="120000"/>
              </a:lnSpc>
            </a:pPr>
            <a:endParaRPr lang="en-US" altLang="ko-KR" sz="1100" dirty="0">
              <a:solidFill>
                <a:srgbClr val="000000"/>
              </a:solidFill>
              <a:latin typeface="Gill Sans MT" pitchFamily="34" charset="0"/>
              <a:cs typeface="Tahoma" pitchFamily="34" charset="0"/>
            </a:endParaRPr>
          </a:p>
        </p:txBody>
      </p:sp>
      <p:sp>
        <p:nvSpPr>
          <p:cNvPr id="154" name="Rectangle 22"/>
          <p:cNvSpPr>
            <a:spLocks noChangeArrowheads="1"/>
          </p:cNvSpPr>
          <p:nvPr/>
        </p:nvSpPr>
        <p:spPr bwMode="auto">
          <a:xfrm>
            <a:off x="2997216" y="3776313"/>
            <a:ext cx="131127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marL="87313" indent="-87313">
              <a:lnSpc>
                <a:spcPct val="120000"/>
              </a:lnSpc>
              <a:buFont typeface="Arial" charset="0"/>
              <a:buChar char="•"/>
            </a:pPr>
            <a:r>
              <a:rPr lang="en-US" altLang="ko-KR" sz="12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100m</a:t>
            </a:r>
          </a:p>
        </p:txBody>
      </p:sp>
      <p:sp>
        <p:nvSpPr>
          <p:cNvPr id="155" name="Rectangle 23"/>
          <p:cNvSpPr>
            <a:spLocks noChangeArrowheads="1"/>
          </p:cNvSpPr>
          <p:nvPr/>
        </p:nvSpPr>
        <p:spPr bwMode="auto">
          <a:xfrm>
            <a:off x="4491410" y="3717032"/>
            <a:ext cx="1309687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marL="87313" indent="-87313">
              <a:lnSpc>
                <a:spcPct val="120000"/>
              </a:lnSpc>
              <a:buFont typeface="Arial" charset="0"/>
              <a:buChar char="•"/>
            </a:pPr>
            <a:r>
              <a:rPr lang="en-US" altLang="ko-KR" sz="1200" dirty="0" smtClean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100m</a:t>
            </a:r>
          </a:p>
        </p:txBody>
      </p:sp>
      <p:sp>
        <p:nvSpPr>
          <p:cNvPr id="156" name="Rectangle 20"/>
          <p:cNvSpPr>
            <a:spLocks noChangeArrowheads="1"/>
          </p:cNvSpPr>
          <p:nvPr/>
        </p:nvSpPr>
        <p:spPr bwMode="auto">
          <a:xfrm>
            <a:off x="5940152" y="2911921"/>
            <a:ext cx="1311275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marL="87313" indent="-87313">
              <a:lnSpc>
                <a:spcPct val="120000"/>
              </a:lnSpc>
              <a:buFont typeface="Arial" charset="0"/>
              <a:buChar char="•"/>
            </a:pPr>
            <a:r>
              <a:rPr lang="en-US" altLang="ko-KR" sz="1200" dirty="0" smtClean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10Gbps</a:t>
            </a:r>
            <a:endParaRPr lang="en-US" altLang="ko-KR" sz="1200" dirty="0">
              <a:solidFill>
                <a:srgbClr val="000000"/>
              </a:solidFill>
              <a:latin typeface="Gill Sans MT" pitchFamily="34" charset="0"/>
              <a:cs typeface="Tahoma" pitchFamily="34" charset="0"/>
            </a:endParaRPr>
          </a:p>
        </p:txBody>
      </p:sp>
      <p:sp>
        <p:nvSpPr>
          <p:cNvPr id="157" name="Rectangle 34"/>
          <p:cNvSpPr>
            <a:spLocks noChangeArrowheads="1"/>
          </p:cNvSpPr>
          <p:nvPr/>
        </p:nvSpPr>
        <p:spPr bwMode="auto">
          <a:xfrm>
            <a:off x="5925021" y="3356992"/>
            <a:ext cx="131127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marL="87313" indent="-87313">
              <a:lnSpc>
                <a:spcPct val="120000"/>
              </a:lnSpc>
              <a:buFont typeface="Arial" charset="0"/>
              <a:buChar char="•"/>
            </a:pPr>
            <a:r>
              <a:rPr lang="en-US" altLang="ko-KR" sz="1200" dirty="0" smtClean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600MHz (Cat7)</a:t>
            </a:r>
          </a:p>
          <a:p>
            <a:pPr marL="87313" indent="-87313">
              <a:lnSpc>
                <a:spcPct val="120000"/>
              </a:lnSpc>
              <a:buFont typeface="Arial" charset="0"/>
              <a:buChar char="•"/>
            </a:pPr>
            <a:r>
              <a:rPr lang="en-US" altLang="ko-KR" sz="1200" dirty="0" smtClean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 1GHz (Cat7A)</a:t>
            </a:r>
            <a:endParaRPr lang="en-US" altLang="ko-KR" sz="1200" dirty="0">
              <a:solidFill>
                <a:srgbClr val="000000"/>
              </a:solidFill>
              <a:latin typeface="Gill Sans MT" pitchFamily="34" charset="0"/>
              <a:cs typeface="Tahoma" pitchFamily="34" charset="0"/>
            </a:endParaRPr>
          </a:p>
        </p:txBody>
      </p:sp>
      <p:sp>
        <p:nvSpPr>
          <p:cNvPr id="158" name="Rectangle 20"/>
          <p:cNvSpPr>
            <a:spLocks noChangeArrowheads="1"/>
          </p:cNvSpPr>
          <p:nvPr/>
        </p:nvSpPr>
        <p:spPr bwMode="auto">
          <a:xfrm>
            <a:off x="5859772" y="3755498"/>
            <a:ext cx="131127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marL="87313" indent="-87313">
              <a:lnSpc>
                <a:spcPct val="120000"/>
              </a:lnSpc>
              <a:buFont typeface="Arial" charset="0"/>
              <a:buChar char="•"/>
            </a:pPr>
            <a:r>
              <a:rPr lang="en-US" altLang="ko-KR" sz="12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100m</a:t>
            </a:r>
          </a:p>
        </p:txBody>
      </p:sp>
      <p:sp>
        <p:nvSpPr>
          <p:cNvPr id="159" name="Rectangle 44"/>
          <p:cNvSpPr>
            <a:spLocks noChangeArrowheads="1"/>
          </p:cNvSpPr>
          <p:nvPr/>
        </p:nvSpPr>
        <p:spPr bwMode="auto">
          <a:xfrm>
            <a:off x="5887830" y="4179272"/>
            <a:ext cx="13096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>
              <a:lnSpc>
                <a:spcPct val="120000"/>
              </a:lnSpc>
            </a:pPr>
            <a:r>
              <a:rPr lang="en-US" altLang="ko-KR" sz="11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S/FTP (7.7mm</a:t>
            </a:r>
            <a:r>
              <a:rPr lang="en-US" altLang="ko-KR" sz="1100" dirty="0" smtClean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altLang="ko-KR" sz="1100" dirty="0" smtClean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S/FTP (7.8mm) – Cat7A</a:t>
            </a:r>
            <a:endParaRPr lang="en-US" altLang="ko-KR" sz="1100" dirty="0">
              <a:solidFill>
                <a:srgbClr val="000000"/>
              </a:solidFill>
              <a:latin typeface="Gill Sans MT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ko-KR" sz="11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F/FTP (7.3mm)</a:t>
            </a:r>
            <a:br>
              <a:rPr lang="en-US" altLang="ko-KR" sz="11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</a:br>
            <a:r>
              <a:rPr lang="en-US" altLang="ko-KR" sz="11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U/FTP (7.1mm)</a:t>
            </a:r>
          </a:p>
        </p:txBody>
      </p:sp>
      <p:sp>
        <p:nvSpPr>
          <p:cNvPr id="176" name="Rectangle 22"/>
          <p:cNvSpPr>
            <a:spLocks noChangeArrowheads="1"/>
          </p:cNvSpPr>
          <p:nvPr/>
        </p:nvSpPr>
        <p:spPr bwMode="auto">
          <a:xfrm>
            <a:off x="1418010" y="3757115"/>
            <a:ext cx="131127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marL="87313" indent="-87313">
              <a:lnSpc>
                <a:spcPct val="120000"/>
              </a:lnSpc>
              <a:buFont typeface="Arial" charset="0"/>
              <a:buChar char="•"/>
            </a:pPr>
            <a:r>
              <a:rPr lang="en-US" altLang="ko-KR" sz="1200" dirty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100m</a:t>
            </a:r>
          </a:p>
        </p:txBody>
      </p:sp>
      <p:sp>
        <p:nvSpPr>
          <p:cNvPr id="177" name="자유형 210"/>
          <p:cNvSpPr/>
          <p:nvPr/>
        </p:nvSpPr>
        <p:spPr bwMode="auto">
          <a:xfrm>
            <a:off x="2855683" y="1622400"/>
            <a:ext cx="0" cy="3606800"/>
          </a:xfrm>
          <a:custGeom>
            <a:avLst/>
            <a:gdLst>
              <a:gd name="connsiteX0" fmla="*/ 0 w 0"/>
              <a:gd name="connsiteY0" fmla="*/ 0 h 3523376"/>
              <a:gd name="connsiteX1" fmla="*/ 0 w 0"/>
              <a:gd name="connsiteY1" fmla="*/ 3523376 h 352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523376">
                <a:moveTo>
                  <a:pt x="0" y="0"/>
                </a:moveTo>
                <a:lnTo>
                  <a:pt x="0" y="3523376"/>
                </a:lnTo>
              </a:path>
            </a:pathLst>
          </a:custGeom>
          <a:solidFill>
            <a:schemeClr val="bg1"/>
          </a:solidFill>
          <a:ln w="12700" algn="ctr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endParaRPr lang="ko-KR" altLang="en-US" sz="1100" dirty="0">
              <a:solidFill>
                <a:srgbClr val="000000"/>
              </a:solidFill>
              <a:latin typeface="Gill Sans M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8" name="자유형 216"/>
          <p:cNvSpPr/>
          <p:nvPr/>
        </p:nvSpPr>
        <p:spPr bwMode="auto">
          <a:xfrm>
            <a:off x="4345343" y="1343173"/>
            <a:ext cx="0" cy="3606800"/>
          </a:xfrm>
          <a:custGeom>
            <a:avLst/>
            <a:gdLst>
              <a:gd name="connsiteX0" fmla="*/ 0 w 0"/>
              <a:gd name="connsiteY0" fmla="*/ 0 h 3523376"/>
              <a:gd name="connsiteX1" fmla="*/ 0 w 0"/>
              <a:gd name="connsiteY1" fmla="*/ 3523376 h 352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523376">
                <a:moveTo>
                  <a:pt x="0" y="0"/>
                </a:moveTo>
                <a:lnTo>
                  <a:pt x="0" y="3523376"/>
                </a:lnTo>
              </a:path>
            </a:pathLst>
          </a:custGeom>
          <a:solidFill>
            <a:schemeClr val="bg1"/>
          </a:solidFill>
          <a:ln w="12700" algn="ctr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endParaRPr lang="ko-KR" altLang="en-US" sz="1100" dirty="0">
              <a:solidFill>
                <a:srgbClr val="000000"/>
              </a:solidFill>
              <a:latin typeface="Gill Sans M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0" name="Rectangle 29"/>
          <p:cNvSpPr>
            <a:spLocks noChangeArrowheads="1"/>
          </p:cNvSpPr>
          <p:nvPr/>
        </p:nvSpPr>
        <p:spPr bwMode="auto">
          <a:xfrm>
            <a:off x="2912197" y="5057952"/>
            <a:ext cx="1309687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marL="87313" indent="-87313">
              <a:lnSpc>
                <a:spcPct val="120000"/>
              </a:lnSpc>
              <a:buFont typeface="Arial" charset="0"/>
              <a:buChar char="•"/>
            </a:pPr>
            <a:r>
              <a:rPr lang="en-US" altLang="ko-KR" sz="1200" dirty="0" smtClean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4P</a:t>
            </a:r>
            <a:endParaRPr lang="en-US" altLang="ko-KR" sz="1200" dirty="0">
              <a:solidFill>
                <a:srgbClr val="000000"/>
              </a:solidFill>
              <a:latin typeface="Gill Sans MT" pitchFamily="34" charset="0"/>
              <a:cs typeface="Tahoma" pitchFamily="34" charset="0"/>
            </a:endParaRPr>
          </a:p>
        </p:txBody>
      </p:sp>
      <p:sp>
        <p:nvSpPr>
          <p:cNvPr id="181" name="Rectangle 29"/>
          <p:cNvSpPr>
            <a:spLocks noChangeArrowheads="1"/>
          </p:cNvSpPr>
          <p:nvPr/>
        </p:nvSpPr>
        <p:spPr bwMode="auto">
          <a:xfrm>
            <a:off x="4345343" y="5032780"/>
            <a:ext cx="1309687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marL="87313" indent="-87313">
              <a:lnSpc>
                <a:spcPct val="120000"/>
              </a:lnSpc>
              <a:buFont typeface="Arial" charset="0"/>
              <a:buChar char="•"/>
            </a:pPr>
            <a:r>
              <a:rPr lang="en-US" altLang="ko-KR" sz="1200" dirty="0" smtClean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4P</a:t>
            </a:r>
            <a:endParaRPr lang="en-US" altLang="ko-KR" sz="1200" dirty="0">
              <a:solidFill>
                <a:srgbClr val="000000"/>
              </a:solidFill>
              <a:latin typeface="Gill Sans MT" pitchFamily="34" charset="0"/>
              <a:cs typeface="Tahoma" pitchFamily="34" charset="0"/>
            </a:endParaRPr>
          </a:p>
        </p:txBody>
      </p:sp>
      <p:sp>
        <p:nvSpPr>
          <p:cNvPr id="182" name="Rectangle 29"/>
          <p:cNvSpPr>
            <a:spLocks noChangeArrowheads="1"/>
          </p:cNvSpPr>
          <p:nvPr/>
        </p:nvSpPr>
        <p:spPr bwMode="auto">
          <a:xfrm>
            <a:off x="5859772" y="5057774"/>
            <a:ext cx="1309687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marL="87313" indent="-87313">
              <a:lnSpc>
                <a:spcPct val="120000"/>
              </a:lnSpc>
              <a:buFont typeface="Arial" charset="0"/>
              <a:buChar char="•"/>
            </a:pPr>
            <a:r>
              <a:rPr lang="en-US" altLang="ko-KR" sz="1200" dirty="0" smtClean="0">
                <a:solidFill>
                  <a:srgbClr val="000000"/>
                </a:solidFill>
                <a:latin typeface="Gill Sans MT" pitchFamily="34" charset="0"/>
                <a:cs typeface="Tahoma" pitchFamily="34" charset="0"/>
              </a:rPr>
              <a:t>4P</a:t>
            </a:r>
            <a:endParaRPr lang="en-US" altLang="ko-KR" sz="1200" dirty="0">
              <a:solidFill>
                <a:srgbClr val="000000"/>
              </a:solidFill>
              <a:latin typeface="Gill Sans MT" pitchFamily="34" charset="0"/>
              <a:cs typeface="Tahoma" pitchFamily="34" charset="0"/>
            </a:endParaRPr>
          </a:p>
        </p:txBody>
      </p:sp>
      <p:pic>
        <p:nvPicPr>
          <p:cNvPr id="136" name="Picture 3" descr="D:\Illustrator\Logos\LOGO HENTE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7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6" t="33000" r="22070"/>
          <a:stretch/>
        </p:blipFill>
        <p:spPr bwMode="auto">
          <a:xfrm>
            <a:off x="723950" y="1412776"/>
            <a:ext cx="7704856" cy="46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192002" y="766445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 smtClean="0"/>
              <a:t>CERTIFICADO DE GARANTIA</a:t>
            </a:r>
            <a:endParaRPr lang="es-EC" sz="3600" b="1" dirty="0"/>
          </a:p>
        </p:txBody>
      </p:sp>
      <p:pic>
        <p:nvPicPr>
          <p:cNvPr id="4" name="Picture 3" descr="D:\Illustrator\Logos\LOGO HENT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03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Resultado de imagen para tp l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852936"/>
            <a:ext cx="3429000" cy="106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Illustrator\Logos\LOGO HENT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88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14" y="2852936"/>
            <a:ext cx="3477072" cy="272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757771" y="1116033"/>
            <a:ext cx="37190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3200" b="1" dirty="0"/>
              <a:t>SOPORTE </a:t>
            </a:r>
            <a:r>
              <a:rPr lang="es-EC" sz="3200" b="1" dirty="0" smtClean="0"/>
              <a:t>DE </a:t>
            </a:r>
            <a:r>
              <a:rPr lang="es-EC" sz="3200" b="1" dirty="0"/>
              <a:t>PARED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355976" y="263691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2400" dirty="0" smtClean="0"/>
              <a:t>- </a:t>
            </a:r>
            <a:r>
              <a:rPr lang="es-EC" sz="2400" dirty="0"/>
              <a:t>Soporte de pared de 19 ".</a:t>
            </a:r>
          </a:p>
          <a:p>
            <a:r>
              <a:rPr lang="es-EC" sz="2400" dirty="0"/>
              <a:t>- </a:t>
            </a:r>
            <a:r>
              <a:rPr lang="es-EC" sz="2400" dirty="0" smtClean="0"/>
              <a:t>- </a:t>
            </a:r>
            <a:r>
              <a:rPr lang="es-EC" sz="2400" dirty="0"/>
              <a:t>Dimensiones frontales según estándar.</a:t>
            </a:r>
          </a:p>
          <a:p>
            <a:r>
              <a:rPr lang="es-EC" sz="2400" dirty="0" smtClean="0"/>
              <a:t>-CARACTERISTICAS</a:t>
            </a:r>
            <a:endParaRPr lang="es-EC" sz="2400" dirty="0"/>
          </a:p>
          <a:p>
            <a:r>
              <a:rPr lang="es-EC" sz="2400" dirty="0"/>
              <a:t>- </a:t>
            </a:r>
            <a:r>
              <a:rPr lang="es-EC" sz="2400" dirty="0" smtClean="0"/>
              <a:t>- </a:t>
            </a:r>
            <a:r>
              <a:rPr lang="es-EC" sz="2400" dirty="0"/>
              <a:t>De color negro</a:t>
            </a:r>
          </a:p>
          <a:p>
            <a:r>
              <a:rPr lang="es-EC" sz="2400" dirty="0"/>
              <a:t>- Profundidad: 3,9 "y 14" 4</a:t>
            </a:r>
          </a:p>
          <a:p>
            <a:r>
              <a:rPr lang="es-EC" sz="2400" dirty="0"/>
              <a:t>- Racks Unidades: </a:t>
            </a:r>
            <a:r>
              <a:rPr lang="es-EC" sz="2400" dirty="0" smtClean="0"/>
              <a:t> 2</a:t>
            </a:r>
            <a:r>
              <a:rPr lang="es-EC" sz="2400" dirty="0"/>
              <a:t>, </a:t>
            </a:r>
            <a:r>
              <a:rPr lang="es-EC" sz="2400" dirty="0" smtClean="0"/>
              <a:t>4, </a:t>
            </a:r>
            <a:r>
              <a:rPr lang="es-EC" sz="2400" dirty="0"/>
              <a:t>6 y 8 </a:t>
            </a:r>
            <a:r>
              <a:rPr lang="es-EC" sz="2400" dirty="0" smtClean="0"/>
              <a:t>UR</a:t>
            </a:r>
            <a:endParaRPr lang="es-EC" sz="2400" dirty="0"/>
          </a:p>
        </p:txBody>
      </p:sp>
      <p:pic>
        <p:nvPicPr>
          <p:cNvPr id="5" name="Picture 2" descr="E:\Illustrador\Logos\Connect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96" y="6597352"/>
            <a:ext cx="1872679" cy="197259"/>
          </a:xfrm>
          <a:prstGeom prst="rect">
            <a:avLst/>
          </a:prstGeom>
          <a:noFill/>
        </p:spPr>
      </p:pic>
      <p:pic>
        <p:nvPicPr>
          <p:cNvPr id="7" name="Picture 3" descr="D:\Illustrator\Logos\LOGO HENTE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82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71600" y="972017"/>
            <a:ext cx="73448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b="1" dirty="0" smtClean="0">
                <a:latin typeface="+mj-lt"/>
                <a:ea typeface="+mj-ea"/>
                <a:cs typeface="+mj-cs"/>
              </a:rPr>
              <a:t>SWITCH DE 16 PUERTOS GIGABIT</a:t>
            </a:r>
            <a:endParaRPr lang="es-EC" sz="3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26626" name="Picture 2" descr="http://static.tp-link.com/res/images/products/gallery/TL-SG1016D-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2" t="18771" r="11032" b="30109"/>
          <a:stretch/>
        </p:blipFill>
        <p:spPr bwMode="auto">
          <a:xfrm>
            <a:off x="467545" y="1417925"/>
            <a:ext cx="3384376" cy="184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511158" y="3250925"/>
            <a:ext cx="1297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TL-SG1016D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139952" y="167301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C" dirty="0"/>
              <a:t>16 puertos 10/100/1000 Mbps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/>
              <a:t>Innovadora tecnología de eficiencia </a:t>
            </a:r>
            <a:r>
              <a:rPr lang="es-EC" dirty="0" smtClean="0"/>
              <a:t>para el ahorro energético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Escritorio </a:t>
            </a:r>
            <a:r>
              <a:rPr lang="es-EC" dirty="0"/>
              <a:t>y diseño de montaje en </a:t>
            </a:r>
            <a:r>
              <a:rPr lang="es-EC" dirty="0" smtClean="0"/>
              <a:t>rack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Conmutación de datos 32 </a:t>
            </a:r>
            <a:r>
              <a:rPr lang="es-EC" dirty="0" err="1" smtClean="0"/>
              <a:t>Gbps</a:t>
            </a:r>
            <a:endParaRPr lang="es-EC" dirty="0"/>
          </a:p>
        </p:txBody>
      </p:sp>
      <p:pic>
        <p:nvPicPr>
          <p:cNvPr id="6" name="Picture 2" descr="Resultado de imagen para tp li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1" y="6321474"/>
            <a:ext cx="185039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static.tp-link.com/res/images/products/gallery/TL-SG3216-0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52" r="2118" b="32096"/>
          <a:stretch/>
        </p:blipFill>
        <p:spPr bwMode="auto">
          <a:xfrm>
            <a:off x="179512" y="3933056"/>
            <a:ext cx="3790907" cy="142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579285" y="5230852"/>
            <a:ext cx="1160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TL-SG3216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337436" y="3770592"/>
            <a:ext cx="397897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C" dirty="0"/>
              <a:t>16 Puertos RJ45 </a:t>
            </a:r>
            <a:r>
              <a:rPr lang="es-EC" dirty="0" smtClean="0"/>
              <a:t>10/100/1000Mbps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/>
              <a:t>2 </a:t>
            </a:r>
            <a:r>
              <a:rPr lang="pt-BR" dirty="0" err="1"/>
              <a:t>ranuras</a:t>
            </a:r>
            <a:r>
              <a:rPr lang="pt-BR" dirty="0"/>
              <a:t> Combo SFP </a:t>
            </a:r>
            <a:r>
              <a:rPr lang="pt-BR" dirty="0" smtClean="0"/>
              <a:t>100/1000Mbps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/>
              <a:t>1 puerto de </a:t>
            </a:r>
            <a:r>
              <a:rPr lang="es-EC" dirty="0" smtClean="0"/>
              <a:t>consola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/>
              <a:t>SSH </a:t>
            </a:r>
            <a:r>
              <a:rPr lang="es-EC" dirty="0" smtClean="0"/>
              <a:t>v1/v2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/>
              <a:t>Seguridad </a:t>
            </a:r>
            <a:r>
              <a:rPr lang="es-EC" dirty="0" smtClean="0"/>
              <a:t>Portuaria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Soporta </a:t>
            </a:r>
            <a:r>
              <a:rPr lang="es-EC" dirty="0"/>
              <a:t>DHCPv6</a:t>
            </a:r>
          </a:p>
        </p:txBody>
      </p:sp>
      <p:pic>
        <p:nvPicPr>
          <p:cNvPr id="10" name="Picture 3" descr="D:\Illustrator\Logos\LOGO HENTE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55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900009"/>
            <a:ext cx="88204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b="1" dirty="0" smtClean="0">
                <a:latin typeface="+mj-lt"/>
                <a:ea typeface="+mj-ea"/>
                <a:cs typeface="+mj-cs"/>
              </a:rPr>
              <a:t>SWITCH GIGABIT 24 PUERTOS</a:t>
            </a:r>
            <a:endParaRPr lang="es-EC" sz="3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29698" name="Picture 2" descr="http://static.tp-link.com/res/images/products/gallery/TL-SG1024D-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6" t="32115" r="11950" b="29401"/>
          <a:stretch/>
        </p:blipFill>
        <p:spPr bwMode="auto">
          <a:xfrm>
            <a:off x="549173" y="1781432"/>
            <a:ext cx="3468520" cy="140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622835" y="3189257"/>
            <a:ext cx="1321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TL-SG1024D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193118" y="1685707"/>
            <a:ext cx="4357283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C" dirty="0"/>
              <a:t>24 puertos 10/100/1000 </a:t>
            </a:r>
            <a:r>
              <a:rPr lang="es-EC" dirty="0" smtClean="0"/>
              <a:t>Mbps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/>
              <a:t>Capacidad de conmutación de 48 </a:t>
            </a:r>
            <a:r>
              <a:rPr lang="es-EC" dirty="0" err="1"/>
              <a:t>Gbps</a:t>
            </a:r>
            <a:endParaRPr lang="es-EC" dirty="0"/>
          </a:p>
          <a:p>
            <a:pPr marL="285750" indent="-285750">
              <a:buFont typeface="Arial" pitchFamily="34" charset="0"/>
              <a:buChar char="•"/>
            </a:pPr>
            <a:r>
              <a:rPr lang="es-EC" dirty="0"/>
              <a:t>Auto-MDI/MDIX elimina la necesidad de </a:t>
            </a:r>
          </a:p>
          <a:p>
            <a:r>
              <a:rPr lang="es-EC" dirty="0" smtClean="0"/>
              <a:t>     cables </a:t>
            </a:r>
            <a:r>
              <a:rPr lang="es-EC" dirty="0"/>
              <a:t>cruzados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/>
              <a:t>Escritorio y diseño de montaje en </a:t>
            </a:r>
            <a:r>
              <a:rPr lang="es-EC" dirty="0" smtClean="0"/>
              <a:t>rack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Permite ahorrar hasta el </a:t>
            </a:r>
            <a:r>
              <a:rPr lang="es-EC" dirty="0"/>
              <a:t>25</a:t>
            </a:r>
            <a:r>
              <a:rPr lang="es-EC" dirty="0" smtClean="0"/>
              <a:t>% de energía</a:t>
            </a:r>
            <a:endParaRPr lang="es-EC" dirty="0"/>
          </a:p>
          <a:p>
            <a:pPr marL="285750" indent="-285750">
              <a:buFont typeface="Arial" pitchFamily="34" charset="0"/>
              <a:buChar char="•"/>
            </a:pPr>
            <a:endParaRPr lang="es-EC" dirty="0"/>
          </a:p>
        </p:txBody>
      </p:sp>
      <p:pic>
        <p:nvPicPr>
          <p:cNvPr id="6" name="Picture 2" descr="Resultado de imagen para tp li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1" y="6321474"/>
            <a:ext cx="185039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static.tp-link.com/res/images/products/gallery/TL-SG2424P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6" t="34468" r="4581" b="32766"/>
          <a:stretch/>
        </p:blipFill>
        <p:spPr bwMode="auto">
          <a:xfrm>
            <a:off x="395536" y="4581128"/>
            <a:ext cx="3456384" cy="110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211960" y="407300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C" dirty="0"/>
              <a:t>Soporta 24 puertos </a:t>
            </a:r>
            <a:r>
              <a:rPr lang="es-EC" dirty="0" smtClean="0"/>
              <a:t>POE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Potencia </a:t>
            </a:r>
            <a:r>
              <a:rPr lang="es-EC" dirty="0"/>
              <a:t>total de </a:t>
            </a:r>
            <a:r>
              <a:rPr lang="es-EC" dirty="0" err="1"/>
              <a:t>de</a:t>
            </a:r>
            <a:r>
              <a:rPr lang="es-EC" dirty="0"/>
              <a:t> </a:t>
            </a:r>
            <a:r>
              <a:rPr lang="es-EC" dirty="0" smtClean="0"/>
              <a:t>180W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/>
              <a:t>Numerosas alternativas de administración: WEB/CLI, SNMP y RMON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Seguridad </a:t>
            </a:r>
            <a:r>
              <a:rPr lang="es-EC" dirty="0"/>
              <a:t>por Puerto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err="1" smtClean="0"/>
              <a:t>Conmutacion</a:t>
            </a:r>
            <a:r>
              <a:rPr lang="es-EC" dirty="0" smtClean="0"/>
              <a:t> de </a:t>
            </a:r>
            <a:r>
              <a:rPr lang="es-EC" dirty="0"/>
              <a:t>48Gbps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/>
              <a:t>Soporta hasta 512 </a:t>
            </a:r>
            <a:r>
              <a:rPr lang="es-EC" dirty="0" err="1" smtClean="0"/>
              <a:t>VLANs</a:t>
            </a:r>
            <a:endParaRPr lang="es-EC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4 puertos SFP</a:t>
            </a:r>
            <a:endParaRPr lang="es-EC" dirty="0"/>
          </a:p>
        </p:txBody>
      </p:sp>
      <p:sp>
        <p:nvSpPr>
          <p:cNvPr id="9" name="8 Rectángulo"/>
          <p:cNvSpPr/>
          <p:nvPr/>
        </p:nvSpPr>
        <p:spPr>
          <a:xfrm>
            <a:off x="1461527" y="5689935"/>
            <a:ext cx="1324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TL-SG2424P</a:t>
            </a:r>
          </a:p>
        </p:txBody>
      </p:sp>
      <p:pic>
        <p:nvPicPr>
          <p:cNvPr id="10" name="Picture 3" descr="D:\Illustrator\Logos\LOGO HENTE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59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tp-link.com/res/images/products/gallery/TL-R600VPN-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91" b="20838"/>
          <a:stretch/>
        </p:blipFill>
        <p:spPr bwMode="auto">
          <a:xfrm>
            <a:off x="410370" y="2852936"/>
            <a:ext cx="3585566" cy="165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706321" y="4797152"/>
            <a:ext cx="17459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dirty="0">
                <a:latin typeface="Comic Sans MS" pitchFamily="66" charset="0"/>
              </a:rPr>
              <a:t>TL-R600VPN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995936" y="2786152"/>
            <a:ext cx="48782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sz="2000" dirty="0">
                <a:latin typeface="Comic Sans MS" pitchFamily="66" charset="0"/>
              </a:rPr>
              <a:t>1 Gigabit WAN port</a:t>
            </a:r>
            <a:br>
              <a:rPr lang="fr-FR" sz="2000" dirty="0">
                <a:latin typeface="Comic Sans MS" pitchFamily="66" charset="0"/>
              </a:rPr>
            </a:br>
            <a:r>
              <a:rPr lang="fr-FR" sz="2000" dirty="0">
                <a:latin typeface="Comic Sans MS" pitchFamily="66" charset="0"/>
              </a:rPr>
              <a:t>4 Gigabit LAN ports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C" sz="2000" dirty="0"/>
              <a:t>Defensa contra </a:t>
            </a:r>
            <a:r>
              <a:rPr lang="es-EC" sz="2000" dirty="0" smtClean="0"/>
              <a:t>ataques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C" sz="2000" dirty="0"/>
              <a:t>Flash</a:t>
            </a:r>
            <a:r>
              <a:rPr lang="es-EC" sz="2000" dirty="0" smtClean="0">
                <a:latin typeface="Comic Sans MS" pitchFamily="66" charset="0"/>
              </a:rPr>
              <a:t> </a:t>
            </a:r>
            <a:r>
              <a:rPr lang="es-EC" sz="2000" dirty="0">
                <a:latin typeface="Comic Sans MS" pitchFamily="66" charset="0"/>
              </a:rPr>
              <a:t>8MB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C" sz="2000" dirty="0" smtClean="0"/>
              <a:t>DRAM </a:t>
            </a:r>
            <a:r>
              <a:rPr lang="es-EC" sz="2000" dirty="0" smtClean="0">
                <a:latin typeface="Comic Sans MS" pitchFamily="66" charset="0"/>
              </a:rPr>
              <a:t>DDR </a:t>
            </a:r>
            <a:r>
              <a:rPr lang="es-EC" sz="2000" dirty="0">
                <a:latin typeface="Comic Sans MS" pitchFamily="66" charset="0"/>
              </a:rPr>
              <a:t>II </a:t>
            </a:r>
            <a:r>
              <a:rPr lang="es-EC" sz="2000" dirty="0" smtClean="0">
                <a:latin typeface="Comic Sans MS" pitchFamily="66" charset="0"/>
              </a:rPr>
              <a:t>64MB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C" sz="2000" dirty="0"/>
              <a:t>Hasta 20 túneles VPN de </a:t>
            </a:r>
            <a:r>
              <a:rPr lang="es-EC" sz="2000" dirty="0" err="1"/>
              <a:t>IPsec</a:t>
            </a:r>
            <a:r>
              <a:rPr lang="es-EC" sz="2000" dirty="0"/>
              <a:t>, 16 túneles VPN </a:t>
            </a:r>
            <a:r>
              <a:rPr lang="es-EC" sz="2000" dirty="0" smtClean="0"/>
              <a:t>PPTP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C" sz="2000" dirty="0"/>
              <a:t>Protección contra descargas de hasta 4KV</a:t>
            </a:r>
          </a:p>
          <a:p>
            <a:endParaRPr lang="es-EC" sz="2000" dirty="0">
              <a:latin typeface="Comic Sans MS" pitchFamily="66" charset="0"/>
            </a:endParaRPr>
          </a:p>
        </p:txBody>
      </p:sp>
      <p:pic>
        <p:nvPicPr>
          <p:cNvPr id="7" name="Picture 3" descr="D:\Illustrator\Logos\LOGO HENT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n para tp li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9542"/>
            <a:ext cx="185039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676961" y="1336412"/>
            <a:ext cx="65742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3200" b="1" dirty="0" err="1">
                <a:latin typeface="+mj-lt"/>
                <a:ea typeface="+mj-ea"/>
                <a:cs typeface="+mj-cs"/>
              </a:rPr>
              <a:t>Router</a:t>
            </a:r>
            <a:r>
              <a:rPr lang="es-EC" sz="3200" b="1" dirty="0">
                <a:latin typeface="+mj-lt"/>
                <a:ea typeface="+mj-ea"/>
                <a:cs typeface="+mj-cs"/>
              </a:rPr>
              <a:t> VPN de Banda Ancha gigabit</a:t>
            </a:r>
            <a:r>
              <a:rPr lang="es-EC" sz="3200" dirty="0">
                <a:latin typeface="Comic Sans MS" pitchFamily="66" charset="0"/>
                <a:ea typeface="+mj-ea"/>
                <a:cs typeface="+mj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016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.tp-link.com/res/images/products/gallery/TL-ER6020-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8" r="1484" b="17505"/>
          <a:stretch/>
        </p:blipFill>
        <p:spPr bwMode="auto">
          <a:xfrm>
            <a:off x="248928" y="2924944"/>
            <a:ext cx="3525880" cy="174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556727" y="4818544"/>
            <a:ext cx="15584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dirty="0">
                <a:latin typeface="Comic Sans MS" pitchFamily="66" charset="0"/>
              </a:rPr>
              <a:t>TL-ER6020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849408" y="2204864"/>
            <a:ext cx="48625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C" sz="2000" dirty="0" smtClean="0">
                <a:latin typeface="Comic Sans MS" pitchFamily="66" charset="0"/>
              </a:rPr>
              <a:t>2 Puertos </a:t>
            </a:r>
            <a:r>
              <a:rPr lang="es-EC" sz="2000" dirty="0">
                <a:latin typeface="Comic Sans MS" pitchFamily="66" charset="0"/>
              </a:rPr>
              <a:t>WAN Gigabit, 2 puertos LAN Gigabit, 1 puerto LAN/DMZ Gigabit y un puerto de consola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C" sz="2000" dirty="0" smtClean="0">
                <a:latin typeface="Comic Sans MS" pitchFamily="66" charset="0"/>
              </a:rPr>
              <a:t>Soporte</a:t>
            </a:r>
            <a:r>
              <a:rPr lang="pt-BR" sz="2000" dirty="0" smtClean="0">
                <a:latin typeface="Comic Sans MS" pitchFamily="66" charset="0"/>
              </a:rPr>
              <a:t> </a:t>
            </a:r>
            <a:r>
              <a:rPr lang="pt-BR" sz="2000" dirty="0">
                <a:latin typeface="Comic Sans MS" pitchFamily="66" charset="0"/>
              </a:rPr>
              <a:t>para múltiples protocolos VPN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C" sz="2000" dirty="0">
                <a:latin typeface="Comic Sans MS" pitchFamily="66" charset="0"/>
              </a:rPr>
              <a:t>Límite de sesión basado en IP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C" sz="2000" dirty="0"/>
              <a:t>Protección contra descargas de hasta 4KV</a:t>
            </a:r>
            <a:endParaRPr lang="es-EC" sz="2000" dirty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C" sz="2000" dirty="0" smtClean="0"/>
              <a:t>Flash </a:t>
            </a:r>
            <a:r>
              <a:rPr lang="es-EC" sz="2000" dirty="0" smtClean="0">
                <a:latin typeface="Comic Sans MS" pitchFamily="66" charset="0"/>
              </a:rPr>
              <a:t>16MB</a:t>
            </a:r>
            <a:endParaRPr lang="es-EC" sz="2000" dirty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C" sz="2000" dirty="0">
                <a:latin typeface="Comic Sans MS" pitchFamily="66" charset="0"/>
              </a:rPr>
              <a:t>DDRII </a:t>
            </a:r>
            <a:r>
              <a:rPr lang="es-EC" sz="2000" dirty="0" smtClean="0">
                <a:latin typeface="Comic Sans MS" pitchFamily="66" charset="0"/>
              </a:rPr>
              <a:t>128MB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C" sz="2000" dirty="0"/>
              <a:t> </a:t>
            </a:r>
            <a:r>
              <a:rPr lang="es-EC" sz="2000" dirty="0" err="1"/>
              <a:t>Enrutado</a:t>
            </a:r>
            <a:r>
              <a:rPr lang="es-EC" sz="2000" dirty="0"/>
              <a:t> estático, RIP v1/v2</a:t>
            </a:r>
            <a:endParaRPr lang="es-EC" sz="2000" dirty="0">
              <a:latin typeface="Comic Sans MS" pitchFamily="66" charset="0"/>
            </a:endParaRPr>
          </a:p>
        </p:txBody>
      </p:sp>
      <p:pic>
        <p:nvPicPr>
          <p:cNvPr id="7" name="Picture 2" descr="Resultado de imagen para tp li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39542"/>
            <a:ext cx="185039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Illustrator\Logos\LOGO HENTE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785115" y="1340768"/>
            <a:ext cx="55737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+mj-lt"/>
                <a:ea typeface="+mj-ea"/>
                <a:cs typeface="+mj-cs"/>
              </a:rPr>
              <a:t>Router VPN WAN Dual Gigabit</a:t>
            </a:r>
            <a:r>
              <a:rPr lang="en-US" sz="3200" dirty="0">
                <a:latin typeface="Comic Sans MS" pitchFamily="66" charset="0"/>
                <a:ea typeface="+mj-ea"/>
                <a:cs typeface="+mj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2380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ic.tp-link.com/TL-ER604W-01_1484208428020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661" y="2081360"/>
            <a:ext cx="4003132" cy="299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372228" y="5262786"/>
            <a:ext cx="1258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TL-ER604W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667280" y="2506359"/>
            <a:ext cx="47507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C" dirty="0"/>
              <a:t>1 puerto WAN Gigabit, 3 puertos LAN Gigabit y 1 puerto WAN/LAN </a:t>
            </a:r>
            <a:r>
              <a:rPr lang="es-EC" dirty="0" smtClean="0"/>
              <a:t>Gigabit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Defensa </a:t>
            </a:r>
            <a:r>
              <a:rPr lang="es-EC" dirty="0"/>
              <a:t>automática para detectar y bloquear los </a:t>
            </a:r>
            <a:r>
              <a:rPr lang="es-EC" dirty="0" smtClean="0"/>
              <a:t>ataque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La </a:t>
            </a:r>
            <a:r>
              <a:rPr lang="es-EC" dirty="0"/>
              <a:t>red de invitados y </a:t>
            </a:r>
            <a:r>
              <a:rPr lang="es-EC" dirty="0" err="1"/>
              <a:t>Multi</a:t>
            </a:r>
            <a:r>
              <a:rPr lang="es-EC" dirty="0"/>
              <a:t>-SSID aseguran una compartición inalámbrica fácil y segura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/>
              <a:t>Protección contra descargas de </a:t>
            </a:r>
            <a:r>
              <a:rPr lang="es-EC" dirty="0" smtClean="0"/>
              <a:t>4kV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/>
              <a:t>Equilibrio de carga inteligente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Flash 8MB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DRAM </a:t>
            </a:r>
            <a:r>
              <a:rPr lang="es-EC" dirty="0"/>
              <a:t>64MB</a:t>
            </a:r>
          </a:p>
        </p:txBody>
      </p:sp>
      <p:pic>
        <p:nvPicPr>
          <p:cNvPr id="7" name="Picture 2" descr="Resultado de imagen para tp li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270" y="239542"/>
            <a:ext cx="185039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Illustrator\Logos\LOGO HENTE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372228" y="983630"/>
            <a:ext cx="64178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b="1" dirty="0" err="1">
                <a:latin typeface="+mj-lt"/>
                <a:ea typeface="+mj-ea"/>
                <a:cs typeface="+mj-cs"/>
              </a:rPr>
              <a:t>Router</a:t>
            </a:r>
            <a:r>
              <a:rPr lang="es-EC" sz="3200" b="1" dirty="0">
                <a:latin typeface="+mj-lt"/>
                <a:ea typeface="+mj-ea"/>
                <a:cs typeface="+mj-cs"/>
              </a:rPr>
              <a:t> VPN de Banda Ancha Gigabit Inalámbrico</a:t>
            </a:r>
            <a:r>
              <a:rPr lang="es-EC" sz="3200" dirty="0">
                <a:latin typeface="Comic Sans MS" pitchFamily="66" charset="0"/>
                <a:ea typeface="+mj-ea"/>
                <a:cs typeface="+mj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5247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tatic.tp-link.com/res/images/products/gallery/Archer-T4U-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7" t="7248" r="14785"/>
          <a:stretch/>
        </p:blipFill>
        <p:spPr bwMode="auto">
          <a:xfrm>
            <a:off x="1331640" y="1554416"/>
            <a:ext cx="2016224" cy="203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696787" y="3603979"/>
            <a:ext cx="1285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err="1"/>
              <a:t>Archer</a:t>
            </a:r>
            <a:r>
              <a:rPr lang="es-EC" dirty="0"/>
              <a:t> T4U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283714" y="1970256"/>
            <a:ext cx="337278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C" dirty="0"/>
              <a:t>Velocidad inalámbrica de </a:t>
            </a:r>
            <a:r>
              <a:rPr lang="es-EC" dirty="0" smtClean="0"/>
              <a:t>1200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dirty="0"/>
              <a:t>Puerto USB </a:t>
            </a:r>
            <a:r>
              <a:rPr lang="es-EC" dirty="0" smtClean="0"/>
              <a:t>3.0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dirty="0"/>
              <a:t>Fácil </a:t>
            </a:r>
            <a:r>
              <a:rPr lang="es-EC" dirty="0" smtClean="0"/>
              <a:t>encriptación con WPS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dirty="0" smtClean="0"/>
              <a:t>5GHz,  2.4GHz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dirty="0"/>
              <a:t>Ad-Hoc / </a:t>
            </a:r>
            <a:r>
              <a:rPr lang="es-EC" dirty="0" err="1"/>
              <a:t>Infrastructure</a:t>
            </a:r>
            <a:endParaRPr lang="es-EC" dirty="0"/>
          </a:p>
        </p:txBody>
      </p:sp>
      <p:pic>
        <p:nvPicPr>
          <p:cNvPr id="5" name="Picture 2" descr="http://static.tp-link.com/res/images/products/gallery/Archer-T2U-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8" t="13687" r="32073" b="18259"/>
          <a:stretch/>
        </p:blipFill>
        <p:spPr bwMode="auto">
          <a:xfrm>
            <a:off x="1763871" y="4365104"/>
            <a:ext cx="1151762" cy="162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763871" y="6050904"/>
            <a:ext cx="1269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err="1"/>
              <a:t>Archer</a:t>
            </a:r>
            <a:r>
              <a:rPr lang="es-EC" dirty="0"/>
              <a:t> T2U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283713" y="4578076"/>
            <a:ext cx="45157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C" dirty="0"/>
              <a:t>Velocidad Inalámbrica en 802.11ac de 600 </a:t>
            </a:r>
            <a:endParaRPr lang="es-EC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dirty="0"/>
              <a:t>USB </a:t>
            </a:r>
            <a:r>
              <a:rPr lang="es-EC" dirty="0" smtClean="0"/>
              <a:t>2.0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dirty="0" smtClean="0"/>
              <a:t>5GHz, 2.4GHz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dirty="0"/>
              <a:t>Ad-Hoc / Infraestructura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627784" y="692696"/>
            <a:ext cx="4341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latin typeface="+mj-lt"/>
                <a:ea typeface="+mj-ea"/>
                <a:cs typeface="+mj-cs"/>
              </a:rPr>
              <a:t>ADAPTADORES USB</a:t>
            </a:r>
          </a:p>
        </p:txBody>
      </p:sp>
      <p:pic>
        <p:nvPicPr>
          <p:cNvPr id="9" name="Picture 2" descr="Resultado de imagen para tp li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1" y="6321474"/>
            <a:ext cx="185039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Illustrator\Logos\LOGO HENTE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90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tatic.tp-link.com/res/images/products/NC220_un_V1_906_68_large_0_201503201608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31" t="4851" r="25478" b="5105"/>
          <a:stretch/>
        </p:blipFill>
        <p:spPr bwMode="auto">
          <a:xfrm>
            <a:off x="899592" y="2780928"/>
            <a:ext cx="1605471" cy="227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667964" y="1186715"/>
            <a:ext cx="5976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3200" b="1" dirty="0" smtClean="0">
                <a:latin typeface="+mj-lt"/>
                <a:ea typeface="+mj-ea"/>
                <a:cs typeface="+mj-cs"/>
              </a:rPr>
              <a:t>CÁMARA CLOUD, 300MBPS WI-FI</a:t>
            </a:r>
            <a:endParaRPr lang="es-EC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298209" y="5301208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NC220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995682" y="2875002"/>
            <a:ext cx="472276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C" dirty="0"/>
              <a:t>Permite ver hasta 18 </a:t>
            </a:r>
            <a:r>
              <a:rPr lang="es-EC" dirty="0" smtClean="0"/>
              <a:t>pies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dirty="0"/>
              <a:t>La compresión </a:t>
            </a:r>
            <a:r>
              <a:rPr lang="es-EC" dirty="0" smtClean="0"/>
              <a:t>H.264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dirty="0"/>
              <a:t>Conectividad inalámbrica de </a:t>
            </a:r>
            <a:r>
              <a:rPr lang="es-EC" dirty="0" smtClean="0"/>
              <a:t>300Mbps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dirty="0"/>
              <a:t>Instala fácilmente, configura y visualiza con </a:t>
            </a:r>
            <a:endParaRPr lang="es-EC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dirty="0" err="1" smtClean="0"/>
              <a:t>tpCamera</a:t>
            </a:r>
            <a:r>
              <a:rPr lang="es-EC" dirty="0" smtClean="0"/>
              <a:t> </a:t>
            </a:r>
            <a:r>
              <a:rPr lang="es-EC" dirty="0"/>
              <a:t>App en </a:t>
            </a:r>
            <a:r>
              <a:rPr lang="es-EC" dirty="0" err="1"/>
              <a:t>iOS</a:t>
            </a:r>
            <a:r>
              <a:rPr lang="es-EC" dirty="0"/>
              <a:t> o </a:t>
            </a:r>
            <a:r>
              <a:rPr lang="es-EC" dirty="0" err="1" smtClean="0"/>
              <a:t>Android</a:t>
            </a:r>
            <a:endParaRPr lang="es-EC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dirty="0"/>
              <a:t>4x </a:t>
            </a:r>
            <a:r>
              <a:rPr lang="es-EC" dirty="0" smtClean="0"/>
              <a:t>Digital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dirty="0"/>
              <a:t>2.4-2.4835GHz</a:t>
            </a:r>
          </a:p>
          <a:p>
            <a:endParaRPr lang="es-EC" dirty="0"/>
          </a:p>
        </p:txBody>
      </p:sp>
      <p:pic>
        <p:nvPicPr>
          <p:cNvPr id="8" name="Picture 2" descr="Resultado de imagen para tp li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1" y="6321474"/>
            <a:ext cx="185039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Illustrator\Logos\LOGO HENTE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51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tatic.tp-link.com/res/images/products/gallery/TL-WA850RE(US)-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03" t="15787" r="30004" b="16960"/>
          <a:stretch/>
        </p:blipFill>
        <p:spPr bwMode="auto">
          <a:xfrm>
            <a:off x="1041551" y="1784530"/>
            <a:ext cx="1224217" cy="164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631988" y="803643"/>
            <a:ext cx="4068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 smtClean="0">
                <a:latin typeface="+mj-lt"/>
                <a:ea typeface="+mj-ea"/>
                <a:cs typeface="+mj-cs"/>
              </a:rPr>
              <a:t>EXTENSOR DE RANGO</a:t>
            </a:r>
            <a:endParaRPr lang="pt-BR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932051" y="3419708"/>
            <a:ext cx="1443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TL-WA850RE</a:t>
            </a:r>
          </a:p>
        </p:txBody>
      </p:sp>
      <p:pic>
        <p:nvPicPr>
          <p:cNvPr id="5" name="Picture 2" descr="http://static.tp-link.com/res/images/products/TL-WA860RE_us_V1_963_normal_1.00_2015082517425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57" t="15787" r="22851" b="18828"/>
          <a:stretch/>
        </p:blipFill>
        <p:spPr bwMode="auto">
          <a:xfrm>
            <a:off x="1010149" y="3933056"/>
            <a:ext cx="1287019" cy="178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55576" y="5733256"/>
            <a:ext cx="145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TL-WA860RE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131840" y="2930168"/>
            <a:ext cx="592502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C" sz="2000" dirty="0" smtClean="0"/>
              <a:t>2.4~2.4835GHz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2000" dirty="0" smtClean="0"/>
              <a:t>300 Mbps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2000" dirty="0" smtClean="0"/>
              <a:t>Mejora la señal inalámbrica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2000" dirty="0"/>
              <a:t>Expande fácilmente la cobertura inalámbrica </a:t>
            </a:r>
            <a:endParaRPr lang="es-EC" sz="20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2000" dirty="0"/>
              <a:t>puerto Ethernet permite que el Extensor funcione </a:t>
            </a:r>
            <a:endParaRPr lang="es-EC" sz="20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2000" dirty="0" smtClean="0"/>
              <a:t>como </a:t>
            </a:r>
            <a:r>
              <a:rPr lang="es-EC" sz="2000" dirty="0"/>
              <a:t>un adaptador inalámbrico</a:t>
            </a:r>
            <a:r>
              <a:rPr lang="es-EC" sz="2000" dirty="0" smtClean="0"/>
              <a:t> </a:t>
            </a:r>
            <a:endParaRPr lang="es-EC" sz="2000" dirty="0"/>
          </a:p>
        </p:txBody>
      </p:sp>
      <p:pic>
        <p:nvPicPr>
          <p:cNvPr id="8" name="Picture 2" descr="Resultado de imagen para tp lin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1" y="6321474"/>
            <a:ext cx="185039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Illustrator\Logos\LOGO HENTE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1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static.tp-link.com/res/images/products/gallery/TL-WPA4220KIT(US)-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86" t="11515" r="14960" b="8528"/>
          <a:stretch/>
        </p:blipFill>
        <p:spPr bwMode="auto">
          <a:xfrm>
            <a:off x="467544" y="2490992"/>
            <a:ext cx="3274975" cy="323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497688" y="904364"/>
            <a:ext cx="4302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atin typeface="+mj-lt"/>
                <a:ea typeface="+mj-ea"/>
                <a:cs typeface="+mj-cs"/>
              </a:rPr>
              <a:t>EXTENSOR POWERLINE</a:t>
            </a:r>
            <a:endParaRPr lang="en-US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313565" y="5750868"/>
            <a:ext cx="1726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TL-WPA4220KIT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139952" y="3158627"/>
            <a:ext cx="48327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C" sz="2000" dirty="0" smtClean="0"/>
              <a:t>Alta </a:t>
            </a:r>
            <a:r>
              <a:rPr lang="es-EC" sz="2000" dirty="0"/>
              <a:t>velocidad de hasta 500Mbps a través del cableado </a:t>
            </a:r>
            <a:r>
              <a:rPr lang="es-EC" sz="2000" dirty="0" smtClean="0"/>
              <a:t>eléctrico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2000" dirty="0"/>
              <a:t>Extiende las conexiones inalámbricas de </a:t>
            </a:r>
            <a:r>
              <a:rPr lang="es-EC" sz="2000" dirty="0" smtClean="0"/>
              <a:t>300Mbps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2000" dirty="0" smtClean="0"/>
              <a:t>Alcanza 300 </a:t>
            </a:r>
            <a:r>
              <a:rPr lang="es-EC" sz="2000" dirty="0"/>
              <a:t>metros sobre el circuito </a:t>
            </a:r>
            <a:r>
              <a:rPr lang="es-EC" sz="2000" dirty="0" smtClean="0"/>
              <a:t>eléctrico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2000" dirty="0" smtClean="0"/>
              <a:t>2.4-2.4835GHz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2000" dirty="0"/>
              <a:t>WEP, WPA/WPA2, WPA-PSK/WPA2-PSK</a:t>
            </a:r>
          </a:p>
        </p:txBody>
      </p:sp>
      <p:pic>
        <p:nvPicPr>
          <p:cNvPr id="6" name="Picture 2" descr="Resultado de imagen para tp li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1" y="6321474"/>
            <a:ext cx="185039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Illustrator\Logos\LOGO HENTE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39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static.tp-link.com/res/images/products/1304_normal_0_201605241121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23" r="13498"/>
          <a:stretch/>
        </p:blipFill>
        <p:spPr bwMode="auto">
          <a:xfrm>
            <a:off x="323528" y="2348880"/>
            <a:ext cx="2748660" cy="285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275856" y="3035927"/>
            <a:ext cx="597272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C" sz="2000" dirty="0"/>
              <a:t>Reciba un </a:t>
            </a:r>
            <a:r>
              <a:rPr lang="es-EC" sz="2000" dirty="0" err="1"/>
              <a:t>Wi</a:t>
            </a:r>
            <a:r>
              <a:rPr lang="es-EC" sz="2000" dirty="0"/>
              <a:t>-Fi más </a:t>
            </a:r>
            <a:r>
              <a:rPr lang="es-EC" sz="2000" dirty="0" smtClean="0"/>
              <a:t>rápido 1300 Mbps</a:t>
            </a:r>
          </a:p>
          <a:p>
            <a:pPr algn="just"/>
            <a:r>
              <a:rPr lang="es-EC" sz="2000" dirty="0" smtClean="0"/>
              <a:t>       2.4 </a:t>
            </a:r>
            <a:r>
              <a:rPr lang="es-EC" sz="2000" dirty="0" err="1"/>
              <a:t>Ghz</a:t>
            </a:r>
            <a:r>
              <a:rPr lang="es-EC" sz="2000" dirty="0"/>
              <a:t> (450Mbps</a:t>
            </a:r>
            <a:r>
              <a:rPr lang="es-EC" sz="2000" dirty="0" smtClean="0"/>
              <a:t>) </a:t>
            </a:r>
            <a:r>
              <a:rPr lang="es-EC" sz="2000" dirty="0"/>
              <a:t>5GHz (867Mbps</a:t>
            </a:r>
            <a:r>
              <a:rPr lang="es-EC" sz="2000" dirty="0" smtClean="0"/>
              <a:t>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2000" dirty="0"/>
              <a:t>T</a:t>
            </a:r>
            <a:r>
              <a:rPr lang="es-EC" sz="2000" dirty="0" smtClean="0"/>
              <a:t>res </a:t>
            </a:r>
            <a:r>
              <a:rPr lang="es-EC" sz="2000" dirty="0"/>
              <a:t>antenas de 2,4 </a:t>
            </a:r>
            <a:r>
              <a:rPr lang="es-EC" sz="2000" dirty="0" err="1"/>
              <a:t>Ghz</a:t>
            </a:r>
            <a:r>
              <a:rPr lang="es-EC" sz="2000" dirty="0"/>
              <a:t> y las dos antenas de 5 GHz </a:t>
            </a:r>
            <a:endParaRPr lang="es-EC" sz="20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2000" dirty="0" smtClean="0"/>
              <a:t>WEP, WPA\WPA2, WPA-PSK\WPA2-PSK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2000" dirty="0" err="1"/>
              <a:t>Wireless</a:t>
            </a:r>
            <a:r>
              <a:rPr lang="es-EC" sz="2000" dirty="0"/>
              <a:t> </a:t>
            </a:r>
            <a:r>
              <a:rPr lang="es-EC" sz="2000" dirty="0" err="1" smtClean="0"/>
              <a:t>Router</a:t>
            </a:r>
            <a:r>
              <a:rPr lang="es-EC" sz="2000" dirty="0" smtClean="0"/>
              <a:t>, WDS(AP+APC</a:t>
            </a:r>
            <a:r>
              <a:rPr lang="es-EC" sz="2000" dirty="0"/>
              <a:t>)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422214" y="904364"/>
            <a:ext cx="46994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3200" b="1" dirty="0" smtClean="0">
                <a:latin typeface="+mj-lt"/>
                <a:ea typeface="+mj-ea"/>
                <a:cs typeface="+mj-cs"/>
              </a:rPr>
              <a:t>ROUTER DE BANDA DUAL</a:t>
            </a:r>
            <a:endParaRPr lang="es-EC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87934" y="5200303"/>
            <a:ext cx="1268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err="1"/>
              <a:t>Archer</a:t>
            </a:r>
            <a:r>
              <a:rPr lang="es-EC" dirty="0"/>
              <a:t> C60</a:t>
            </a:r>
          </a:p>
        </p:txBody>
      </p:sp>
      <p:pic>
        <p:nvPicPr>
          <p:cNvPr id="6" name="Picture 2" descr="Resultado de imagen para tp li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1" y="6321474"/>
            <a:ext cx="185039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Illustrator\Logos\LOGO HENTE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41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96530" y="910461"/>
            <a:ext cx="780791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C" sz="3600" dirty="0"/>
              <a:t>RACKS DE PISO DE 2 Y 4 PARANTES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188" y="1565583"/>
            <a:ext cx="1728192" cy="4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70" y="1565584"/>
            <a:ext cx="1639575" cy="482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357422" y="1857364"/>
            <a:ext cx="36776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500" b="1" dirty="0">
                <a:latin typeface="+mj-lt"/>
                <a:cs typeface="Arial" pitchFamily="34" charset="0"/>
              </a:rPr>
              <a:t>MATERIALES: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ACERO LAMINADO EN FRIO DE 2mm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BASE DE ACERO 3mm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2 PARANTES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COLOR NEGRO ESTANDAR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CARACTERÍSTICAS:  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RACKS DE 3,4, 5, 6 Y 7FT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TORNILLOS TUERCAS ENCAPSULADAS M6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500430" y="4214818"/>
            <a:ext cx="342902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500" b="1" dirty="0">
                <a:latin typeface="+mj-lt"/>
                <a:cs typeface="Arial" pitchFamily="34" charset="0"/>
              </a:rPr>
              <a:t>MATERIALES: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ACERO LAMINADO EN FRIO DE 2mm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BASE EN ACERO DE 3mm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4 PANTES FIJOS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COLOR NEGRO ESTANDAR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CARACTERÍSTICAS:  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RACKS DE 7FT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TORNILLOS TUERCAS ENCAPSULADAS M6</a:t>
            </a:r>
          </a:p>
        </p:txBody>
      </p:sp>
      <p:pic>
        <p:nvPicPr>
          <p:cNvPr id="7" name="Picture 2" descr="E:\Illustrador\Logos\Connecti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96" y="6616117"/>
            <a:ext cx="1872679" cy="197259"/>
          </a:xfrm>
          <a:prstGeom prst="rect">
            <a:avLst/>
          </a:prstGeom>
          <a:noFill/>
        </p:spPr>
      </p:pic>
      <p:pic>
        <p:nvPicPr>
          <p:cNvPr id="9" name="Picture 3" descr="D:\Illustrator\Logos\LOGO HENTE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77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tatic.tp-link.com/Archer_C2-01_1473065161404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1" t="4809" r="9550"/>
          <a:stretch/>
        </p:blipFill>
        <p:spPr bwMode="auto">
          <a:xfrm>
            <a:off x="467544" y="2348880"/>
            <a:ext cx="2613264" cy="326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011437" y="1049079"/>
            <a:ext cx="56612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3200" b="1" dirty="0" smtClean="0">
                <a:latin typeface="+mj-lt"/>
                <a:ea typeface="+mj-ea"/>
                <a:cs typeface="+mj-cs"/>
              </a:rPr>
              <a:t>ROUTER BANDA DUAL GIGABIT</a:t>
            </a:r>
            <a:endParaRPr lang="es-EC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212964" y="5661248"/>
            <a:ext cx="1122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err="1"/>
              <a:t>Archer</a:t>
            </a:r>
            <a:r>
              <a:rPr lang="es-EC" dirty="0"/>
              <a:t> C2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563888" y="2851189"/>
            <a:ext cx="51480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C" sz="2000" dirty="0"/>
              <a:t>Conexión simultánea en 2.4GHz a 300Mbps y en 5GHz a 433Mbps conexión total de 733Mbps de Ancho de </a:t>
            </a:r>
            <a:r>
              <a:rPr lang="es-EC" sz="2000" dirty="0" smtClean="0"/>
              <a:t>Banda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2000" dirty="0"/>
              <a:t>Sus 2 antenas desmontables proporcionan una señal </a:t>
            </a:r>
            <a:r>
              <a:rPr lang="es-EC" sz="2000" dirty="0" smtClean="0"/>
              <a:t>omnidireccional </a:t>
            </a:r>
            <a:r>
              <a:rPr lang="es-EC" sz="2000" dirty="0"/>
              <a:t>estable y una cobertura inalámbrica superior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2000" dirty="0"/>
              <a:t>Puerto USB - comparte una impresora local </a:t>
            </a:r>
            <a:endParaRPr lang="es-EC" sz="20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2000" dirty="0" smtClean="0"/>
              <a:t>Los </a:t>
            </a:r>
            <a:r>
              <a:rPr lang="es-EC" sz="2000" dirty="0"/>
              <a:t>puertos gigabit completos garantizan velocidades de transferencia de datos </a:t>
            </a:r>
            <a:r>
              <a:rPr lang="es-EC" sz="2000" dirty="0" smtClean="0"/>
              <a:t>ultrarrápidas</a:t>
            </a:r>
            <a:endParaRPr lang="es-EC" sz="2000" dirty="0"/>
          </a:p>
        </p:txBody>
      </p:sp>
      <p:pic>
        <p:nvPicPr>
          <p:cNvPr id="6" name="Picture 2" descr="Resultado de imagen para tp li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1" y="6321474"/>
            <a:ext cx="185039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Illustrator\Logos\LOGO HENTE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39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tatic.tp-link.com/TL-WR840N(UN)3.0-A-01_1478135561917q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19" t="6346" r="20867" b="6599"/>
          <a:stretch/>
        </p:blipFill>
        <p:spPr bwMode="auto">
          <a:xfrm>
            <a:off x="917043" y="2420888"/>
            <a:ext cx="2286805" cy="278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276138" y="908720"/>
            <a:ext cx="64588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3200" b="1" dirty="0" smtClean="0">
                <a:latin typeface="+mj-lt"/>
                <a:ea typeface="+mj-ea"/>
                <a:cs typeface="+mj-cs"/>
              </a:rPr>
              <a:t>ROUTER INALÁMBRICO N 300MBPS</a:t>
            </a:r>
            <a:endParaRPr lang="es-EC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403648" y="5445224"/>
            <a:ext cx="1350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TL-WR840N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707904" y="2708920"/>
            <a:ext cx="49685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C" sz="2000" dirty="0"/>
              <a:t>Velocidad de transmisión Inalámbrica de </a:t>
            </a:r>
            <a:r>
              <a:rPr lang="es-EC" sz="2000" dirty="0" smtClean="0"/>
              <a:t>300Mbps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2000" dirty="0"/>
              <a:t>Fácil encriptación de seguridad con sólo presionar el botón WPS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2000" dirty="0"/>
              <a:t>El Control de Banda ancha basada en </a:t>
            </a:r>
            <a:r>
              <a:rPr lang="es-EC" sz="2000" dirty="0" smtClean="0"/>
              <a:t>IP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2000" dirty="0"/>
              <a:t>El puente inalámbrico WDS </a:t>
            </a:r>
            <a:endParaRPr lang="es-EC" sz="20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2000" dirty="0"/>
              <a:t>2.4-2.4835GHz</a:t>
            </a:r>
          </a:p>
        </p:txBody>
      </p:sp>
      <p:pic>
        <p:nvPicPr>
          <p:cNvPr id="6" name="Picture 2" descr="Resultado de imagen para tp li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1" y="6321474"/>
            <a:ext cx="185039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Illustrator\Logos\LOGO HENTE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51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59460" y="1129666"/>
            <a:ext cx="66159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 err="1">
                <a:latin typeface="+mj-lt"/>
                <a:ea typeface="+mj-ea"/>
                <a:cs typeface="+mj-cs"/>
              </a:rPr>
              <a:t>Módem</a:t>
            </a:r>
            <a:r>
              <a:rPr lang="pt-BR" sz="3200" b="1" dirty="0">
                <a:latin typeface="+mj-lt"/>
                <a:ea typeface="+mj-ea"/>
                <a:cs typeface="+mj-cs"/>
              </a:rPr>
              <a:t> </a:t>
            </a:r>
            <a:r>
              <a:rPr lang="pt-BR" sz="3200" b="1" dirty="0" err="1">
                <a:latin typeface="+mj-lt"/>
                <a:ea typeface="+mj-ea"/>
                <a:cs typeface="+mj-cs"/>
              </a:rPr>
              <a:t>Router</a:t>
            </a:r>
            <a:r>
              <a:rPr lang="pt-BR" sz="3200" b="1" dirty="0">
                <a:latin typeface="+mj-lt"/>
                <a:ea typeface="+mj-ea"/>
                <a:cs typeface="+mj-cs"/>
              </a:rPr>
              <a:t> </a:t>
            </a:r>
            <a:r>
              <a:rPr lang="pt-BR" sz="3200" b="1" dirty="0" err="1">
                <a:latin typeface="+mj-lt"/>
                <a:ea typeface="+mj-ea"/>
                <a:cs typeface="+mj-cs"/>
              </a:rPr>
              <a:t>Inalámbrico</a:t>
            </a:r>
            <a:r>
              <a:rPr lang="pt-BR" sz="3200" b="1" dirty="0">
                <a:latin typeface="+mj-lt"/>
                <a:ea typeface="+mj-ea"/>
                <a:cs typeface="+mj-cs"/>
              </a:rPr>
              <a:t> N ADSL2</a:t>
            </a:r>
          </a:p>
        </p:txBody>
      </p:sp>
      <p:pic>
        <p:nvPicPr>
          <p:cNvPr id="1026" name="Picture 2" descr="http://static.tp-link.com/res/images/products/gallery/TD-W8951ND(UN)6.0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68" y="2420888"/>
            <a:ext cx="3030388" cy="227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709232" y="5085184"/>
            <a:ext cx="1760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TD-W8951ND</a:t>
            </a:r>
            <a:endParaRPr lang="es-EC" dirty="0"/>
          </a:p>
        </p:txBody>
      </p:sp>
      <p:sp>
        <p:nvSpPr>
          <p:cNvPr id="4" name="3 Rectángulo"/>
          <p:cNvSpPr/>
          <p:nvPr/>
        </p:nvSpPr>
        <p:spPr>
          <a:xfrm>
            <a:off x="3491880" y="279878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C" dirty="0"/>
              <a:t>Módem ADSL 2 / 2 +, Punto de Acceso Inalámbrico y </a:t>
            </a:r>
            <a:r>
              <a:rPr lang="es-EC" dirty="0" err="1"/>
              <a:t>Router</a:t>
            </a:r>
            <a:r>
              <a:rPr lang="es-EC" dirty="0"/>
              <a:t> de 4 puertos, en un único </a:t>
            </a:r>
            <a:r>
              <a:rPr lang="es-EC" dirty="0"/>
              <a:t>dispositivo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dirty="0"/>
              <a:t>Antena 5dBi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dirty="0"/>
              <a:t>Frecuencia 2.400-2.4835GHz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dirty="0"/>
              <a:t>1 </a:t>
            </a:r>
            <a:r>
              <a:rPr lang="es-EC" dirty="0" err="1"/>
              <a:t>Wi</a:t>
            </a:r>
            <a:r>
              <a:rPr lang="es-EC" dirty="0"/>
              <a:t>-Fi </a:t>
            </a:r>
            <a:r>
              <a:rPr lang="es-EC" dirty="0" err="1"/>
              <a:t>On</a:t>
            </a:r>
            <a:r>
              <a:rPr lang="es-EC" dirty="0"/>
              <a:t>/Off </a:t>
            </a:r>
            <a:r>
              <a:rPr lang="es-EC" dirty="0" err="1"/>
              <a:t>Button</a:t>
            </a:r>
            <a:endParaRPr lang="es-EC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dirty="0"/>
              <a:t>Telnet, </a:t>
            </a:r>
            <a:r>
              <a:rPr lang="es-EC" dirty="0"/>
              <a:t> </a:t>
            </a:r>
            <a:r>
              <a:rPr lang="es-EC" dirty="0"/>
              <a:t>SSL, Web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dirty="0" err="1"/>
              <a:t>Static</a:t>
            </a:r>
            <a:r>
              <a:rPr lang="es-EC" dirty="0"/>
              <a:t> </a:t>
            </a:r>
            <a:r>
              <a:rPr lang="es-EC" dirty="0" err="1"/>
              <a:t>Routing</a:t>
            </a:r>
            <a:r>
              <a:rPr lang="es-EC" dirty="0"/>
              <a:t>, RIP</a:t>
            </a:r>
          </a:p>
        </p:txBody>
      </p:sp>
    </p:spTree>
    <p:extLst>
      <p:ext uri="{BB962C8B-B14F-4D97-AF65-F5344CB8AC3E}">
        <p14:creationId xmlns:p14="http://schemas.microsoft.com/office/powerpoint/2010/main" val="18866239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tatic.tp-link.com/res/images/products/gallery/CPE510-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53" r="27493"/>
          <a:stretch/>
        </p:blipFill>
        <p:spPr bwMode="auto">
          <a:xfrm>
            <a:off x="755576" y="1700808"/>
            <a:ext cx="2037344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491880" y="205097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C" dirty="0"/>
              <a:t>Potencia de transmisión ajustable de 0 a 27dBm / </a:t>
            </a:r>
            <a:r>
              <a:rPr lang="es-EC" dirty="0" smtClean="0"/>
              <a:t>500mw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dirty="0"/>
              <a:t>sistema para la transmisión inalámbrica de más de 15 </a:t>
            </a:r>
            <a:r>
              <a:rPr lang="es-EC" dirty="0" err="1"/>
              <a:t>kilometros</a:t>
            </a:r>
            <a:r>
              <a:rPr lang="es-EC" dirty="0"/>
              <a:t> de largo </a:t>
            </a:r>
            <a:r>
              <a:rPr lang="es-EC" dirty="0" smtClean="0"/>
              <a:t>alcance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dirty="0"/>
              <a:t>Modos de </a:t>
            </a:r>
            <a:r>
              <a:rPr lang="es-EC" dirty="0" err="1"/>
              <a:t>operación,AP</a:t>
            </a:r>
            <a:r>
              <a:rPr lang="es-EC" dirty="0"/>
              <a:t> / Cliente / Repetidor / AP </a:t>
            </a:r>
            <a:r>
              <a:rPr lang="es-EC" dirty="0" err="1"/>
              <a:t>Router</a:t>
            </a:r>
            <a:r>
              <a:rPr lang="es-EC" dirty="0"/>
              <a:t> / AP Cliente </a:t>
            </a:r>
            <a:r>
              <a:rPr lang="es-EC" dirty="0" err="1"/>
              <a:t>Router</a:t>
            </a:r>
            <a:r>
              <a:rPr lang="es-EC" dirty="0"/>
              <a:t> (WISP)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dirty="0"/>
              <a:t>Adaptador </a:t>
            </a:r>
            <a:r>
              <a:rPr lang="es-EC" dirty="0" err="1"/>
              <a:t>PoE</a:t>
            </a:r>
            <a:r>
              <a:rPr lang="es-EC" dirty="0"/>
              <a:t> pasivo soporta hasta 60 </a:t>
            </a:r>
            <a:r>
              <a:rPr lang="es-EC" dirty="0" smtClean="0"/>
              <a:t>metros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dirty="0"/>
              <a:t>Protección contra rayos 6000V , Protección </a:t>
            </a:r>
            <a:r>
              <a:rPr lang="es-EC" dirty="0" smtClean="0"/>
              <a:t>15KV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dirty="0"/>
              <a:t>Ancho de banda seleccionable de 5/10/20/40 MHz</a:t>
            </a:r>
          </a:p>
          <a:p>
            <a:endParaRPr lang="es-EC" dirty="0"/>
          </a:p>
        </p:txBody>
      </p:sp>
      <p:sp>
        <p:nvSpPr>
          <p:cNvPr id="3" name="2 Rectángulo"/>
          <p:cNvSpPr/>
          <p:nvPr/>
        </p:nvSpPr>
        <p:spPr>
          <a:xfrm>
            <a:off x="1840007" y="785405"/>
            <a:ext cx="5347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 smtClean="0">
                <a:latin typeface="+mj-lt"/>
                <a:ea typeface="+mj-ea"/>
                <a:cs typeface="+mj-cs"/>
              </a:rPr>
              <a:t>CPE DE EXTERIOR 5GHZ 13DBI</a:t>
            </a:r>
            <a:endParaRPr lang="pt-BR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334063" y="5733256"/>
            <a:ext cx="880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CPE510</a:t>
            </a:r>
          </a:p>
        </p:txBody>
      </p:sp>
      <p:pic>
        <p:nvPicPr>
          <p:cNvPr id="6" name="Picture 2" descr="Resultado de imagen para tp li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1" y="6321474"/>
            <a:ext cx="185039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Illustrator\Logos\LOGO HENTE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25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tatic.tp-link.com/EAP115-01_1484098057126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2" t="9051" r="7082" b="10992"/>
          <a:stretch/>
        </p:blipFill>
        <p:spPr bwMode="auto">
          <a:xfrm>
            <a:off x="179512" y="2244928"/>
            <a:ext cx="3536611" cy="337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95536" y="828001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b="1" dirty="0" smtClean="0">
                <a:latin typeface="+mj-lt"/>
                <a:ea typeface="+mj-ea"/>
                <a:cs typeface="+mj-cs"/>
              </a:rPr>
              <a:t>PUNTO DE ACCESO INALÁMBRICO  </a:t>
            </a:r>
            <a:endParaRPr lang="es-EC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22860" y="5661248"/>
            <a:ext cx="849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EAP115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995936" y="2244928"/>
            <a:ext cx="45365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EC" sz="2000" dirty="0"/>
              <a:t>La Seguridad de tipo empresarial ayuda a minimizar las amenazas en la red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C" sz="2000" dirty="0"/>
              <a:t>Los </a:t>
            </a:r>
            <a:r>
              <a:rPr lang="es-EC" sz="2000" dirty="0" err="1"/>
              <a:t>Multi</a:t>
            </a:r>
            <a:r>
              <a:rPr lang="es-EC" sz="2000" dirty="0"/>
              <a:t>-SSID le permiten segmentar en múltiples redes inalámbricas para los diferentes tipos de usuarios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C" sz="2000" dirty="0"/>
              <a:t>El Modo de Clúster permite fácilmente usar y administrar hasta 24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C" sz="2000" dirty="0"/>
              <a:t>2.4-2.4835GHz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C" sz="2000" dirty="0" smtClean="0"/>
              <a:t>Puerto </a:t>
            </a:r>
            <a:r>
              <a:rPr lang="es-EC" sz="2000" dirty="0" err="1" smtClean="0"/>
              <a:t>PoE</a:t>
            </a:r>
            <a:endParaRPr lang="es-EC" sz="2000" dirty="0"/>
          </a:p>
        </p:txBody>
      </p:sp>
      <p:pic>
        <p:nvPicPr>
          <p:cNvPr id="7" name="Picture 2" descr="Resultado de imagen para tp li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1" y="6321474"/>
            <a:ext cx="185039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Illustrator\Logos\LOGO HENTE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21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835696" y="869177"/>
            <a:ext cx="5886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200" dirty="0">
                <a:latin typeface="Comic Sans MS" pitchFamily="66" charset="0"/>
                <a:ea typeface="+mj-ea"/>
                <a:cs typeface="+mj-cs"/>
              </a:rPr>
              <a:t>Convertidor Multimedia WDM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754210" y="3745842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MC111CS</a:t>
            </a:r>
          </a:p>
        </p:txBody>
      </p:sp>
      <p:pic>
        <p:nvPicPr>
          <p:cNvPr id="20484" name="Picture 4" descr="http://static.tp-link.com/res/images/products/gallery/MC111CS-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3" t="6314" r="15394" b="4015"/>
          <a:stretch/>
        </p:blipFill>
        <p:spPr bwMode="auto">
          <a:xfrm>
            <a:off x="1412451" y="2152229"/>
            <a:ext cx="1633107" cy="15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139952" y="2595661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EC" sz="2000" dirty="0"/>
              <a:t>Adopta la tecnología WDM, transmite y recibe datos en una sola </a:t>
            </a:r>
            <a:r>
              <a:rPr lang="es-EC" sz="2000" dirty="0"/>
              <a:t>fibra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C" sz="2000" dirty="0"/>
              <a:t>Auto negociación de 10/100Mbps y auto MID / MID-X para el puerto TX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C" sz="2000" dirty="0"/>
              <a:t>Extiende la distancia de fibra hasta el </a:t>
            </a:r>
            <a:r>
              <a:rPr lang="es-EC" sz="2000" dirty="0"/>
              <a:t>20km</a:t>
            </a:r>
            <a:endParaRPr lang="es-EC" sz="20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EC" sz="2000" dirty="0"/>
              <a:t>Puerto SC/UPC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C" sz="2000" dirty="0"/>
              <a:t>1550nm </a:t>
            </a:r>
            <a:r>
              <a:rPr lang="es-EC" sz="2000" dirty="0" err="1"/>
              <a:t>Tx</a:t>
            </a:r>
            <a:r>
              <a:rPr lang="es-EC" sz="2000" dirty="0"/>
              <a:t>/1310nm </a:t>
            </a:r>
            <a:r>
              <a:rPr lang="es-EC" sz="2000" dirty="0" err="1"/>
              <a:t>Rx</a:t>
            </a:r>
            <a:endParaRPr lang="es-EC" sz="2000" dirty="0"/>
          </a:p>
        </p:txBody>
      </p:sp>
      <p:pic>
        <p:nvPicPr>
          <p:cNvPr id="7" name="Picture 2" descr="Resultado de imagen para tp li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554" y="286755"/>
            <a:ext cx="185039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Illustrator\Logos\LOGO HENTE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static.tp-link.com/res/images/products/gallery/MC111CS-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3" t="6314" r="15394" b="4015"/>
          <a:stretch/>
        </p:blipFill>
        <p:spPr bwMode="auto">
          <a:xfrm>
            <a:off x="1434749" y="4330418"/>
            <a:ext cx="1633107" cy="15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1731912" y="5728256"/>
            <a:ext cx="1266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/>
              <a:t>MC112CS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2180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tatic.tp-link.com/res/images/products/gallery/MC220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8" t="18988" r="18320" b="24968"/>
          <a:stretch/>
        </p:blipFill>
        <p:spPr bwMode="auto">
          <a:xfrm>
            <a:off x="755576" y="2909362"/>
            <a:ext cx="1789387" cy="118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491880" y="2577239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EC" sz="2000" dirty="0"/>
              <a:t>Amplía la distancia de fibra de hasta 0.55 </a:t>
            </a:r>
            <a:r>
              <a:rPr lang="es-EC" sz="2000" dirty="0"/>
              <a:t>kilómetros </a:t>
            </a:r>
            <a:r>
              <a:rPr lang="es-EC" sz="2000" dirty="0"/>
              <a:t>de fibra multimodo y 10 km de fibra de modo </a:t>
            </a:r>
            <a:r>
              <a:rPr lang="es-EC" sz="2000" dirty="0"/>
              <a:t>único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C" sz="2000" dirty="0"/>
              <a:t>Trabaja a 1000Mbps en modo Full-Dúplex para los puertos TX y FX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C" sz="2000" dirty="0"/>
              <a:t>Es compatible con el auto MID / MID-X para el puerto </a:t>
            </a:r>
            <a:r>
              <a:rPr lang="es-EC" sz="2000" dirty="0"/>
              <a:t>TX</a:t>
            </a:r>
            <a:endParaRPr lang="es-EC" sz="2000" dirty="0"/>
          </a:p>
        </p:txBody>
      </p:sp>
      <p:sp>
        <p:nvSpPr>
          <p:cNvPr id="4" name="3 Rectángulo"/>
          <p:cNvSpPr/>
          <p:nvPr/>
        </p:nvSpPr>
        <p:spPr>
          <a:xfrm>
            <a:off x="1168406" y="4509120"/>
            <a:ext cx="963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MC220L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024823" y="1064845"/>
            <a:ext cx="70471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200" dirty="0">
                <a:latin typeface="Comic Sans MS" pitchFamily="66" charset="0"/>
                <a:ea typeface="+mj-ea"/>
                <a:cs typeface="+mj-cs"/>
              </a:rPr>
              <a:t>Convertidor Multimedia SFP Gigabit</a:t>
            </a:r>
          </a:p>
        </p:txBody>
      </p:sp>
      <p:pic>
        <p:nvPicPr>
          <p:cNvPr id="7" name="Picture 2" descr="Resultado de imagen para tp li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82" y="332656"/>
            <a:ext cx="185039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Illustrator\Logos\LOGO HENTE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tatic.tp-link.com/res/images/products/gallery/MC200C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1" t="6699" r="16082" b="12971"/>
          <a:stretch/>
        </p:blipFill>
        <p:spPr bwMode="auto">
          <a:xfrm>
            <a:off x="683568" y="2708920"/>
            <a:ext cx="3009290" cy="274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31509" y="1260049"/>
            <a:ext cx="84609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200" dirty="0">
                <a:latin typeface="Comic Sans MS" pitchFamily="66" charset="0"/>
                <a:ea typeface="+mj-ea"/>
                <a:cs typeface="+mj-cs"/>
              </a:rPr>
              <a:t>Convertidor Multimedia </a:t>
            </a:r>
            <a:r>
              <a:rPr lang="es-EC" sz="3200" dirty="0" err="1">
                <a:latin typeface="Comic Sans MS" pitchFamily="66" charset="0"/>
                <a:ea typeface="+mj-ea"/>
                <a:cs typeface="+mj-cs"/>
              </a:rPr>
              <a:t>Multi</a:t>
            </a:r>
            <a:r>
              <a:rPr lang="es-EC" sz="3200" dirty="0">
                <a:latin typeface="Comic Sans MS" pitchFamily="66" charset="0"/>
                <a:ea typeface="+mj-ea"/>
                <a:cs typeface="+mj-cs"/>
              </a:rPr>
              <a:t>-modo Gigabit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807759" y="5719011"/>
            <a:ext cx="1192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MC200CM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043233" y="320251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EC" sz="2000" dirty="0"/>
              <a:t>Amplía la distancia de fibra de hasta 0,5 </a:t>
            </a:r>
            <a:r>
              <a:rPr lang="es-EC" sz="2000" dirty="0"/>
              <a:t>kilómetros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C" sz="2000" dirty="0"/>
              <a:t>Es compatible con el auto MID / MID-X para el puerto TX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C" sz="2000" dirty="0"/>
              <a:t>Puerto SC/UPC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C" sz="2000" dirty="0"/>
              <a:t>850nm</a:t>
            </a:r>
          </a:p>
        </p:txBody>
      </p:sp>
      <p:pic>
        <p:nvPicPr>
          <p:cNvPr id="7" name="Picture 3" descr="D:\Illustrator\Logos\LOGO HENT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n para tp li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835" y="239542"/>
            <a:ext cx="185039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01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67744" y="321297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2800" dirty="0">
                <a:latin typeface="+mj-lt"/>
                <a:ea typeface="+mj-ea"/>
                <a:cs typeface="+mj-cs"/>
              </a:rPr>
              <a:t>Ilber Rodríguez</a:t>
            </a:r>
          </a:p>
          <a:p>
            <a:pPr algn="ctr">
              <a:spcBef>
                <a:spcPct val="0"/>
              </a:spcBef>
            </a:pPr>
            <a:r>
              <a:rPr lang="es-MX" sz="2800" dirty="0">
                <a:latin typeface="+mj-lt"/>
                <a:ea typeface="+mj-ea"/>
                <a:cs typeface="+mj-cs"/>
              </a:rPr>
              <a:t>Ing. Telecomunicaciones </a:t>
            </a:r>
          </a:p>
          <a:p>
            <a:pPr algn="ctr">
              <a:spcBef>
                <a:spcPct val="0"/>
              </a:spcBef>
            </a:pPr>
            <a:r>
              <a:rPr lang="es-MX" sz="2800" dirty="0">
                <a:latin typeface="+mj-lt"/>
                <a:ea typeface="+mj-ea"/>
                <a:cs typeface="+mj-cs"/>
              </a:rPr>
              <a:t>Jefe Técnico</a:t>
            </a:r>
          </a:p>
          <a:p>
            <a:pPr algn="ctr">
              <a:spcBef>
                <a:spcPct val="0"/>
              </a:spcBef>
            </a:pPr>
            <a:r>
              <a:rPr lang="es-MX" sz="2800" dirty="0">
                <a:latin typeface="+mj-lt"/>
                <a:ea typeface="+mj-ea"/>
                <a:cs typeface="+mj-cs"/>
              </a:rPr>
              <a:t>Hentel</a:t>
            </a:r>
          </a:p>
          <a:p>
            <a:pPr algn="ctr">
              <a:spcBef>
                <a:spcPct val="0"/>
              </a:spcBef>
            </a:pPr>
            <a:r>
              <a:rPr lang="es-MX" sz="2800" dirty="0">
                <a:latin typeface="+mj-lt"/>
                <a:ea typeface="+mj-ea"/>
                <a:cs typeface="+mj-cs"/>
              </a:rPr>
              <a:t>Jefe.tecnico@hentel.com.ec</a:t>
            </a:r>
          </a:p>
          <a:p>
            <a:pPr algn="ctr">
              <a:spcBef>
                <a:spcPct val="0"/>
              </a:spcBef>
            </a:pPr>
            <a:r>
              <a:rPr lang="es-EC" sz="2800" dirty="0">
                <a:latin typeface="+mj-lt"/>
                <a:ea typeface="+mj-ea"/>
                <a:cs typeface="+mj-cs"/>
              </a:rPr>
              <a:t>www.hentel.com.ec</a:t>
            </a:r>
            <a:endParaRPr lang="es-ES_tradnl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56 Título"/>
          <p:cNvSpPr>
            <a:spLocks noGrp="1"/>
          </p:cNvSpPr>
          <p:nvPr>
            <p:ph type="title" idx="4294967295"/>
          </p:nvPr>
        </p:nvSpPr>
        <p:spPr>
          <a:xfrm>
            <a:off x="539552" y="1844625"/>
            <a:ext cx="8229600" cy="576263"/>
          </a:xfrm>
        </p:spPr>
        <p:txBody>
          <a:bodyPr>
            <a:noAutofit/>
          </a:bodyPr>
          <a:lstStyle/>
          <a:p>
            <a:r>
              <a:rPr lang="es-EC" sz="6600" dirty="0">
                <a:solidFill>
                  <a:schemeClr val="tx1"/>
                </a:solidFill>
              </a:rPr>
              <a:t>MUCHAS GRACIAS</a:t>
            </a:r>
          </a:p>
        </p:txBody>
      </p:sp>
      <p:pic>
        <p:nvPicPr>
          <p:cNvPr id="7" name="Picture 3" descr="D:\Illustrator\Logos\LOGO HENT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79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008660" y="201414"/>
            <a:ext cx="50956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4000" dirty="0"/>
              <a:t>GABINETES DE PARED </a:t>
            </a:r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338"/>
          <a:stretch>
            <a:fillRect/>
          </a:stretch>
        </p:blipFill>
        <p:spPr bwMode="auto">
          <a:xfrm>
            <a:off x="35496" y="1763537"/>
            <a:ext cx="3896412" cy="3379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4206602" y="1986518"/>
            <a:ext cx="493204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500" b="1" dirty="0" smtClean="0">
                <a:latin typeface="+mj-lt"/>
                <a:cs typeface="Arial" pitchFamily="34" charset="0"/>
              </a:rPr>
              <a:t>DIMENSIONES: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s-EC" sz="1500" dirty="0">
                <a:latin typeface="+mj-lt"/>
                <a:cs typeface="Arial" pitchFamily="34" charset="0"/>
              </a:rPr>
              <a:t>ALTO: </a:t>
            </a:r>
            <a:r>
              <a:rPr lang="es-EC" sz="1500" dirty="0" smtClean="0">
                <a:latin typeface="+mj-lt"/>
                <a:cs typeface="Arial" pitchFamily="34" charset="0"/>
              </a:rPr>
              <a:t>368mm/500mm/630mm/769mm/900mm/1080mm/1300mm                                                                                                                                      </a:t>
            </a:r>
            <a:r>
              <a:rPr lang="es-EC" sz="1500" dirty="0">
                <a:latin typeface="+mj-lt"/>
                <a:cs typeface="Arial" pitchFamily="34" charset="0"/>
              </a:rPr>
              <a:t>ANCHO: </a:t>
            </a:r>
            <a:r>
              <a:rPr lang="es-EC" sz="1500" dirty="0" smtClean="0">
                <a:latin typeface="+mj-lt"/>
                <a:cs typeface="Arial" pitchFamily="34" charset="0"/>
              </a:rPr>
              <a:t>600mm                                                                                                                                    </a:t>
            </a:r>
            <a:r>
              <a:rPr lang="es-EC" sz="1500" dirty="0">
                <a:latin typeface="+mj-lt"/>
                <a:cs typeface="Arial" pitchFamily="34" charset="0"/>
              </a:rPr>
              <a:t>PROFUNDIDAD: </a:t>
            </a:r>
            <a:r>
              <a:rPr lang="es-EC" sz="1500" dirty="0" smtClean="0">
                <a:latin typeface="+mj-lt"/>
                <a:cs typeface="Arial" pitchFamily="34" charset="0"/>
              </a:rPr>
              <a:t>550mm/650mm</a:t>
            </a:r>
          </a:p>
          <a:p>
            <a:r>
              <a:rPr lang="es-EC" sz="1500" b="1" dirty="0" smtClean="0">
                <a:latin typeface="+mj-lt"/>
                <a:cs typeface="Arial" pitchFamily="34" charset="0"/>
              </a:rPr>
              <a:t>INCLUYE: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EC" sz="1500" dirty="0" smtClean="0">
                <a:latin typeface="+mj-lt"/>
                <a:cs typeface="Arial" pitchFamily="34" charset="0"/>
              </a:rPr>
              <a:t>1 VENT. DE </a:t>
            </a:r>
            <a:r>
              <a:rPr lang="es-EC" sz="1500" dirty="0">
                <a:latin typeface="+mj-lt"/>
                <a:cs typeface="Arial" pitchFamily="34" charset="0"/>
              </a:rPr>
              <a:t>110 </a:t>
            </a:r>
            <a:r>
              <a:rPr lang="es-EC" sz="1500" dirty="0" smtClean="0">
                <a:latin typeface="+mj-lt"/>
                <a:cs typeface="Arial" pitchFamily="34" charset="0"/>
              </a:rPr>
              <a:t>VOLTIOS                                       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EC" sz="1500" dirty="0" smtClean="0">
                <a:latin typeface="+mj-lt"/>
                <a:cs typeface="Arial" pitchFamily="34" charset="0"/>
              </a:rPr>
              <a:t>1 </a:t>
            </a:r>
            <a:r>
              <a:rPr lang="es-EC" sz="1500" dirty="0">
                <a:latin typeface="+mj-lt"/>
                <a:cs typeface="Arial" pitchFamily="34" charset="0"/>
              </a:rPr>
              <a:t>BANDEJA </a:t>
            </a:r>
            <a:r>
              <a:rPr lang="es-EC" sz="1500" dirty="0" smtClean="0">
                <a:latin typeface="+mj-lt"/>
                <a:cs typeface="Arial" pitchFamily="34" charset="0"/>
              </a:rPr>
              <a:t>FIJA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EC" sz="1500" dirty="0" smtClean="0">
                <a:latin typeface="+mj-lt"/>
                <a:cs typeface="Arial" pitchFamily="34" charset="0"/>
              </a:rPr>
              <a:t>4 </a:t>
            </a:r>
            <a:r>
              <a:rPr lang="es-EC" sz="1500" dirty="0">
                <a:latin typeface="+mj-lt"/>
                <a:cs typeface="Arial" pitchFamily="34" charset="0"/>
              </a:rPr>
              <a:t>PARANTES </a:t>
            </a:r>
            <a:r>
              <a:rPr lang="es-EC" sz="1500" dirty="0" smtClean="0">
                <a:latin typeface="+mj-lt"/>
                <a:cs typeface="Arial" pitchFamily="34" charset="0"/>
              </a:rPr>
              <a:t>AJUSTABLES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EC" sz="1500" dirty="0" smtClean="0">
                <a:latin typeface="+mj-lt"/>
                <a:cs typeface="Arial" pitchFamily="34" charset="0"/>
              </a:rPr>
              <a:t>TUERCAS </a:t>
            </a:r>
            <a:r>
              <a:rPr lang="es-EC" sz="1500" dirty="0">
                <a:latin typeface="+mj-lt"/>
                <a:cs typeface="Arial" pitchFamily="34" charset="0"/>
              </a:rPr>
              <a:t>Y </a:t>
            </a:r>
            <a:r>
              <a:rPr lang="es-EC" sz="1500" dirty="0" smtClean="0">
                <a:latin typeface="+mj-lt"/>
                <a:cs typeface="Arial" pitchFamily="34" charset="0"/>
              </a:rPr>
              <a:t>TORNILLOS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CARACTERISTICAS</a:t>
            </a:r>
            <a:r>
              <a:rPr lang="es-EC" sz="1500" b="1" dirty="0" smtClean="0">
                <a:latin typeface="+mj-lt"/>
                <a:cs typeface="Arial" pitchFamily="34" charset="0"/>
              </a:rPr>
              <a:t>:</a:t>
            </a:r>
          </a:p>
          <a:p>
            <a:r>
              <a:rPr lang="es-EC" sz="1500" dirty="0" smtClean="0">
                <a:latin typeface="+mj-lt"/>
                <a:cs typeface="Arial" pitchFamily="34" charset="0"/>
              </a:rPr>
              <a:t>ABATIBLE COMPLETO </a:t>
            </a:r>
          </a:p>
          <a:p>
            <a:r>
              <a:rPr lang="es-EC" sz="1500" dirty="0" smtClean="0">
                <a:latin typeface="+mj-lt"/>
                <a:cs typeface="Arial" pitchFamily="34" charset="0"/>
              </a:rPr>
              <a:t>60Kgs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NORMAS</a:t>
            </a:r>
          </a:p>
          <a:p>
            <a:pPr>
              <a:buClr>
                <a:srgbClr val="FFFFFF"/>
              </a:buClr>
              <a:defRPr/>
            </a:pPr>
            <a:r>
              <a:rPr lang="es-EC" sz="1500" dirty="0">
                <a:latin typeface="+mj-lt"/>
                <a:cs typeface="Arial" pitchFamily="34" charset="0"/>
              </a:rPr>
              <a:t>ANSI/EIA RS-310-D</a:t>
            </a:r>
          </a:p>
          <a:p>
            <a:pPr>
              <a:buClr>
                <a:srgbClr val="FFFFFF"/>
              </a:buClr>
              <a:defRPr/>
            </a:pPr>
            <a:r>
              <a:rPr lang="es-EC" sz="1500" dirty="0">
                <a:latin typeface="+mj-lt"/>
                <a:cs typeface="Arial" pitchFamily="34" charset="0"/>
              </a:rPr>
              <a:t> -  DIEC 297-2</a:t>
            </a:r>
          </a:p>
          <a:p>
            <a:pPr>
              <a:buClr>
                <a:srgbClr val="FFFFFF"/>
              </a:buClr>
              <a:defRPr/>
            </a:pPr>
            <a:r>
              <a:rPr lang="es-EC" sz="1500" dirty="0">
                <a:latin typeface="+mj-lt"/>
                <a:cs typeface="Arial" pitchFamily="34" charset="0"/>
              </a:rPr>
              <a:t> -  DIN 41491 PART1</a:t>
            </a:r>
          </a:p>
          <a:p>
            <a:pPr>
              <a:buClr>
                <a:srgbClr val="FFFFFF"/>
              </a:buClr>
              <a:defRPr/>
            </a:pPr>
            <a:r>
              <a:rPr lang="es-EC" sz="1500" dirty="0">
                <a:latin typeface="+mj-lt"/>
                <a:cs typeface="Arial" pitchFamily="34" charset="0"/>
              </a:rPr>
              <a:t> -  DIN 41494 PART7</a:t>
            </a:r>
          </a:p>
          <a:p>
            <a:pPr>
              <a:buClr>
                <a:srgbClr val="FFFFFF"/>
              </a:buClr>
              <a:defRPr/>
            </a:pPr>
            <a:r>
              <a:rPr lang="es-EC" sz="1500" dirty="0">
                <a:latin typeface="+mj-lt"/>
                <a:cs typeface="Arial" pitchFamily="34" charset="0"/>
              </a:rPr>
              <a:t> -  GB/T3047.2-92</a:t>
            </a:r>
          </a:p>
          <a:p>
            <a:endParaRPr lang="es-EC" sz="1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E:\Illustrador\Logos\Connecti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96" y="6616117"/>
            <a:ext cx="1872679" cy="197259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1244105" y="909300"/>
            <a:ext cx="662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dirty="0"/>
              <a:t>GABINETES DE 6,9,12,15,18,22,27 UR TIPO AC</a:t>
            </a:r>
          </a:p>
        </p:txBody>
      </p:sp>
    </p:spTree>
    <p:extLst>
      <p:ext uri="{BB962C8B-B14F-4D97-AF65-F5344CB8AC3E}">
        <p14:creationId xmlns:p14="http://schemas.microsoft.com/office/powerpoint/2010/main" val="44948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860421" y="1966610"/>
            <a:ext cx="496753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500" b="1" dirty="0">
                <a:latin typeface="+mj-lt"/>
                <a:cs typeface="Arial" pitchFamily="34" charset="0"/>
              </a:rPr>
              <a:t>DIMENSIONES: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ALTO: 368mm/500mm/630mm/760mm/900mm/1080mm/1300mm                                                                                                                                        ANCHO: 600mm                                                                                                                                   PROFUNDIDAD: 450mm 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INCLUYE: </a:t>
            </a:r>
          </a:p>
          <a:p>
            <a:pPr indent="-171450">
              <a:buFont typeface="Arial" pitchFamily="34" charset="0"/>
              <a:buChar char="•"/>
            </a:pPr>
            <a:r>
              <a:rPr lang="es-EC" sz="1500" b="1" dirty="0">
                <a:latin typeface="+mj-lt"/>
                <a:cs typeface="Arial" pitchFamily="34" charset="0"/>
              </a:rPr>
              <a:t>1 VENTILADOR DE 110 VOLTIOS  </a:t>
            </a:r>
          </a:p>
          <a:p>
            <a:pPr indent="-171450">
              <a:buFont typeface="Arial" pitchFamily="34" charset="0"/>
              <a:buChar char="•"/>
            </a:pPr>
            <a:r>
              <a:rPr lang="es-EC" sz="1500" b="1" dirty="0">
                <a:latin typeface="+mj-lt"/>
                <a:cs typeface="Arial" pitchFamily="34" charset="0"/>
              </a:rPr>
              <a:t>1 BANDEJA FIJA DE 4 PARANTES </a:t>
            </a:r>
          </a:p>
          <a:p>
            <a:pPr indent="-171450">
              <a:buFont typeface="Arial" pitchFamily="34" charset="0"/>
              <a:buChar char="•"/>
            </a:pPr>
            <a:r>
              <a:rPr lang="es-EC" sz="1500" b="1" dirty="0">
                <a:latin typeface="+mj-lt"/>
                <a:cs typeface="Arial" pitchFamily="34" charset="0"/>
              </a:rPr>
              <a:t>4 PARANTES AJUSTABLES</a:t>
            </a:r>
          </a:p>
          <a:p>
            <a:pPr indent="-171450">
              <a:buFont typeface="Arial" pitchFamily="34" charset="0"/>
              <a:buChar char="•"/>
            </a:pPr>
            <a:r>
              <a:rPr lang="es-EC" sz="1500" b="1" dirty="0">
                <a:latin typeface="+mj-lt"/>
                <a:cs typeface="Arial" pitchFamily="34" charset="0"/>
              </a:rPr>
              <a:t>TUERCAS Y TORNILLOS    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CARACTERISTICAS: 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SEMI ABATIBLE 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60Kgs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NORMAS</a:t>
            </a:r>
          </a:p>
          <a:p>
            <a:pPr>
              <a:buClr>
                <a:srgbClr val="FFFFFF"/>
              </a:buClr>
              <a:defRPr/>
            </a:pPr>
            <a:r>
              <a:rPr lang="es-EC" sz="1500" b="1" dirty="0">
                <a:latin typeface="+mj-lt"/>
                <a:cs typeface="Arial" pitchFamily="34" charset="0"/>
              </a:rPr>
              <a:t>ANSI/EIA RS-310-D</a:t>
            </a:r>
          </a:p>
          <a:p>
            <a:pPr>
              <a:buClr>
                <a:srgbClr val="FFFFFF"/>
              </a:buClr>
              <a:defRPr/>
            </a:pPr>
            <a:r>
              <a:rPr lang="es-EC" sz="1500" b="1" dirty="0">
                <a:latin typeface="+mj-lt"/>
                <a:cs typeface="Arial" pitchFamily="34" charset="0"/>
              </a:rPr>
              <a:t> -  DIEC 297-2</a:t>
            </a:r>
          </a:p>
          <a:p>
            <a:pPr>
              <a:buClr>
                <a:srgbClr val="FFFFFF"/>
              </a:buClr>
              <a:defRPr/>
            </a:pPr>
            <a:r>
              <a:rPr lang="es-EC" sz="1500" b="1" dirty="0">
                <a:latin typeface="+mj-lt"/>
                <a:cs typeface="Arial" pitchFamily="34" charset="0"/>
              </a:rPr>
              <a:t> -  DIN 41491 PART1</a:t>
            </a:r>
          </a:p>
          <a:p>
            <a:pPr>
              <a:buClr>
                <a:srgbClr val="FFFFFF"/>
              </a:buClr>
              <a:defRPr/>
            </a:pPr>
            <a:r>
              <a:rPr lang="es-EC" sz="1500" b="1" dirty="0">
                <a:latin typeface="+mj-lt"/>
                <a:cs typeface="Arial" pitchFamily="34" charset="0"/>
              </a:rPr>
              <a:t> -  DIN 41494 PART7</a:t>
            </a:r>
          </a:p>
          <a:p>
            <a:pPr>
              <a:buClr>
                <a:srgbClr val="FFFFFF"/>
              </a:buClr>
              <a:defRPr/>
            </a:pPr>
            <a:r>
              <a:rPr lang="es-EC" sz="1500" b="1" dirty="0">
                <a:latin typeface="+mj-lt"/>
                <a:cs typeface="Arial" pitchFamily="34" charset="0"/>
              </a:rPr>
              <a:t> -  GB/T3047.2-92</a:t>
            </a:r>
          </a:p>
          <a:p>
            <a:endParaRPr lang="es-EC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E:\Illustrador\Logos\Connect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96" y="6616117"/>
            <a:ext cx="1872679" cy="197259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0" contras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02" y="2109039"/>
            <a:ext cx="3350745" cy="366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274019" y="889392"/>
            <a:ext cx="662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/>
              <a:t>GABINETES DE </a:t>
            </a:r>
            <a:r>
              <a:rPr lang="es-EC" sz="3200" b="1" dirty="0" smtClean="0"/>
              <a:t>6,9,12,15 UR</a:t>
            </a:r>
          </a:p>
          <a:p>
            <a:pPr algn="ctr"/>
            <a:r>
              <a:rPr lang="es-EC" sz="3200" b="1" dirty="0" smtClean="0"/>
              <a:t> </a:t>
            </a:r>
            <a:r>
              <a:rPr lang="es-EC" sz="3200" b="1" dirty="0"/>
              <a:t>TIPO </a:t>
            </a:r>
            <a:r>
              <a:rPr lang="es-EC" sz="3200" b="1" dirty="0" smtClean="0"/>
              <a:t>MC</a:t>
            </a:r>
            <a:endParaRPr lang="es-EC" sz="3200" b="1" dirty="0"/>
          </a:p>
        </p:txBody>
      </p:sp>
      <p:pic>
        <p:nvPicPr>
          <p:cNvPr id="11" name="Picture 3" descr="D:\Illustrator\Logos\LOGO HENTE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42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4133450" y="2184134"/>
            <a:ext cx="471490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500" b="1" dirty="0">
                <a:latin typeface="+mj-lt"/>
                <a:cs typeface="Arial" pitchFamily="34" charset="0"/>
              </a:rPr>
              <a:t>DIMENSIONES: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ALTO: 368mm/500mm/630mm/760mm/900mm/1080mm/1300m 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ANCHO: 600 mm                                                                                                                                   PROFUNDIDAD: 300mm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INCLUYE: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TUERCAS Y TORNILLOS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2 PARANTES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CARACTERISTICAS:                                                                                                                            COMPACTO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60Kgs</a:t>
            </a:r>
          </a:p>
          <a:p>
            <a:r>
              <a:rPr lang="es-EC" sz="1500" b="1" dirty="0">
                <a:latin typeface="+mj-lt"/>
                <a:cs typeface="Arial" pitchFamily="34" charset="0"/>
              </a:rPr>
              <a:t>NORMAS</a:t>
            </a:r>
          </a:p>
          <a:p>
            <a:pPr>
              <a:buClr>
                <a:srgbClr val="FFFFFF"/>
              </a:buClr>
              <a:defRPr/>
            </a:pPr>
            <a:r>
              <a:rPr lang="es-EC" sz="1500" b="1" dirty="0">
                <a:latin typeface="+mj-lt"/>
                <a:cs typeface="Arial" pitchFamily="34" charset="0"/>
              </a:rPr>
              <a:t>ANSI/EIA RS-310-D</a:t>
            </a:r>
          </a:p>
          <a:p>
            <a:pPr>
              <a:buClr>
                <a:srgbClr val="FFFFFF"/>
              </a:buClr>
              <a:defRPr/>
            </a:pPr>
            <a:r>
              <a:rPr lang="es-EC" sz="1500" b="1" dirty="0">
                <a:latin typeface="+mj-lt"/>
                <a:cs typeface="Arial" pitchFamily="34" charset="0"/>
              </a:rPr>
              <a:t> -  DIEC 297-2</a:t>
            </a:r>
          </a:p>
          <a:p>
            <a:pPr>
              <a:buClr>
                <a:srgbClr val="FFFFFF"/>
              </a:buClr>
              <a:defRPr/>
            </a:pPr>
            <a:r>
              <a:rPr lang="es-EC" sz="1500" b="1" dirty="0">
                <a:latin typeface="+mj-lt"/>
                <a:cs typeface="Arial" pitchFamily="34" charset="0"/>
              </a:rPr>
              <a:t> -  DIN 41491 PART1</a:t>
            </a:r>
          </a:p>
          <a:p>
            <a:pPr>
              <a:buClr>
                <a:srgbClr val="FFFFFF"/>
              </a:buClr>
              <a:defRPr/>
            </a:pPr>
            <a:r>
              <a:rPr lang="es-EC" sz="1500" b="1" dirty="0">
                <a:latin typeface="+mj-lt"/>
                <a:cs typeface="Arial" pitchFamily="34" charset="0"/>
              </a:rPr>
              <a:t> -  DIN 41494 PART7</a:t>
            </a:r>
          </a:p>
          <a:p>
            <a:pPr>
              <a:buClr>
                <a:srgbClr val="FFFFFF"/>
              </a:buClr>
              <a:defRPr/>
            </a:pPr>
            <a:r>
              <a:rPr lang="es-EC" sz="1500" b="1" dirty="0">
                <a:latin typeface="+mj-lt"/>
                <a:cs typeface="Arial" pitchFamily="34" charset="0"/>
              </a:rPr>
              <a:t> -  GB/T3047.2-92</a:t>
            </a:r>
          </a:p>
          <a:p>
            <a:endParaRPr lang="es-EC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214554"/>
            <a:ext cx="337185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E:\Illustrador\Logos\Connecti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96" y="6616117"/>
            <a:ext cx="1872679" cy="197259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1331640" y="1055638"/>
            <a:ext cx="642195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3200" b="1" dirty="0"/>
              <a:t>GABINETES DE 6,9,12,15,18,22,27 UR </a:t>
            </a:r>
            <a:endParaRPr lang="es-EC" sz="3200" b="1" dirty="0" smtClean="0"/>
          </a:p>
          <a:p>
            <a:pPr algn="ctr"/>
            <a:r>
              <a:rPr lang="es-EC" sz="3200" b="1" dirty="0" smtClean="0"/>
              <a:t>TIPO </a:t>
            </a:r>
            <a:r>
              <a:rPr lang="es-EC" sz="3200" b="1" dirty="0"/>
              <a:t>CC</a:t>
            </a:r>
          </a:p>
        </p:txBody>
      </p:sp>
      <p:pic>
        <p:nvPicPr>
          <p:cNvPr id="9" name="Picture 3" descr="D:\Illustrator\Logos\LOGO HENTE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2304256" cy="6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20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orma de onda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3023</TotalTime>
  <Words>2472</Words>
  <Application>Microsoft Office PowerPoint</Application>
  <PresentationFormat>Presentación en pantalla (4:3)</PresentationFormat>
  <Paragraphs>656</Paragraphs>
  <Slides>68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68</vt:i4>
      </vt:variant>
    </vt:vector>
  </HeadingPairs>
  <TitlesOfParts>
    <vt:vector size="69" baseType="lpstr">
      <vt:lpstr>Forma de onda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OTDR</vt:lpstr>
      <vt:lpstr>OTDR</vt:lpstr>
      <vt:lpstr>POWER METER</vt:lpstr>
      <vt:lpstr>POWER METER PON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MUCHAS 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Nancy</dc:creator>
  <cp:lastModifiedBy>LAPTOP17</cp:lastModifiedBy>
  <cp:revision>301</cp:revision>
  <cp:lastPrinted>2013-09-09T21:25:58Z</cp:lastPrinted>
  <dcterms:created xsi:type="dcterms:W3CDTF">2011-10-24T22:33:16Z</dcterms:created>
  <dcterms:modified xsi:type="dcterms:W3CDTF">2017-03-29T15:18:17Z</dcterms:modified>
</cp:coreProperties>
</file>