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7" r:id="rId4"/>
    <p:sldId id="25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68" r:id="rId14"/>
    <p:sldId id="258" r:id="rId15"/>
    <p:sldId id="261" r:id="rId16"/>
    <p:sldId id="259" r:id="rId17"/>
    <p:sldId id="262" r:id="rId18"/>
    <p:sldId id="260" r:id="rId19"/>
    <p:sldId id="263" r:id="rId20"/>
    <p:sldId id="265" r:id="rId21"/>
    <p:sldId id="266" r:id="rId2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3653" y="6453336"/>
            <a:ext cx="9144001" cy="404665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508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r>
              <a:rPr kumimoji="0" lang="en-US" dirty="0" smtClean="0">
                <a:solidFill>
                  <a:schemeClr val="bg1"/>
                </a:solidFill>
              </a:rPr>
              <a:t>ILBER RODRIGUEZ                                                                           WWW.HENTEL.COM.EC</a:t>
            </a:r>
            <a:endParaRPr kumimoji="0" lang="en-US" dirty="0">
              <a:solidFill>
                <a:srgbClr val="FF0000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2">
              <a:alpha val="56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026" name="Picture 2" descr="D:\Pictures\Logo-Hente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287" y="52564"/>
            <a:ext cx="37433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AF482CC9-98BA-4F77-BF0C-F8D5AE34ECEB}" type="datetimeFigureOut">
              <a:rPr lang="es-EC" smtClean="0"/>
              <a:t>22/01/2018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17E2DB42-A8E6-4314-85FA-B4E86481770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  <a:prstGeom prst="rect">
            <a:avLst/>
          </a:prstGeo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AF482CC9-98BA-4F77-BF0C-F8D5AE34ECEB}" type="datetimeFigureOut">
              <a:rPr lang="es-EC" smtClean="0"/>
              <a:t>22/01/2018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17E2DB42-A8E6-4314-85FA-B4E86481770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AF482CC9-98BA-4F77-BF0C-F8D5AE34ECEB}" type="datetimeFigureOut">
              <a:rPr lang="es-EC" smtClean="0"/>
              <a:t>22/01/2018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17E2DB42-A8E6-4314-85FA-B4E86481770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  <a:prstGeom prst="rect">
            <a:avLst/>
          </a:prstGeo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AF482CC9-98BA-4F77-BF0C-F8D5AE34ECEB}" type="datetimeFigureOut">
              <a:rPr lang="es-EC" smtClean="0"/>
              <a:t>22/01/2018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17E2DB42-A8E6-4314-85FA-B4E86481770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AF482CC9-98BA-4F77-BF0C-F8D5AE34ECEB}" type="datetimeFigureOut">
              <a:rPr lang="es-EC" smtClean="0"/>
              <a:t>22/01/2018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17E2DB42-A8E6-4314-85FA-B4E86481770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  <a:prstGeom prst="rect">
            <a:avLst/>
          </a:prstGeo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AF482CC9-98BA-4F77-BF0C-F8D5AE34ECEB}" type="datetimeFigureOut">
              <a:rPr lang="es-EC" smtClean="0"/>
              <a:t>22/01/2018</a:t>
            </a:fld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rtlCol="0"/>
          <a:lstStyle/>
          <a:p>
            <a:fld id="{17E2DB42-A8E6-4314-85FA-B4E864817705}" type="slidenum">
              <a:rPr lang="es-EC" smtClean="0"/>
              <a:t>‹Nº›</a:t>
            </a:fld>
            <a:endParaRPr lang="es-EC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AF482CC9-98BA-4F77-BF0C-F8D5AE34ECEB}" type="datetimeFigureOut">
              <a:rPr lang="es-EC" smtClean="0"/>
              <a:t>22/01/2018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17E2DB42-A8E6-4314-85FA-B4E86481770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AF482CC9-98BA-4F77-BF0C-F8D5AE34ECEB}" type="datetimeFigureOut">
              <a:rPr lang="es-EC" smtClean="0"/>
              <a:t>22/01/2018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17E2DB42-A8E6-4314-85FA-B4E86481770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  <a:prstGeom prst="rect">
            <a:avLst/>
          </a:prstGeo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AF482CC9-98BA-4F77-BF0C-F8D5AE34ECEB}" type="datetimeFigureOut">
              <a:rPr lang="es-EC" smtClean="0"/>
              <a:t>22/01/2018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17E2DB42-A8E6-4314-85FA-B4E86481770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  <a:prstGeom prst="rect">
            <a:avLst/>
          </a:prstGeo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  <a:prstGeom prst="rect">
            <a:avLst/>
          </a:prstGeo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AF482CC9-98BA-4F77-BF0C-F8D5AE34ECEB}" type="datetimeFigureOut">
              <a:rPr lang="es-EC" smtClean="0"/>
              <a:t>22/01/2018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17E2DB42-A8E6-4314-85FA-B4E86481770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2">
              <a:alpha val="56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20 Rectángulo"/>
          <p:cNvSpPr/>
          <p:nvPr userDrawn="1"/>
        </p:nvSpPr>
        <p:spPr>
          <a:xfrm>
            <a:off x="-3653" y="6453336"/>
            <a:ext cx="9144001" cy="404665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508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latinLnBrk="0" hangingPunct="1"/>
            <a:r>
              <a:rPr kumimoji="0" lang="en-US" dirty="0" smtClean="0">
                <a:solidFill>
                  <a:srgbClr val="FF0000"/>
                </a:solidFill>
              </a:rPr>
              <a:t>           </a:t>
            </a:r>
            <a:r>
              <a:rPr kumimoji="0" lang="en-US" dirty="0" smtClean="0">
                <a:solidFill>
                  <a:schemeClr val="bg1"/>
                </a:solidFill>
              </a:rPr>
              <a:t>www.hentel.com.ec</a:t>
            </a:r>
            <a:endParaRPr kumimoji="0" lang="en-US" dirty="0">
              <a:solidFill>
                <a:srgbClr val="FF0000"/>
              </a:solidFill>
            </a:endParaRPr>
          </a:p>
        </p:txBody>
      </p:sp>
      <p:pic>
        <p:nvPicPr>
          <p:cNvPr id="24" name="Picture 2" descr="D:\Pictures\Logo-Hentel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287" y="52564"/>
            <a:ext cx="37433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2.bp.blogspot.com/-3O2fxyRTrLw/UKq0sbbixjI/AAAAAAAAACM/wScCVJU00G8/s1600/cableado_estructurado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2564904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dirty="0" smtClean="0">
                <a:latin typeface="Arial" pitchFamily="34" charset="0"/>
                <a:cs typeface="Arial" pitchFamily="34" charset="0"/>
              </a:rPr>
              <a:t>CABLEADO ESTRUCTURADO, EQUIPOS Y ACCESORIOS</a:t>
            </a:r>
            <a:endParaRPr lang="es-EC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11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850404"/>
            <a:ext cx="8786842" cy="1124744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>CONEXIONADO DE CABLES  Y NORMATIVAS DE CONECTORES 568 A Y 568B</a:t>
            </a:r>
            <a:endParaRPr lang="es-ES" sz="3600" dirty="0"/>
          </a:p>
        </p:txBody>
      </p:sp>
      <p:pic>
        <p:nvPicPr>
          <p:cNvPr id="8" name="7 Marcador de contenido" descr="300px-RJ-45_TIA-568A_Right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45259" y="1968134"/>
            <a:ext cx="2178858" cy="2175245"/>
          </a:xfrm>
        </p:spPr>
      </p:pic>
      <p:pic>
        <p:nvPicPr>
          <p:cNvPr id="9" name="8 Imagen" descr="descarga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988840"/>
            <a:ext cx="1571636" cy="2154540"/>
          </a:xfrm>
          <a:prstGeom prst="rect">
            <a:avLst/>
          </a:prstGeom>
        </p:spPr>
      </p:pic>
      <p:pic>
        <p:nvPicPr>
          <p:cNvPr id="10" name="9 Imagen" descr="images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21" y="4143380"/>
            <a:ext cx="4071966" cy="2135730"/>
          </a:xfrm>
          <a:prstGeom prst="rect">
            <a:avLst/>
          </a:prstGeom>
        </p:spPr>
      </p:pic>
      <p:pic>
        <p:nvPicPr>
          <p:cNvPr id="12" name="11 Marcador de contenido" descr="images (10)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989828" y="1988840"/>
            <a:ext cx="3868452" cy="4083366"/>
          </a:xfrm>
        </p:spPr>
      </p:pic>
    </p:spTree>
    <p:extLst>
      <p:ext uri="{BB962C8B-B14F-4D97-AF65-F5344CB8AC3E}">
        <p14:creationId xmlns:p14="http://schemas.microsoft.com/office/powerpoint/2010/main" val="26941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CONEXIÓN CABLE CRUZADO FUNCIONES DE LOS CABLES</a:t>
            </a:r>
            <a:endParaRPr lang="es-ES" dirty="0"/>
          </a:p>
        </p:txBody>
      </p:sp>
      <p:pic>
        <p:nvPicPr>
          <p:cNvPr id="5" name="4 Marcador de contenido" descr="images (1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928802"/>
            <a:ext cx="7929618" cy="4572032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6072206"/>
            <a:ext cx="4038600" cy="53957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61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9" y="80952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USOS DE CONEXIÓN CABLE DIRECTO Y CABLE CRUZADO</a:t>
            </a:r>
            <a:endParaRPr lang="es-ES" dirty="0"/>
          </a:p>
        </p:txBody>
      </p:sp>
      <p:pic>
        <p:nvPicPr>
          <p:cNvPr id="8" name="7 Marcador de contenido" descr="rede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flipV="1">
            <a:off x="6631511" y="6126163"/>
            <a:ext cx="71977" cy="46037"/>
          </a:xfrm>
        </p:spPr>
      </p:pic>
      <p:pic>
        <p:nvPicPr>
          <p:cNvPr id="7" name="6 Marcador de contenido" descr="images (13)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0" y="1949892"/>
            <a:ext cx="4071966" cy="4143404"/>
          </a:xfrm>
        </p:spPr>
      </p:pic>
      <p:pic>
        <p:nvPicPr>
          <p:cNvPr id="9" name="8 Imagen" descr="red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9" y="1973462"/>
            <a:ext cx="4357718" cy="404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://2.bp.blogspot.com/-3O2fxyRTrLw/UKq0sbbixjI/AAAAAAAAACM/wScCVJU00G8/s320/cableado_estructurado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984776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62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COMPONENTES DE RED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err="1" smtClean="0"/>
              <a:t>Router</a:t>
            </a:r>
            <a:r>
              <a:rPr lang="es-ES" dirty="0" smtClean="0"/>
              <a:t>: </a:t>
            </a:r>
            <a:r>
              <a:rPr lang="es-EC" dirty="0"/>
              <a:t>es un dispositivo que proporciona conectividad a nivel de </a:t>
            </a:r>
            <a:r>
              <a:rPr lang="es-EC" dirty="0" smtClean="0"/>
              <a:t>red y </a:t>
            </a:r>
            <a:r>
              <a:rPr lang="es-EC" dirty="0"/>
              <a:t>Su función principal consiste en enviar o encaminar paquetes de datos de una red a </a:t>
            </a:r>
            <a:r>
              <a:rPr lang="es-EC" dirty="0" smtClean="0"/>
              <a:t>otra.</a:t>
            </a:r>
          </a:p>
          <a:p>
            <a:pPr algn="just"/>
            <a:endParaRPr lang="es-EC" dirty="0"/>
          </a:p>
          <a:p>
            <a:pPr algn="just"/>
            <a:endParaRPr lang="es-EC" dirty="0"/>
          </a:p>
        </p:txBody>
      </p:sp>
      <p:pic>
        <p:nvPicPr>
          <p:cNvPr id="4098" name="Picture 2" descr="Resultado de imagen para Ro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65104"/>
            <a:ext cx="1872208" cy="173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router cis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365105"/>
            <a:ext cx="3724025" cy="173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353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err="1"/>
              <a:t>Switch</a:t>
            </a:r>
            <a:r>
              <a:rPr lang="es-EC" dirty="0"/>
              <a:t>: Es el dispositivo digital lógico de interconexión de equipos que opera en la capa de enlace de datos y su función es interconectar dos o más segmentos de red.</a:t>
            </a:r>
          </a:p>
          <a:p>
            <a:endParaRPr lang="es-EC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algn="ctr"/>
            <a:r>
              <a:rPr lang="es-EC" dirty="0" smtClean="0"/>
              <a:t>COMPONENTES DE RED</a:t>
            </a:r>
            <a:endParaRPr lang="es-EC" dirty="0"/>
          </a:p>
        </p:txBody>
      </p:sp>
      <p:pic>
        <p:nvPicPr>
          <p:cNvPr id="5122" name="Picture 2" descr="Resultado de imagen para switch de 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53" y="4647745"/>
            <a:ext cx="3802360" cy="115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switch de re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2" b="18612"/>
          <a:stretch/>
        </p:blipFill>
        <p:spPr bwMode="auto">
          <a:xfrm>
            <a:off x="5724128" y="4647745"/>
            <a:ext cx="2530252" cy="113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540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COMPONENTES DE RED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Conector RJ45: Es </a:t>
            </a:r>
            <a:r>
              <a:rPr lang="es-EC" dirty="0"/>
              <a:t>una interfaz física comúnmente utilizada para conectar redes de computadoras con cableado estructurado (categorías 4, 5, 5e, 6 y 6a). </a:t>
            </a:r>
            <a:endParaRPr lang="es-EC" dirty="0" smtClean="0"/>
          </a:p>
          <a:p>
            <a:endParaRPr lang="es-EC" dirty="0"/>
          </a:p>
        </p:txBody>
      </p:sp>
      <p:pic>
        <p:nvPicPr>
          <p:cNvPr id="7170" name="Picture 2" descr="Resultado de imagen para conectores rj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22021"/>
            <a:ext cx="2174081" cy="188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esultado de imagen para conectores rj45 he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22020"/>
            <a:ext cx="2579440" cy="188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862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COMPONENTES DE RED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 </a:t>
            </a:r>
            <a:r>
              <a:rPr lang="es-EC" dirty="0" err="1"/>
              <a:t>Patch</a:t>
            </a:r>
            <a:r>
              <a:rPr lang="es-EC" dirty="0"/>
              <a:t> Panel : Son utilizados en algún punto de una red informática donde todos los cables de red terminan</a:t>
            </a:r>
            <a:r>
              <a:rPr lang="es-EC" dirty="0" smtClean="0"/>
              <a:t>.</a:t>
            </a:r>
          </a:p>
          <a:p>
            <a:endParaRPr lang="es-EC" dirty="0"/>
          </a:p>
          <a:p>
            <a:endParaRPr lang="es-EC" dirty="0"/>
          </a:p>
        </p:txBody>
      </p:sp>
      <p:pic>
        <p:nvPicPr>
          <p:cNvPr id="6148" name="Picture 4" descr="Resultado de imagen para patch pan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 r="1786" b="18511"/>
          <a:stretch/>
        </p:blipFill>
        <p:spPr bwMode="auto">
          <a:xfrm>
            <a:off x="971600" y="4077072"/>
            <a:ext cx="7210190" cy="185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071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err="1" smtClean="0"/>
              <a:t>Faceplate</a:t>
            </a:r>
            <a:r>
              <a:rPr lang="es-EC" dirty="0" smtClean="0"/>
              <a:t>: </a:t>
            </a:r>
            <a:r>
              <a:rPr lang="es-EC" dirty="0"/>
              <a:t>Son las tapas plásticas que se encuentre normalmente en las paredes y en donde se inserte el cable para conectar la maquina en la red.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algn="ctr"/>
            <a:r>
              <a:rPr lang="es-EC" dirty="0"/>
              <a:t>COMPONENTES DE RED</a:t>
            </a:r>
          </a:p>
        </p:txBody>
      </p:sp>
      <p:pic>
        <p:nvPicPr>
          <p:cNvPr id="8194" name="Picture 2" descr="http://3.bp.blogspot.com/-Ne5tGhMxgnk/UqAJkNUmElI/AAAAAAAAAFI/6TGTfnmZgmY/s200/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77072"/>
            <a:ext cx="324036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274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COMPONENTES DE RED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Un </a:t>
            </a:r>
            <a:r>
              <a:rPr lang="es-EC" dirty="0" smtClean="0"/>
              <a:t>rack o gabinete: Es </a:t>
            </a:r>
            <a:r>
              <a:rPr lang="es-EC" dirty="0"/>
              <a:t>un soporte metálico destinado a alojar equipamiento electrónico, informático y de comunicaciones.</a:t>
            </a:r>
          </a:p>
        </p:txBody>
      </p:sp>
      <p:pic>
        <p:nvPicPr>
          <p:cNvPr id="9218" name="Picture 2" descr="https://encrypted-tbn0.gstatic.com/images?q=tbn:ANd9GcTJjjQwwvqZHA-F5ctNT7Mu5UHQ1p5gVsm9eitu_Ajsnf_zHkv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0506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n para ARMARIO O GABINETE DE COMUNICACI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56" y="4005064"/>
            <a:ext cx="1273324" cy="226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Resultado de imagen para ARMARIO O GABINETE DE COMUNICACION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2116261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964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971600" y="2420888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C" sz="2400" dirty="0" smtClean="0"/>
              <a:t>CABLEADO ESTRUCTURADO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400" dirty="0" smtClean="0"/>
              <a:t>COMPONENTES DE RED</a:t>
            </a:r>
          </a:p>
          <a:p>
            <a:pPr marL="342900" indent="-342900" defTabSz="360000">
              <a:buFont typeface="Arial" pitchFamily="34" charset="0"/>
              <a:buChar char="•"/>
            </a:pPr>
            <a:r>
              <a:rPr lang="es-EC" sz="2400" dirty="0" smtClean="0"/>
              <a:t>EQUIPOS ACTIVOS</a:t>
            </a:r>
          </a:p>
          <a:p>
            <a:pPr marL="342900" indent="-342900" defTabSz="360000">
              <a:buFont typeface="Arial" pitchFamily="34" charset="0"/>
              <a:buChar char="•"/>
            </a:pPr>
            <a:r>
              <a:rPr lang="es-EC" sz="2400" dirty="0" smtClean="0"/>
              <a:t>CONECTORES</a:t>
            </a:r>
          </a:p>
          <a:p>
            <a:pPr marL="342900" indent="-342900" defTabSz="360000">
              <a:buFont typeface="Arial" pitchFamily="34" charset="0"/>
              <a:buChar char="•"/>
            </a:pPr>
            <a:r>
              <a:rPr lang="es-EC" sz="2400" dirty="0" smtClean="0"/>
              <a:t>GABINETES O RACKS</a:t>
            </a:r>
          </a:p>
          <a:p>
            <a:pPr marL="342900" indent="-342900" defTabSz="360000">
              <a:buFont typeface="Arial" pitchFamily="34" charset="0"/>
              <a:buChar char="•"/>
            </a:pPr>
            <a:r>
              <a:rPr lang="es-EC" sz="2400" dirty="0" smtClean="0"/>
              <a:t>HERRAMIENTAS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320406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HERRAMINETAS</a:t>
            </a:r>
            <a:endParaRPr lang="es-EC" dirty="0"/>
          </a:p>
        </p:txBody>
      </p:sp>
      <p:pic>
        <p:nvPicPr>
          <p:cNvPr id="1026" name="Picture 2" descr="Resultado de imagen para CRIMPAD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57" y="1988840"/>
            <a:ext cx="3312368" cy="175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PONCHADOR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8" b="17753"/>
          <a:stretch/>
        </p:blipFill>
        <p:spPr bwMode="auto">
          <a:xfrm>
            <a:off x="5168121" y="2076488"/>
            <a:ext cx="295232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GENERADOR DE TO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36344"/>
            <a:ext cx="3678056" cy="243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512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7704" y="2852936"/>
            <a:ext cx="4968552" cy="2736304"/>
          </a:xfrm>
        </p:spPr>
        <p:txBody>
          <a:bodyPr/>
          <a:lstStyle/>
          <a:p>
            <a:pPr marL="109728" indent="0" algn="ctr">
              <a:buNone/>
            </a:pPr>
            <a:r>
              <a:rPr lang="es-MX" dirty="0" smtClean="0"/>
              <a:t>Ilber </a:t>
            </a:r>
            <a:r>
              <a:rPr lang="es-MX" dirty="0"/>
              <a:t>Rodríguez</a:t>
            </a:r>
          </a:p>
          <a:p>
            <a:pPr marL="109728" indent="0" algn="ctr">
              <a:buNone/>
            </a:pPr>
            <a:r>
              <a:rPr lang="es-MX" dirty="0"/>
              <a:t>Ing. Telecomunicaciones </a:t>
            </a:r>
          </a:p>
          <a:p>
            <a:pPr marL="109728" indent="0" algn="ctr">
              <a:buNone/>
            </a:pPr>
            <a:r>
              <a:rPr lang="es-MX" dirty="0"/>
              <a:t>Jefe Técnico</a:t>
            </a:r>
          </a:p>
          <a:p>
            <a:pPr marL="109728" indent="0" algn="ctr">
              <a:buNone/>
            </a:pPr>
            <a:r>
              <a:rPr lang="es-MX" dirty="0"/>
              <a:t>Jefe.tecnico@hentel.com.ec</a:t>
            </a:r>
          </a:p>
          <a:p>
            <a:pPr marL="109728" indent="0" algn="ctr">
              <a:buNone/>
            </a:pPr>
            <a:r>
              <a:rPr lang="es-EC" dirty="0"/>
              <a:t>www.hentel.com.ec</a:t>
            </a:r>
            <a:endParaRPr lang="es-ES_tradnl" dirty="0"/>
          </a:p>
          <a:p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971600" y="1679142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dirty="0" smtClean="0"/>
              <a:t>MUCHAS GRACIAS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11521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DEFINICION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400" dirty="0"/>
              <a:t>Se conoce como cableado estructurado al sistema de cables, conectores, canalizaciones y dispositivos que permiten establecer una infraestructura de telecomunicaciones en un edificio. La instalación y las características del sistema deben cumplir con ciertos estándares para formar parte de la condición de cableado estructurado.</a:t>
            </a:r>
            <a:endParaRPr lang="es-EC" sz="24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83519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PAR TRENZADO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sz="2400" dirty="0" smtClean="0"/>
              <a:t>Consiste </a:t>
            </a:r>
            <a:r>
              <a:rPr lang="es-EC" sz="2400" dirty="0"/>
              <a:t>en cables </a:t>
            </a:r>
            <a:r>
              <a:rPr lang="es-EC" sz="2400" dirty="0" smtClean="0"/>
              <a:t>protegidos </a:t>
            </a:r>
            <a:r>
              <a:rPr lang="es-EC" sz="2400" dirty="0"/>
              <a:t>(</a:t>
            </a:r>
            <a:r>
              <a:rPr lang="es-EC" sz="2400" dirty="0" err="1"/>
              <a:t>Shielded</a:t>
            </a:r>
            <a:r>
              <a:rPr lang="es-EC" sz="2400" dirty="0"/>
              <a:t> </a:t>
            </a:r>
            <a:r>
              <a:rPr lang="es-EC" sz="2400" dirty="0" err="1"/>
              <a:t>Twisted</a:t>
            </a:r>
            <a:r>
              <a:rPr lang="es-EC" sz="2400" dirty="0"/>
              <a:t> </a:t>
            </a:r>
            <a:r>
              <a:rPr lang="es-EC" sz="2400" dirty="0" err="1"/>
              <a:t>Pair</a:t>
            </a:r>
            <a:r>
              <a:rPr lang="es-EC" sz="2400" dirty="0"/>
              <a:t>, STP) o no protegidos (</a:t>
            </a:r>
            <a:r>
              <a:rPr lang="es-EC" sz="2400" dirty="0" err="1"/>
              <a:t>Unshielded</a:t>
            </a:r>
            <a:r>
              <a:rPr lang="es-EC" sz="2400" dirty="0"/>
              <a:t> </a:t>
            </a:r>
            <a:r>
              <a:rPr lang="es-EC" sz="2400" dirty="0" err="1"/>
              <a:t>Twisted</a:t>
            </a:r>
            <a:r>
              <a:rPr lang="es-EC" sz="2400" dirty="0"/>
              <a:t> </a:t>
            </a:r>
            <a:r>
              <a:rPr lang="es-EC" sz="2400" dirty="0" err="1"/>
              <a:t>Pair</a:t>
            </a:r>
            <a:r>
              <a:rPr lang="es-EC" sz="2400" dirty="0"/>
              <a:t>, UTP) en el interior de un edificio con el propósito de implantar una red de área local (Local </a:t>
            </a:r>
            <a:r>
              <a:rPr lang="es-EC" sz="2400" dirty="0" err="1"/>
              <a:t>Area</a:t>
            </a:r>
            <a:r>
              <a:rPr lang="es-EC" sz="2400" dirty="0"/>
              <a:t> Network, LAN).</a:t>
            </a:r>
          </a:p>
        </p:txBody>
      </p:sp>
      <p:sp>
        <p:nvSpPr>
          <p:cNvPr id="4" name="AutoShape 4" descr="Resultado de imagen para cable ut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6" descr="Resultado de imagen para cable ut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8" descr="Resultado de imagen para cable ut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10" descr="Resultado de imagen para cable ut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60" name="Picture 12" descr="Resultado de imagen para cable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4748618"/>
            <a:ext cx="2455441" cy="9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esultado de imagen para cable st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48618"/>
            <a:ext cx="2315896" cy="101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Resultado de imagen para cable Ft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48619"/>
            <a:ext cx="2304256" cy="9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772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0509" y="836712"/>
            <a:ext cx="8229600" cy="701824"/>
          </a:xfrm>
        </p:spPr>
        <p:txBody>
          <a:bodyPr/>
          <a:lstStyle/>
          <a:p>
            <a:pPr algn="ctr"/>
            <a:r>
              <a:rPr lang="es-ES" dirty="0" smtClean="0"/>
              <a:t>CABLES TRENZADOS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1140945" y="3059668"/>
            <a:ext cx="79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1 PAR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3782509" y="321384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2 PARES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609211" y="3213840"/>
            <a:ext cx="1106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3 PARES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1820745" y="5704705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4 PARES</a:t>
            </a:r>
          </a:p>
        </p:txBody>
      </p:sp>
      <p:pic>
        <p:nvPicPr>
          <p:cNvPr id="19" name="18 Imagen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920" y="4300097"/>
            <a:ext cx="2000264" cy="1230976"/>
          </a:xfrm>
          <a:prstGeom prst="rect">
            <a:avLst/>
          </a:prstGeom>
        </p:spPr>
      </p:pic>
      <p:sp>
        <p:nvSpPr>
          <p:cNvPr id="20" name="19 Rectángulo"/>
          <p:cNvSpPr/>
          <p:nvPr/>
        </p:nvSpPr>
        <p:spPr>
          <a:xfrm>
            <a:off x="5686140" y="5704705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25 PARES</a:t>
            </a:r>
          </a:p>
        </p:txBody>
      </p:sp>
      <p:pic>
        <p:nvPicPr>
          <p:cNvPr id="22" name="21 Imagen" descr="descarga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382" y="2091241"/>
            <a:ext cx="2216890" cy="968427"/>
          </a:xfrm>
          <a:prstGeom prst="rect">
            <a:avLst/>
          </a:prstGeom>
        </p:spPr>
      </p:pic>
      <p:pic>
        <p:nvPicPr>
          <p:cNvPr id="23" name="22 Imagen" descr="images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73" y="2091242"/>
            <a:ext cx="2102760" cy="968426"/>
          </a:xfrm>
          <a:prstGeom prst="rect">
            <a:avLst/>
          </a:prstGeom>
        </p:spPr>
      </p:pic>
      <p:pic>
        <p:nvPicPr>
          <p:cNvPr id="24" name="23 Imagen" descr="images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945" y="4503162"/>
            <a:ext cx="2641565" cy="1027911"/>
          </a:xfrm>
          <a:prstGeom prst="rect">
            <a:avLst/>
          </a:prstGeom>
        </p:spPr>
      </p:pic>
      <p:pic>
        <p:nvPicPr>
          <p:cNvPr id="1026" name="Picture 2" descr="Resultado de imagen para cable utp de 3 par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39" y="2091241"/>
            <a:ext cx="1524735" cy="96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4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descarga (2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43808" y="2571744"/>
            <a:ext cx="1718512" cy="1143008"/>
          </a:xfrm>
        </p:spPr>
      </p:pic>
      <p:sp>
        <p:nvSpPr>
          <p:cNvPr id="6" name="5 Rectángulo"/>
          <p:cNvSpPr/>
          <p:nvPr/>
        </p:nvSpPr>
        <p:spPr>
          <a:xfrm>
            <a:off x="169832" y="836712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CONECTORES RJ45 Y CABLES</a:t>
            </a:r>
            <a:br>
              <a:rPr lang="es-ES" sz="4000" dirty="0"/>
            </a:br>
            <a:r>
              <a:rPr lang="es-ES" sz="4000" dirty="0"/>
              <a:t>CAT5E, CAT6</a:t>
            </a:r>
            <a:endParaRPr lang="es-EC" sz="4000" dirty="0"/>
          </a:p>
        </p:txBody>
      </p:sp>
      <p:sp>
        <p:nvSpPr>
          <p:cNvPr id="7" name="6 Rectángulo"/>
          <p:cNvSpPr/>
          <p:nvPr/>
        </p:nvSpPr>
        <p:spPr>
          <a:xfrm>
            <a:off x="921007" y="2958582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UTP</a:t>
            </a:r>
          </a:p>
        </p:txBody>
      </p:sp>
      <p:pic>
        <p:nvPicPr>
          <p:cNvPr id="8" name="7 Imagen" descr="3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851" y="2571744"/>
            <a:ext cx="2071702" cy="1143008"/>
          </a:xfrm>
          <a:prstGeom prst="rect">
            <a:avLst/>
          </a:prstGeom>
        </p:spPr>
      </p:pic>
      <p:pic>
        <p:nvPicPr>
          <p:cNvPr id="9" name="8 Imagen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851" y="4071942"/>
            <a:ext cx="2071702" cy="1428760"/>
          </a:xfrm>
          <a:prstGeom prst="rect">
            <a:avLst/>
          </a:prstGeom>
        </p:spPr>
      </p:pic>
      <p:pic>
        <p:nvPicPr>
          <p:cNvPr id="10" name="9 Imagen" descr="descarga (1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808" y="4071940"/>
            <a:ext cx="1718512" cy="1428761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943448" y="4601654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STP</a:t>
            </a:r>
          </a:p>
        </p:txBody>
      </p:sp>
    </p:spTree>
    <p:extLst>
      <p:ext uri="{BB962C8B-B14F-4D97-AF65-F5344CB8AC3E}">
        <p14:creationId xmlns:p14="http://schemas.microsoft.com/office/powerpoint/2010/main" val="16787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CONECTORES RJ45 Y CABLES</a:t>
            </a:r>
            <a:br>
              <a:rPr lang="es-ES" dirty="0"/>
            </a:br>
            <a:r>
              <a:rPr lang="es-ES" dirty="0"/>
              <a:t>CAT5E, CAT6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pic>
        <p:nvPicPr>
          <p:cNvPr id="5" name="4 Imagen" descr="descarga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362" y="2500305"/>
            <a:ext cx="2000264" cy="1357323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187624" y="2994300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FTP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1039345" y="4878452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CAT5E</a:t>
            </a:r>
          </a:p>
        </p:txBody>
      </p:sp>
      <p:pic>
        <p:nvPicPr>
          <p:cNvPr id="8" name="7 Imagen" descr="3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4427326"/>
            <a:ext cx="2000264" cy="1271584"/>
          </a:xfrm>
          <a:prstGeom prst="rect">
            <a:avLst/>
          </a:prstGeom>
        </p:spPr>
      </p:pic>
      <p:pic>
        <p:nvPicPr>
          <p:cNvPr id="9" name="8 Imagen" descr="descarga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829" y="4637735"/>
            <a:ext cx="1573916" cy="850766"/>
          </a:xfrm>
          <a:prstGeom prst="rect">
            <a:avLst/>
          </a:prstGeom>
        </p:spPr>
      </p:pic>
      <p:pic>
        <p:nvPicPr>
          <p:cNvPr id="10" name="9 Imagen" descr="descarga (1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2500305"/>
            <a:ext cx="1718512" cy="142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Rectángulo"/>
          <p:cNvSpPr/>
          <p:nvPr/>
        </p:nvSpPr>
        <p:spPr>
          <a:xfrm>
            <a:off x="971600" y="3789040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CAT6</a:t>
            </a:r>
            <a:endParaRPr lang="es-ES" dirty="0"/>
          </a:p>
        </p:txBody>
      </p:sp>
      <p:pic>
        <p:nvPicPr>
          <p:cNvPr id="6" name="5 Imagen" descr="descarga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3" y="3222267"/>
            <a:ext cx="2940645" cy="1430869"/>
          </a:xfrm>
          <a:prstGeom prst="rect">
            <a:avLst/>
          </a:prstGeom>
        </p:spPr>
      </p:pic>
      <p:pic>
        <p:nvPicPr>
          <p:cNvPr id="7" name="6 Imagen" descr="descarga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405" y="3222267"/>
            <a:ext cx="1887682" cy="143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0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CATEGORIAS DEL CABLE DE PAR TRENZADO</a:t>
            </a:r>
            <a:endParaRPr lang="es-ES" dirty="0"/>
          </a:p>
        </p:txBody>
      </p:sp>
      <p:pic>
        <p:nvPicPr>
          <p:cNvPr id="6" name="5 Marcador de contenido" descr="images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flipH="1" flipV="1">
            <a:off x="4716750" y="6429375"/>
            <a:ext cx="67688" cy="46038"/>
          </a:xfrm>
        </p:spPr>
      </p:pic>
      <p:pic>
        <p:nvPicPr>
          <p:cNvPr id="9" name="8 Marcador de contenido" descr="utp2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785926"/>
            <a:ext cx="8543956" cy="4643470"/>
          </a:xfrm>
        </p:spPr>
      </p:pic>
    </p:spTree>
    <p:extLst>
      <p:ext uri="{BB962C8B-B14F-4D97-AF65-F5344CB8AC3E}">
        <p14:creationId xmlns:p14="http://schemas.microsoft.com/office/powerpoint/2010/main" val="213652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301</Words>
  <Application>Microsoft Office PowerPoint</Application>
  <PresentationFormat>Presentación en pantalla (4:3)</PresentationFormat>
  <Paragraphs>47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Urbano</vt:lpstr>
      <vt:lpstr>Presentación de PowerPoint</vt:lpstr>
      <vt:lpstr>Presentación de PowerPoint</vt:lpstr>
      <vt:lpstr>DEFINICION</vt:lpstr>
      <vt:lpstr>PAR TRENZADO</vt:lpstr>
      <vt:lpstr>CABLES TRENZADOS</vt:lpstr>
      <vt:lpstr>Presentación de PowerPoint</vt:lpstr>
      <vt:lpstr>CONECTORES RJ45 Y CABLES CAT5E, CAT6 </vt:lpstr>
      <vt:lpstr>Presentación de PowerPoint</vt:lpstr>
      <vt:lpstr>CATEGORIAS DEL CABLE DE PAR TRENZADO</vt:lpstr>
      <vt:lpstr>CONEXIONADO DE CABLES  Y NORMATIVAS DE CONECTORES 568 A Y 568B</vt:lpstr>
      <vt:lpstr>CONEXIÓN CABLE CRUZADO FUNCIONES DE LOS CABLES</vt:lpstr>
      <vt:lpstr>USOS DE CONEXIÓN CABLE DIRECTO Y CABLE CRUZADO</vt:lpstr>
      <vt:lpstr>Presentación de PowerPoint</vt:lpstr>
      <vt:lpstr>COMPONENTES DE RED</vt:lpstr>
      <vt:lpstr>COMPONENTES DE RED</vt:lpstr>
      <vt:lpstr>COMPONENTES DE RED</vt:lpstr>
      <vt:lpstr>COMPONENTES DE RED</vt:lpstr>
      <vt:lpstr>COMPONENTES DE RED</vt:lpstr>
      <vt:lpstr>COMPONENTES DE RED</vt:lpstr>
      <vt:lpstr>HERRAMINETAS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LAPTOP17</dc:creator>
  <cp:lastModifiedBy>LAPTOP17</cp:lastModifiedBy>
  <cp:revision>16</cp:revision>
  <dcterms:created xsi:type="dcterms:W3CDTF">2017-05-18T20:53:20Z</dcterms:created>
  <dcterms:modified xsi:type="dcterms:W3CDTF">2018-01-22T23:08:06Z</dcterms:modified>
</cp:coreProperties>
</file>